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slides/slide17.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notesSlides/notesSlide21.xml" ContentType="application/vnd.openxmlformats-officedocument.presentationml.notesSlide+xml"/>
  <Override PartName="/ppt/slideLayouts/slideLayout3.xml" ContentType="application/vnd.openxmlformats-officedocument.presentationml.slideLayout+xml"/>
  <Override PartName="/ppt/notesSlides/notesSlide2.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1.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2.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6.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charts/style8.xml" ContentType="application/vnd.ms-office.chartstyle+xml"/>
  <Override PartName="/ppt/charts/colors8.xml" ContentType="application/vnd.ms-office.chartcolorstyle+xml"/>
  <Override PartName="/ppt/charts/chart18.xml" ContentType="application/vnd.openxmlformats-officedocument.drawingml.chart+xml"/>
  <Override PartName="/ppt/charts/style9.xml" ContentType="application/vnd.ms-office.chartstyle+xml"/>
  <Override PartName="/ppt/charts/colors9.xml" ContentType="application/vnd.ms-office.chartcolorstyl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4.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5.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6.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7.xml" ContentType="application/vnd.openxmlformats-officedocument.drawingml.chart+xml"/>
  <Override PartName="/ppt/charts/style14.xml" ContentType="application/vnd.ms-office.chartstyle+xml"/>
  <Override PartName="/ppt/charts/colors14.xml" ContentType="application/vnd.ms-office.chartcolorstyle+xml"/>
  <Override PartName="/ppt/charts/style15.xml" ContentType="application/vnd.ms-office.chartstyle+xml"/>
  <Override PartName="/ppt/charts/colors15.xml" ContentType="application/vnd.ms-office.chartcolorstyl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webextensions/webextension1.xml" ContentType="application/vnd.ms-office.webextension+xml"/>
  <Override PartName="/ppt/charts/chart33.xml" ContentType="application/vnd.openxmlformats-officedocument.drawingml.chart+xml"/>
  <Override PartName="/ppt/notesMasters/notesMaster1.xml" ContentType="application/vnd.openxmlformats-officedocument.presentationml.notesMaster+xml"/>
  <Override PartName="/ppt/charts/chart34.xml" ContentType="application/vnd.openxmlformats-officedocument.drawingml.chart+xml"/>
  <Override PartName="/ppt/charts/chart35.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36.xml" ContentType="application/vnd.openxmlformats-officedocument.drawingml.chart+xml"/>
  <Override PartName="/ppt/charts/style17.xml" ContentType="application/vnd.ms-office.chartstyle+xml"/>
  <Override PartName="/ppt/charts/colors17.xml" ContentType="application/vnd.ms-office.chartcolorstyle+xml"/>
  <Override PartName="/ppt/handoutMasters/handoutMaster1.xml" ContentType="application/vnd.openxmlformats-officedocument.presentationml.handoutMaster+xml"/>
  <Override PartName="/ppt/charts/chart37.xml" ContentType="application/vnd.openxmlformats-officedocument.drawingml.chart+xml"/>
  <Override PartName="/ppt/charts/style18.xml" ContentType="application/vnd.ms-office.chartstyle+xml"/>
  <Override PartName="/ppt/charts/colors18.xml" ContentType="application/vnd.ms-office.chartcolorstyle+xml"/>
  <Override PartName="/ppt/theme/theme1.xml" ContentType="application/vnd.openxmlformats-officedocument.theme+xml"/>
  <Override PartName="/ppt/webextensions/taskpanes.xml" ContentType="application/vnd.ms-office.webextensiontaskpanes+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28.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authors.xml" ContentType="application/vnd.ms-powerpoint.authors+xml"/>
  <Override PartName="/ppt/charts/chart4.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charts/chart5.xml" ContentType="application/vnd.openxmlformats-officedocument.drawingml.char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style1.xml" ContentType="application/vnd.ms-office.chartstyle+xml"/>
  <Override PartName="/ppt/charts/colors1.xml" ContentType="application/vnd.ms-office.chartcolorstyle+xml"/>
  <Override PartName="/ppt/charts/chart11.xml" ContentType="application/vnd.openxmlformats-officedocument.drawingml.chart+xml"/>
  <Override PartName="/ppt/charts/style2.xml" ContentType="application/vnd.ms-office.chartstyle+xml"/>
  <Override PartName="/ppt/charts/colors2.xml" ContentType="application/vnd.ms-office.chartcolorstyle+xml"/>
  <Override PartName="/ppt/charts/chart12.xml" ContentType="application/vnd.openxmlformats-officedocument.drawingml.chart+xml"/>
  <Override PartName="/ppt/charts/style3.xml" ContentType="application/vnd.ms-office.chartstyle+xml"/>
  <Override PartName="/ppt/charts/colors3.xml" ContentType="application/vnd.ms-office.chartcolorstyle+xml"/>
  <Override PartName="/ppt/charts/chart13.xml" ContentType="application/vnd.openxmlformats-officedocument.drawingml.chart+xml"/>
  <Override PartName="/ppt/charts/style4.xml" ContentType="application/vnd.ms-office.chartstyle+xml"/>
  <Override PartName="/ppt/charts/colors4.xml" ContentType="application/vnd.ms-office.chartcolorstyle+xml"/>
  <Override PartName="/ppt/charts/chart14.xml" ContentType="application/vnd.openxmlformats-officedocument.drawingml.chart+xml"/>
  <Override PartName="/ppt/charts/style5.xml" ContentType="application/vnd.ms-office.chartstyle+xml"/>
  <Override PartName="/ppt/charts/colors5.xml" ContentType="application/vnd.ms-office.chartcolorstyle+xml"/>
  <Override PartName="/ppt/charts/chart15.xml" ContentType="application/vnd.openxmlformats-officedocument.drawingml.chart+xml"/>
  <Override PartName="/ppt/charts/style6.xml" ContentType="application/vnd.ms-office.chartstyle+xml"/>
  <Override PartName="/ppt/charts/colors6.xml" ContentType="application/vnd.ms-office.chartcolorstyle+xml"/>
  <Override PartName="/ppt/charts/chart16.xml" ContentType="application/vnd.openxmlformats-officedocument.drawingml.chart+xml"/>
  <Override PartName="/ppt/charts/style7.xml" ContentType="application/vnd.ms-office.chartstyle+xml"/>
  <Override PartName="/ppt/charts/colors7.xml" ContentType="application/vnd.ms-office.chartcolorstyle+xml"/>
  <Override PartName="/ppt/charts/chart17.xml" ContentType="application/vnd.openxmlformats-officedocument.drawingml.char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customXml/itemProps184.xml" ContentType="application/vnd.openxmlformats-officedocument.customXmlProperties+xml"/>
  <Override PartName="/customXml/itemProps185.xml" ContentType="application/vnd.openxmlformats-officedocument.customXmlProperties+xml"/>
  <Override PartName="/customXml/itemProps186.xml" ContentType="application/vnd.openxmlformats-officedocument.customXmlProperties+xml"/>
  <Override PartName="/customXml/itemProps187.xml" ContentType="application/vnd.openxmlformats-officedocument.customXmlProperties+xml"/>
  <Override PartName="/customXml/itemProps188.xml" ContentType="application/vnd.openxmlformats-officedocument.customXmlProperties+xml"/>
  <Override PartName="/customXml/itemProps189.xml" ContentType="application/vnd.openxmlformats-officedocument.customXmlProperties+xml"/>
  <Override PartName="/customXml/itemProps190.xml" ContentType="application/vnd.openxmlformats-officedocument.customXmlProperties+xml"/>
  <Override PartName="/customXml/itemProps191.xml" ContentType="application/vnd.openxmlformats-officedocument.customXmlProperties+xml"/>
  <Override PartName="/customXml/itemProps192.xml" ContentType="application/vnd.openxmlformats-officedocument.customXmlProperti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customXml/itemProps60.xml" ContentType="application/vnd.openxmlformats-officedocument.customXml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tags/tag8.xml" ContentType="application/vnd.openxmlformats-officedocument.presentationml.tag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tags/tag9.xml" ContentType="application/vnd.openxmlformats-officedocument.presentationml.tags+xml"/>
  <Override PartName="/customXml/itemProps8.xml" ContentType="application/vnd.openxmlformats-officedocument.customXmlProperties+xml"/>
  <Override PartName="/ppt/tags/tag10.xml" ContentType="application/vnd.openxmlformats-officedocument.presentationml.tag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ppt/tags/tag11.xml" ContentType="application/vnd.openxmlformats-officedocument.presentationml.tag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tags/tag12.xml" ContentType="application/vnd.openxmlformats-officedocument.presentationml.tag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ppt/tags/tag13.xml" ContentType="application/vnd.openxmlformats-officedocument.presentationml.tag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ppt/tags/tag14.xml" ContentType="application/vnd.openxmlformats-officedocument.presentationml.tags+xml"/>
  <Override PartName="/customXml/itemProps29.xml" ContentType="application/vnd.openxmlformats-officedocument.customXmlProperties+xml"/>
  <Override PartName="/customXml/itemProps30.xml" ContentType="application/vnd.openxmlformats-officedocument.customXmlProperties+xml"/>
  <Override PartName="/ppt/tags/tag15.xml" ContentType="application/vnd.openxmlformats-officedocument.presentationml.tag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ppt/tags/tag16.xml" ContentType="application/vnd.openxmlformats-officedocument.presentationml.tag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ppt/tags/tag17.xml" ContentType="application/vnd.openxmlformats-officedocument.presentationml.tags+xml"/>
  <Override PartName="/customXml/itemProps45.xml" ContentType="application/vnd.openxmlformats-officedocument.customXmlProperties+xml"/>
  <Override PartName="/ppt/tags/tag18.xml" ContentType="application/vnd.openxmlformats-officedocument.presentationml.tags+xml"/>
  <Override PartName="/customXml/itemProps46.xml" ContentType="application/vnd.openxmlformats-officedocument.customXmlProperties+xml"/>
  <Override PartName="/customXml/itemProps47.xml" ContentType="application/vnd.openxmlformats-officedocument.customXmlProperties+xml"/>
  <Override PartName="/ppt/tags/tag19.xml" ContentType="application/vnd.openxmlformats-officedocument.presentationml.tag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ppt/tags/tag20.xml" ContentType="application/vnd.openxmlformats-officedocument.presentationml.tags+xml"/>
  <Override PartName="/customXml/itemProps51.xml" ContentType="application/vnd.openxmlformats-officedocument.customXmlProperties+xml"/>
  <Override PartName="/ppt/tags/tag21.xml" ContentType="application/vnd.openxmlformats-officedocument.presentationml.tags+xml"/>
  <Override PartName="/customXml/itemProps52.xml" ContentType="application/vnd.openxmlformats-officedocument.customXmlProperties+xml"/>
  <Override PartName="/customXml/itemProps53.xml" ContentType="application/vnd.openxmlformats-officedocument.customXmlProperties+xml"/>
  <Override PartName="/ppt/tags/tag22.xml" ContentType="application/vnd.openxmlformats-officedocument.presentationml.tag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ppt/tags/tag23.xml" ContentType="application/vnd.openxmlformats-officedocument.presentationml.tags+xml"/>
  <Override PartName="/customXml/itemProps58.xml" ContentType="application/vnd.openxmlformats-officedocument.customXmlProperties+xml"/>
  <Override PartName="/customXml/itemProps59.xml" ContentType="application/vnd.openxmlformats-officedocument.customXmlProperties+xml"/>
  <Override PartName="/ppt/tags/tag24.xml" ContentType="application/vnd.openxmlformats-officedocument.presentationml.tags+xml"/>
  <Override PartName="/customXml/itemProps61.xml" ContentType="application/vnd.openxmlformats-officedocument.customXmlProperties+xml"/>
  <Override PartName="/ppt/tags/tag25.xml" ContentType="application/vnd.openxmlformats-officedocument.presentationml.tags+xml"/>
  <Override PartName="/customXml/itemProps62.xml" ContentType="application/vnd.openxmlformats-officedocument.customXmlProperties+xml"/>
  <Override PartName="/ppt/tags/tag26.xml" ContentType="application/vnd.openxmlformats-officedocument.presentationml.tag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ppt/tags/tag27.xml" ContentType="application/vnd.openxmlformats-officedocument.presentationml.tag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customXml/itemProps73.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93.xml" ContentType="application/vnd.openxmlformats-officedocument.customXmlProperties+xml"/>
  <Override PartName="/customXml/itemProps194.xml" ContentType="application/vnd.openxmlformats-officedocument.customXmlProperties+xml"/>
  <Override PartName="/customXml/itemProps19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93"/>
  </p:sldMasterIdLst>
  <p:notesMasterIdLst>
    <p:notesMasterId r:id="rId229"/>
  </p:notesMasterIdLst>
  <p:handoutMasterIdLst>
    <p:handoutMasterId r:id="rId230"/>
  </p:handoutMasterIdLst>
  <p:sldIdLst>
    <p:sldId id="257" r:id="rId194"/>
    <p:sldId id="2144446873" r:id="rId195"/>
    <p:sldId id="2144446399" r:id="rId196"/>
    <p:sldId id="2144446522" r:id="rId197"/>
    <p:sldId id="2144446262" r:id="rId198"/>
    <p:sldId id="2144446861" r:id="rId199"/>
    <p:sldId id="2144446862" r:id="rId200"/>
    <p:sldId id="2144446492" r:id="rId201"/>
    <p:sldId id="2144446863" r:id="rId202"/>
    <p:sldId id="2144446509" r:id="rId203"/>
    <p:sldId id="2144446848" r:id="rId204"/>
    <p:sldId id="2144446869" r:id="rId205"/>
    <p:sldId id="2144446846" r:id="rId206"/>
    <p:sldId id="2144446850" r:id="rId207"/>
    <p:sldId id="2144446854" r:id="rId208"/>
    <p:sldId id="2144446853" r:id="rId209"/>
    <p:sldId id="2144446851" r:id="rId210"/>
    <p:sldId id="2144446871" r:id="rId211"/>
    <p:sldId id="2144446870" r:id="rId212"/>
    <p:sldId id="2144446860" r:id="rId213"/>
    <p:sldId id="2144446525" r:id="rId214"/>
    <p:sldId id="2144446858" r:id="rId215"/>
    <p:sldId id="2144446855" r:id="rId216"/>
    <p:sldId id="2144446856" r:id="rId217"/>
    <p:sldId id="2144446857" r:id="rId218"/>
    <p:sldId id="2144446849" r:id="rId219"/>
    <p:sldId id="2144446866" r:id="rId220"/>
    <p:sldId id="2144446868" r:id="rId221"/>
    <p:sldId id="2144446867" r:id="rId222"/>
    <p:sldId id="2144446325" r:id="rId223"/>
    <p:sldId id="2144446006" r:id="rId224"/>
    <p:sldId id="2144446467" r:id="rId225"/>
    <p:sldId id="2144446872" r:id="rId226"/>
    <p:sldId id="1996273203" r:id="rId227"/>
    <p:sldId id="649" r:id="rId228"/>
  </p:sldIdLst>
  <p:sldSz cx="12192000" cy="6858000"/>
  <p:notesSz cx="6805613" cy="99441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61469-31FD-0D49-2B1E-511FE725BCB8}" name="Charles Rat" initials="CR" userId="S::Charles.Rat@ipsos.com::7277240d-b425-454a-a89a-265d808591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D0B9"/>
    <a:srgbClr val="299984"/>
    <a:srgbClr val="E50158"/>
    <a:srgbClr val="1DAFAD"/>
    <a:srgbClr val="A6A6A6"/>
    <a:srgbClr val="A5A5A5"/>
    <a:srgbClr val="FF740F"/>
    <a:srgbClr val="9FE5D8"/>
    <a:srgbClr val="A4D97D"/>
    <a:srgbClr val="52B1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F1359F-2DBF-47A4-82B7-442B9F10EF59}" v="63" dt="2026-10-13T14:37:14.36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3447" autoAdjust="0"/>
  </p:normalViewPr>
  <p:slideViewPr>
    <p:cSldViewPr snapToGrid="0">
      <p:cViewPr>
        <p:scale>
          <a:sx n="48" d="100"/>
          <a:sy n="48" d="100"/>
        </p:scale>
        <p:origin x="1408" y="300"/>
      </p:cViewPr>
      <p:guideLst/>
    </p:cSldViewPr>
  </p:slideViewPr>
  <p:notesTextViewPr>
    <p:cViewPr>
      <p:scale>
        <a:sx n="1" d="1"/>
        <a:sy n="1" d="1"/>
      </p:scale>
      <p:origin x="0" y="0"/>
    </p:cViewPr>
  </p:notesTextViewPr>
  <p:notesViewPr>
    <p:cSldViewPr snapToGrid="0">
      <p:cViewPr varScale="1">
        <p:scale>
          <a:sx n="42" d="100"/>
          <a:sy n="42" d="100"/>
        </p:scale>
        <p:origin x="2824" y="4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customXml" Target="../customXml/item138.xml"/><Relationship Id="rId159" Type="http://schemas.openxmlformats.org/officeDocument/2006/relationships/customXml" Target="../customXml/item159.xml"/><Relationship Id="rId170" Type="http://schemas.openxmlformats.org/officeDocument/2006/relationships/customXml" Target="../customXml/item170.xml"/><Relationship Id="rId191" Type="http://schemas.openxmlformats.org/officeDocument/2006/relationships/customXml" Target="../customXml/item191.xml"/><Relationship Id="rId205" Type="http://schemas.openxmlformats.org/officeDocument/2006/relationships/slide" Target="slides/slide12.xml"/><Relationship Id="rId226" Type="http://schemas.openxmlformats.org/officeDocument/2006/relationships/slide" Target="slides/slide33.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customXml" Target="../customXml/item128.xml"/><Relationship Id="rId149" Type="http://schemas.openxmlformats.org/officeDocument/2006/relationships/customXml" Target="../customXml/item149.xml"/><Relationship Id="rId5" Type="http://schemas.openxmlformats.org/officeDocument/2006/relationships/customXml" Target="../customXml/item5.xml"/><Relationship Id="rId95" Type="http://schemas.openxmlformats.org/officeDocument/2006/relationships/customXml" Target="../customXml/item95.xml"/><Relationship Id="rId160" Type="http://schemas.openxmlformats.org/officeDocument/2006/relationships/customXml" Target="../customXml/item160.xml"/><Relationship Id="rId181" Type="http://schemas.openxmlformats.org/officeDocument/2006/relationships/customXml" Target="../customXml/item181.xml"/><Relationship Id="rId216" Type="http://schemas.openxmlformats.org/officeDocument/2006/relationships/slide" Target="slides/slide23.xml"/><Relationship Id="rId237" Type="http://schemas.microsoft.com/office/2018/10/relationships/authors" Target="authors.xml"/><Relationship Id="rId22" Type="http://schemas.openxmlformats.org/officeDocument/2006/relationships/customXml" Target="../customXml/item22.xml"/><Relationship Id="rId43" Type="http://schemas.openxmlformats.org/officeDocument/2006/relationships/customXml" Target="../customXml/item43.xml"/><Relationship Id="rId64" Type="http://schemas.openxmlformats.org/officeDocument/2006/relationships/customXml" Target="../customXml/item64.xml"/><Relationship Id="rId118" Type="http://schemas.openxmlformats.org/officeDocument/2006/relationships/customXml" Target="../customXml/item118.xml"/><Relationship Id="rId139" Type="http://schemas.openxmlformats.org/officeDocument/2006/relationships/customXml" Target="../customXml/item139.xml"/><Relationship Id="rId85" Type="http://schemas.openxmlformats.org/officeDocument/2006/relationships/customXml" Target="../customXml/item85.xml"/><Relationship Id="rId150" Type="http://schemas.openxmlformats.org/officeDocument/2006/relationships/customXml" Target="../customXml/item150.xml"/><Relationship Id="rId171" Type="http://schemas.openxmlformats.org/officeDocument/2006/relationships/customXml" Target="../customXml/item171.xml"/><Relationship Id="rId192" Type="http://schemas.openxmlformats.org/officeDocument/2006/relationships/customXml" Target="../customXml/item192.xml"/><Relationship Id="rId206" Type="http://schemas.openxmlformats.org/officeDocument/2006/relationships/slide" Target="slides/slide13.xml"/><Relationship Id="rId227" Type="http://schemas.openxmlformats.org/officeDocument/2006/relationships/slide" Target="slides/slide34.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customXml" Target="../customXml/item129.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customXml" Target="../customXml/item140.xml"/><Relationship Id="rId161" Type="http://schemas.openxmlformats.org/officeDocument/2006/relationships/customXml" Target="../customXml/item161.xml"/><Relationship Id="rId182" Type="http://schemas.openxmlformats.org/officeDocument/2006/relationships/customXml" Target="../customXml/item182.xml"/><Relationship Id="rId217" Type="http://schemas.openxmlformats.org/officeDocument/2006/relationships/slide" Target="slides/slide24.xml"/><Relationship Id="rId6" Type="http://schemas.openxmlformats.org/officeDocument/2006/relationships/customXml" Target="../customXml/item6.xml"/><Relationship Id="rId238" Type="http://schemas.openxmlformats.org/officeDocument/2006/relationships/customXml" Target="../customXml/item193.xml"/><Relationship Id="rId23" Type="http://schemas.openxmlformats.org/officeDocument/2006/relationships/customXml" Target="../customXml/item23.xml"/><Relationship Id="rId119" Type="http://schemas.openxmlformats.org/officeDocument/2006/relationships/customXml" Target="../customXml/item119.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customXml" Target="../customXml/item130.xml"/><Relationship Id="rId151" Type="http://schemas.openxmlformats.org/officeDocument/2006/relationships/customXml" Target="../customXml/item151.xml"/><Relationship Id="rId172" Type="http://schemas.openxmlformats.org/officeDocument/2006/relationships/customXml" Target="../customXml/item172.xml"/><Relationship Id="rId193" Type="http://schemas.openxmlformats.org/officeDocument/2006/relationships/slideMaster" Target="slideMasters/slideMaster1.xml"/><Relationship Id="rId207" Type="http://schemas.openxmlformats.org/officeDocument/2006/relationships/slide" Target="slides/slide14.xml"/><Relationship Id="rId228" Type="http://schemas.openxmlformats.org/officeDocument/2006/relationships/slide" Target="slides/slide35.xml"/><Relationship Id="rId13" Type="http://schemas.openxmlformats.org/officeDocument/2006/relationships/customXml" Target="../customXml/item13.xml"/><Relationship Id="rId109" Type="http://schemas.openxmlformats.org/officeDocument/2006/relationships/customXml" Target="../customXml/item109.xml"/><Relationship Id="rId34" Type="http://schemas.openxmlformats.org/officeDocument/2006/relationships/customXml" Target="../customXml/item34.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20" Type="http://schemas.openxmlformats.org/officeDocument/2006/relationships/customXml" Target="../customXml/item120.xml"/><Relationship Id="rId141" Type="http://schemas.openxmlformats.org/officeDocument/2006/relationships/customXml" Target="../customXml/item141.xml"/><Relationship Id="rId7" Type="http://schemas.openxmlformats.org/officeDocument/2006/relationships/customXml" Target="../customXml/item7.xml"/><Relationship Id="rId162" Type="http://schemas.openxmlformats.org/officeDocument/2006/relationships/customXml" Target="../customXml/item162.xml"/><Relationship Id="rId183" Type="http://schemas.openxmlformats.org/officeDocument/2006/relationships/customXml" Target="../customXml/item183.xml"/><Relationship Id="rId218" Type="http://schemas.openxmlformats.org/officeDocument/2006/relationships/slide" Target="slides/slide25.xml"/><Relationship Id="rId239" Type="http://schemas.openxmlformats.org/officeDocument/2006/relationships/customXml" Target="../customXml/item194.xml"/><Relationship Id="rId24" Type="http://schemas.openxmlformats.org/officeDocument/2006/relationships/customXml" Target="../customXml/item24.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31" Type="http://schemas.openxmlformats.org/officeDocument/2006/relationships/customXml" Target="../customXml/item131.xml"/><Relationship Id="rId152" Type="http://schemas.openxmlformats.org/officeDocument/2006/relationships/customXml" Target="../customXml/item152.xml"/><Relationship Id="rId173" Type="http://schemas.openxmlformats.org/officeDocument/2006/relationships/customXml" Target="../customXml/item173.xml"/><Relationship Id="rId194" Type="http://schemas.openxmlformats.org/officeDocument/2006/relationships/slide" Target="slides/slide1.xml"/><Relationship Id="rId208" Type="http://schemas.openxmlformats.org/officeDocument/2006/relationships/slide" Target="slides/slide15.xml"/><Relationship Id="rId229" Type="http://schemas.openxmlformats.org/officeDocument/2006/relationships/notesMaster" Target="notesMasters/notesMaster1.xml"/><Relationship Id="rId240" Type="http://schemas.openxmlformats.org/officeDocument/2006/relationships/customXml" Target="../customXml/item195.xml"/><Relationship Id="rId14" Type="http://schemas.openxmlformats.org/officeDocument/2006/relationships/customXml" Target="../customXml/item14.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8" Type="http://schemas.openxmlformats.org/officeDocument/2006/relationships/customXml" Target="../customXml/item8.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customXml" Target="../customXml/item184.xml"/><Relationship Id="rId219" Type="http://schemas.openxmlformats.org/officeDocument/2006/relationships/slide" Target="slides/slide26.xml"/><Relationship Id="rId230" Type="http://schemas.openxmlformats.org/officeDocument/2006/relationships/handoutMaster" Target="handoutMasters/handoutMaster1.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95" Type="http://schemas.openxmlformats.org/officeDocument/2006/relationships/slide" Target="slides/slide2.xml"/><Relationship Id="rId209" Type="http://schemas.openxmlformats.org/officeDocument/2006/relationships/slide" Target="slides/slide16.xml"/><Relationship Id="rId190" Type="http://schemas.openxmlformats.org/officeDocument/2006/relationships/customXml" Target="../customXml/item190.xml"/><Relationship Id="rId204" Type="http://schemas.openxmlformats.org/officeDocument/2006/relationships/slide" Target="slides/slide11.xml"/><Relationship Id="rId220" Type="http://schemas.openxmlformats.org/officeDocument/2006/relationships/slide" Target="slides/slide27.xml"/><Relationship Id="rId225" Type="http://schemas.openxmlformats.org/officeDocument/2006/relationships/slide" Target="slides/slide32.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customXml" Target="../customXml/item106.xml"/><Relationship Id="rId127" Type="http://schemas.openxmlformats.org/officeDocument/2006/relationships/customXml" Target="../customXml/item127.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48" Type="http://schemas.openxmlformats.org/officeDocument/2006/relationships/customXml" Target="../customXml/item148.xml"/><Relationship Id="rId164" Type="http://schemas.openxmlformats.org/officeDocument/2006/relationships/customXml" Target="../customXml/item164.xml"/><Relationship Id="rId169" Type="http://schemas.openxmlformats.org/officeDocument/2006/relationships/customXml" Target="../customXml/item169.xml"/><Relationship Id="rId185" Type="http://schemas.openxmlformats.org/officeDocument/2006/relationships/customXml" Target="../customXml/item185.xml"/><Relationship Id="rId4" Type="http://schemas.openxmlformats.org/officeDocument/2006/relationships/customXml" Target="../customXml/item4.xml"/><Relationship Id="rId9" Type="http://schemas.openxmlformats.org/officeDocument/2006/relationships/customXml" Target="../customXml/item9.xml"/><Relationship Id="rId180" Type="http://schemas.openxmlformats.org/officeDocument/2006/relationships/customXml" Target="../customXml/item180.xml"/><Relationship Id="rId210" Type="http://schemas.openxmlformats.org/officeDocument/2006/relationships/slide" Target="slides/slide17.xml"/><Relationship Id="rId215" Type="http://schemas.openxmlformats.org/officeDocument/2006/relationships/slide" Target="slides/slide22.xml"/><Relationship Id="rId236" Type="http://schemas.microsoft.com/office/2015/10/relationships/revisionInfo" Target="revisionInfo.xml"/><Relationship Id="rId26" Type="http://schemas.openxmlformats.org/officeDocument/2006/relationships/customXml" Target="../customXml/item26.xml"/><Relationship Id="rId231" Type="http://schemas.openxmlformats.org/officeDocument/2006/relationships/presProps" Target="presProps.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 Id="rId196" Type="http://schemas.openxmlformats.org/officeDocument/2006/relationships/slide" Target="slides/slide3.xml"/><Relationship Id="rId200" Type="http://schemas.openxmlformats.org/officeDocument/2006/relationships/slide" Target="slides/slide7.xml"/><Relationship Id="rId16" Type="http://schemas.openxmlformats.org/officeDocument/2006/relationships/customXml" Target="../customXml/item16.xml"/><Relationship Id="rId221" Type="http://schemas.openxmlformats.org/officeDocument/2006/relationships/slide" Target="slides/slide28.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90" Type="http://schemas.openxmlformats.org/officeDocument/2006/relationships/customXml" Target="../customXml/item90.xml"/><Relationship Id="rId165" Type="http://schemas.openxmlformats.org/officeDocument/2006/relationships/customXml" Target="../customXml/item165.xml"/><Relationship Id="rId186" Type="http://schemas.openxmlformats.org/officeDocument/2006/relationships/customXml" Target="../customXml/item186.xml"/><Relationship Id="rId211" Type="http://schemas.openxmlformats.org/officeDocument/2006/relationships/slide" Target="slides/slide18.xml"/><Relationship Id="rId232" Type="http://schemas.openxmlformats.org/officeDocument/2006/relationships/viewProps" Target="viewProps.xml"/><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80" Type="http://schemas.openxmlformats.org/officeDocument/2006/relationships/customXml" Target="../customXml/item80.xml"/><Relationship Id="rId155" Type="http://schemas.openxmlformats.org/officeDocument/2006/relationships/customXml" Target="../customXml/item155.xml"/><Relationship Id="rId176" Type="http://schemas.openxmlformats.org/officeDocument/2006/relationships/customXml" Target="../customXml/item176.xml"/><Relationship Id="rId197" Type="http://schemas.openxmlformats.org/officeDocument/2006/relationships/slide" Target="slides/slide4.xml"/><Relationship Id="rId201" Type="http://schemas.openxmlformats.org/officeDocument/2006/relationships/slide" Target="slides/slide8.xml"/><Relationship Id="rId222" Type="http://schemas.openxmlformats.org/officeDocument/2006/relationships/slide" Target="slides/slide29.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customXml" Target="../customXml/item166.xml"/><Relationship Id="rId187" Type="http://schemas.openxmlformats.org/officeDocument/2006/relationships/customXml" Target="../customXml/item187.xml"/><Relationship Id="rId1" Type="http://schemas.openxmlformats.org/officeDocument/2006/relationships/customXml" Target="../customXml/item1.xml"/><Relationship Id="rId212" Type="http://schemas.openxmlformats.org/officeDocument/2006/relationships/slide" Target="slides/slide19.xml"/><Relationship Id="rId233" Type="http://schemas.openxmlformats.org/officeDocument/2006/relationships/theme" Target="theme/theme1.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slide" Target="slides/slide5.xml"/><Relationship Id="rId202" Type="http://schemas.openxmlformats.org/officeDocument/2006/relationships/slide" Target="slides/slide9.xml"/><Relationship Id="rId223" Type="http://schemas.openxmlformats.org/officeDocument/2006/relationships/slide" Target="slides/slide30.xml"/><Relationship Id="rId18" Type="http://schemas.openxmlformats.org/officeDocument/2006/relationships/customXml" Target="../customXml/item18.xml"/><Relationship Id="rId39" Type="http://schemas.openxmlformats.org/officeDocument/2006/relationships/customXml" Target="../customXml/item39.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customXml" Target="../customXml/item188.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slide" Target="slides/slide20.xml"/><Relationship Id="rId234"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customXml" Target="../customXml/item29.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slide" Target="slides/slide6.xml"/><Relationship Id="rId203" Type="http://schemas.openxmlformats.org/officeDocument/2006/relationships/slide" Target="slides/slide10.xml"/><Relationship Id="rId19" Type="http://schemas.openxmlformats.org/officeDocument/2006/relationships/customXml" Target="../customXml/item19.xml"/><Relationship Id="rId224" Type="http://schemas.openxmlformats.org/officeDocument/2006/relationships/slide" Target="slides/slide31.xml"/><Relationship Id="rId30" Type="http://schemas.openxmlformats.org/officeDocument/2006/relationships/customXml" Target="../customXml/item3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189" Type="http://schemas.openxmlformats.org/officeDocument/2006/relationships/customXml" Target="../customXml/item189.xml"/><Relationship Id="rId3" Type="http://schemas.openxmlformats.org/officeDocument/2006/relationships/customXml" Target="../customXml/item3.xml"/><Relationship Id="rId214" Type="http://schemas.openxmlformats.org/officeDocument/2006/relationships/slide" Target="slides/slide21.xml"/><Relationship Id="rId235" Type="http://schemas.microsoft.com/office/2016/11/relationships/changesInfo" Target="changesInfos/changesInfo1.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179" Type="http://schemas.openxmlformats.org/officeDocument/2006/relationships/customXml" Target="../customXml/item17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ola Bolognini" userId="77978ad8-d400-45a4-b2d1-09586f25ed99" providerId="ADAL" clId="{5BCCE423-C9EE-4E41-A675-F577B5D51E36}"/>
    <pc:docChg chg="undo custSel addSld modSld sldOrd">
      <pc:chgData name="Paola Bolognini" userId="77978ad8-d400-45a4-b2d1-09586f25ed99" providerId="ADAL" clId="{5BCCE423-C9EE-4E41-A675-F577B5D51E36}" dt="2026-10-13T14:37:17.259" v="236" actId="1076"/>
      <pc:docMkLst>
        <pc:docMk/>
      </pc:docMkLst>
      <pc:sldChg chg="addSp delSp modSp new mod ord">
        <pc:chgData name="Paola Bolognini" userId="77978ad8-d400-45a4-b2d1-09586f25ed99" providerId="ADAL" clId="{5BCCE423-C9EE-4E41-A675-F577B5D51E36}" dt="2026-10-13T14:37:17.259" v="236" actId="1076"/>
        <pc:sldMkLst>
          <pc:docMk/>
          <pc:sldMk cId="3520008234" sldId="2144446873"/>
        </pc:sldMkLst>
        <pc:spChg chg="mod">
          <ac:chgData name="Paola Bolognini" userId="77978ad8-d400-45a4-b2d1-09586f25ed99" providerId="ADAL" clId="{5BCCE423-C9EE-4E41-A675-F577B5D51E36}" dt="2026-10-13T14:25:57.369" v="161" actId="20577"/>
          <ac:spMkLst>
            <pc:docMk/>
            <pc:sldMk cId="3520008234" sldId="2144446873"/>
            <ac:spMk id="2" creationId="{0BC2B8DB-F8D5-EB18-F7FD-872E9B364CFC}"/>
          </ac:spMkLst>
        </pc:spChg>
        <pc:spChg chg="mod">
          <ac:chgData name="Paola Bolognini" userId="77978ad8-d400-45a4-b2d1-09586f25ed99" providerId="ADAL" clId="{5BCCE423-C9EE-4E41-A675-F577B5D51E36}" dt="2026-10-13T14:25:53.758" v="159"/>
          <ac:spMkLst>
            <pc:docMk/>
            <pc:sldMk cId="3520008234" sldId="2144446873"/>
            <ac:spMk id="3" creationId="{CC61A65E-0585-317D-EF1B-B56752AF269F}"/>
          </ac:spMkLst>
        </pc:spChg>
        <pc:picChg chg="add mod">
          <ac:chgData name="Paola Bolognini" userId="77978ad8-d400-45a4-b2d1-09586f25ed99" providerId="ADAL" clId="{5BCCE423-C9EE-4E41-A675-F577B5D51E36}" dt="2026-10-13T14:36:42.075" v="232" actId="1076"/>
          <ac:picMkLst>
            <pc:docMk/>
            <pc:sldMk cId="3520008234" sldId="2144446873"/>
            <ac:picMk id="4" creationId="{62C860F8-29EC-764C-584E-6995FAF9768A}"/>
          </ac:picMkLst>
        </pc:picChg>
        <pc:picChg chg="add mod">
          <ac:chgData name="Paola Bolognini" userId="77978ad8-d400-45a4-b2d1-09586f25ed99" providerId="ADAL" clId="{5BCCE423-C9EE-4E41-A675-F577B5D51E36}" dt="2026-10-13T14:34:00.859" v="218" actId="1076"/>
          <ac:picMkLst>
            <pc:docMk/>
            <pc:sldMk cId="3520008234" sldId="2144446873"/>
            <ac:picMk id="5" creationId="{472D3F16-EFBA-3C6B-9C22-7614582CC1F5}"/>
          </ac:picMkLst>
        </pc:picChg>
        <pc:picChg chg="add del mod">
          <ac:chgData name="Paola Bolognini" userId="77978ad8-d400-45a4-b2d1-09586f25ed99" providerId="ADAL" clId="{5BCCE423-C9EE-4E41-A675-F577B5D51E36}" dt="2026-10-13T14:10:37.406" v="50" actId="478"/>
          <ac:picMkLst>
            <pc:docMk/>
            <pc:sldMk cId="3520008234" sldId="2144446873"/>
            <ac:picMk id="6" creationId="{6ED1E09D-9FE4-F685-7E7F-48224CC3F490}"/>
          </ac:picMkLst>
        </pc:picChg>
        <pc:picChg chg="add mod modCrop">
          <ac:chgData name="Paola Bolognini" userId="77978ad8-d400-45a4-b2d1-09586f25ed99" providerId="ADAL" clId="{5BCCE423-C9EE-4E41-A675-F577B5D51E36}" dt="2026-10-13T14:36:38.475" v="230" actId="1076"/>
          <ac:picMkLst>
            <pc:docMk/>
            <pc:sldMk cId="3520008234" sldId="2144446873"/>
            <ac:picMk id="7" creationId="{2BDE0636-7597-5AA8-3103-83438F1FA5D4}"/>
          </ac:picMkLst>
        </pc:picChg>
        <pc:picChg chg="add mod">
          <ac:chgData name="Paola Bolognini" userId="77978ad8-d400-45a4-b2d1-09586f25ed99" providerId="ADAL" clId="{5BCCE423-C9EE-4E41-A675-F577B5D51E36}" dt="2026-10-13T14:35:55.109" v="226" actId="1076"/>
          <ac:picMkLst>
            <pc:docMk/>
            <pc:sldMk cId="3520008234" sldId="2144446873"/>
            <ac:picMk id="8" creationId="{F76EAC52-3457-CB41-644A-7D933EA53F43}"/>
          </ac:picMkLst>
        </pc:picChg>
        <pc:picChg chg="add mod modCrop">
          <ac:chgData name="Paola Bolognini" userId="77978ad8-d400-45a4-b2d1-09586f25ed99" providerId="ADAL" clId="{5BCCE423-C9EE-4E41-A675-F577B5D51E36}" dt="2026-10-13T14:37:17.259" v="236" actId="1076"/>
          <ac:picMkLst>
            <pc:docMk/>
            <pc:sldMk cId="3520008234" sldId="2144446873"/>
            <ac:picMk id="9" creationId="{D65288D1-3F04-26BF-59EE-C1DD1729684E}"/>
          </ac:picMkLst>
        </pc:picChg>
        <pc:picChg chg="add mod modCrop">
          <ac:chgData name="Paola Bolognini" userId="77978ad8-d400-45a4-b2d1-09586f25ed99" providerId="ADAL" clId="{5BCCE423-C9EE-4E41-A675-F577B5D51E36}" dt="2026-10-13T14:37:12.674" v="234" actId="14100"/>
          <ac:picMkLst>
            <pc:docMk/>
            <pc:sldMk cId="3520008234" sldId="2144446873"/>
            <ac:picMk id="10" creationId="{1C950DFB-2E40-6F46-4ABC-80A28197063F}"/>
          </ac:picMkLst>
        </pc:picChg>
        <pc:picChg chg="add mod">
          <ac:chgData name="Paola Bolognini" userId="77978ad8-d400-45a4-b2d1-09586f25ed99" providerId="ADAL" clId="{5BCCE423-C9EE-4E41-A675-F577B5D51E36}" dt="2026-10-13T14:33:59.380" v="217" actId="1076"/>
          <ac:picMkLst>
            <pc:docMk/>
            <pc:sldMk cId="3520008234" sldId="2144446873"/>
            <ac:picMk id="11" creationId="{21A195CF-7256-49CC-B515-A3D576CE838C}"/>
          </ac:picMkLst>
        </pc:picChg>
        <pc:picChg chg="add mod">
          <ac:chgData name="Paola Bolognini" userId="77978ad8-d400-45a4-b2d1-09586f25ed99" providerId="ADAL" clId="{5BCCE423-C9EE-4E41-A675-F577B5D51E36}" dt="2026-10-13T14:36:39.876" v="231" actId="1076"/>
          <ac:picMkLst>
            <pc:docMk/>
            <pc:sldMk cId="3520008234" sldId="2144446873"/>
            <ac:picMk id="1026" creationId="{D7A5CE14-CEDF-E650-14E9-6C71B1825F20}"/>
          </ac:picMkLst>
        </pc:picChg>
        <pc:picChg chg="add mod">
          <ac:chgData name="Paola Bolognini" userId="77978ad8-d400-45a4-b2d1-09586f25ed99" providerId="ADAL" clId="{5BCCE423-C9EE-4E41-A675-F577B5D51E36}" dt="2026-10-13T14:33:56.163" v="215" actId="1076"/>
          <ac:picMkLst>
            <pc:docMk/>
            <pc:sldMk cId="3520008234" sldId="2144446873"/>
            <ac:picMk id="1027" creationId="{B06C477D-1771-D96A-04EC-643873F140FA}"/>
          </ac:picMkLst>
        </pc:picChg>
        <pc:picChg chg="add del mod">
          <ac:chgData name="Paola Bolognini" userId="77978ad8-d400-45a4-b2d1-09586f25ed99" providerId="ADAL" clId="{5BCCE423-C9EE-4E41-A675-F577B5D51E36}" dt="2026-10-13T14:31:33.198" v="168" actId="478"/>
          <ac:picMkLst>
            <pc:docMk/>
            <pc:sldMk cId="3520008234" sldId="2144446873"/>
            <ac:picMk id="1028" creationId="{212F5D22-F41E-21A6-2C50-391F6C0C0C38}"/>
          </ac:picMkLst>
        </pc:picChg>
        <pc:picChg chg="add mod">
          <ac:chgData name="Paola Bolognini" userId="77978ad8-d400-45a4-b2d1-09586f25ed99" providerId="ADAL" clId="{5BCCE423-C9EE-4E41-A675-F577B5D51E36}" dt="2026-10-13T14:37:14.369" v="235" actId="1076"/>
          <ac:picMkLst>
            <pc:docMk/>
            <pc:sldMk cId="3520008234" sldId="2144446873"/>
            <ac:picMk id="1029" creationId="{BBA3836B-DD16-0034-9120-8A1E6A7B08A2}"/>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xml"/><Relationship Id="rId1" Type="http://schemas.microsoft.com/office/2011/relationships/chartStyle" Target="style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2.xml"/><Relationship Id="rId1" Type="http://schemas.microsoft.com/office/2011/relationships/chartStyle" Target="style2.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3.xml"/><Relationship Id="rId1" Type="http://schemas.microsoft.com/office/2011/relationships/chartStyle" Target="style3.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4.xml"/><Relationship Id="rId1" Type="http://schemas.microsoft.com/office/2011/relationships/chartStyle" Target="style4.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5.xml"/><Relationship Id="rId1" Type="http://schemas.microsoft.com/office/2011/relationships/chartStyle" Target="style5.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6.xml"/><Relationship Id="rId1" Type="http://schemas.microsoft.com/office/2011/relationships/chartStyle" Target="style6.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7.xml"/><Relationship Id="rId1" Type="http://schemas.microsoft.com/office/2011/relationships/chartStyle" Target="style7.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8.xml"/><Relationship Id="rId1" Type="http://schemas.microsoft.com/office/2011/relationships/chartStyle" Target="style8.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9.xml"/><Relationship Id="rId1" Type="http://schemas.microsoft.com/office/2011/relationships/chartStyle" Target="style9.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0.xml"/><Relationship Id="rId1" Type="http://schemas.microsoft.com/office/2011/relationships/chartStyle" Target="style10.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1.xml"/><Relationship Id="rId1" Type="http://schemas.microsoft.com/office/2011/relationships/chartStyle" Target="style11.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12.xml"/><Relationship Id="rId1" Type="http://schemas.microsoft.com/office/2011/relationships/chartStyle" Target="style12.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3.xml"/><Relationship Id="rId1" Type="http://schemas.microsoft.com/office/2011/relationships/chartStyle" Target="style13.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4.xml"/><Relationship Id="rId1" Type="http://schemas.microsoft.com/office/2011/relationships/chartStyle" Target="style14.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15.xml"/><Relationship Id="rId1" Type="http://schemas.microsoft.com/office/2011/relationships/chartStyle" Target="style15.xml"/></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16.xml"/><Relationship Id="rId1" Type="http://schemas.microsoft.com/office/2011/relationships/chartStyle" Target="style16.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17.xml"/><Relationship Id="rId1" Type="http://schemas.microsoft.com/office/2011/relationships/chartStyle" Target="style17.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18.xml"/><Relationship Id="rId1" Type="http://schemas.microsoft.com/office/2011/relationships/chartStyle" Target="style18.xml"/></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1">
                  <a:lumMod val="20000"/>
                  <a:lumOff val="80000"/>
                  <a:alpha val="25000"/>
                </a:schemeClr>
              </a:solidFill>
              <a:ln>
                <a:noFill/>
              </a:ln>
            </c:spPr>
            <c:extLst>
              <c:ext xmlns:c16="http://schemas.microsoft.com/office/drawing/2014/chart" uri="{C3380CC4-5D6E-409C-BE32-E72D297353CC}">
                <c16:uniqueId val="{00000001-DAFC-4326-8D2A-2E13775E259B}"/>
              </c:ext>
            </c:extLst>
          </c:dPt>
          <c:dPt>
            <c:idx val="1"/>
            <c:bubble3D val="0"/>
            <c:spPr>
              <a:noFill/>
              <a:ln>
                <a:noFill/>
              </a:ln>
            </c:spPr>
            <c:extLst>
              <c:ext xmlns:c16="http://schemas.microsoft.com/office/drawing/2014/chart" uri="{C3380CC4-5D6E-409C-BE32-E72D297353CC}">
                <c16:uniqueId val="{00000003-DAFC-4326-8D2A-2E13775E259B}"/>
              </c:ext>
            </c:extLst>
          </c:dPt>
          <c:dPt>
            <c:idx val="2"/>
            <c:bubble3D val="0"/>
            <c:spPr>
              <a:no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92</c:v>
                </c:pt>
                <c:pt idx="1">
                  <c:v>8</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1"/>
              </a:solidFill>
              <a:ln>
                <a:noFill/>
              </a:ln>
            </c:spPr>
            <c:extLst>
              <c:ext xmlns:c16="http://schemas.microsoft.com/office/drawing/2014/chart" uri="{C3380CC4-5D6E-409C-BE32-E72D297353CC}">
                <c16:uniqueId val="{00000001-7C04-4D9C-A677-002692AD746D}"/>
              </c:ext>
            </c:extLst>
          </c:dPt>
          <c:dPt>
            <c:idx val="1"/>
            <c:bubble3D val="0"/>
            <c:spPr>
              <a:solidFill>
                <a:schemeClr val="accent1">
                  <a:lumMod val="40000"/>
                  <a:lumOff val="60000"/>
                </a:schemeClr>
              </a:solidFill>
              <a:ln>
                <a:noFill/>
              </a:ln>
            </c:spPr>
            <c:extLst>
              <c:ext xmlns:c16="http://schemas.microsoft.com/office/drawing/2014/chart" uri="{C3380CC4-5D6E-409C-BE32-E72D297353CC}">
                <c16:uniqueId val="{00000003-7C04-4D9C-A677-002692AD746D}"/>
              </c:ext>
            </c:extLst>
          </c:dPt>
          <c:dPt>
            <c:idx val="2"/>
            <c:bubble3D val="0"/>
            <c:spPr>
              <a:solidFill>
                <a:srgbClr val="E50158"/>
              </a:solidFill>
              <a:ln>
                <a:noFill/>
              </a:ln>
            </c:spPr>
            <c:extLst>
              <c:ext xmlns:c16="http://schemas.microsoft.com/office/drawing/2014/chart" uri="{C3380CC4-5D6E-409C-BE32-E72D297353CC}">
                <c16:uniqueId val="{00000005-7C04-4D9C-A677-002692AD746D}"/>
              </c:ext>
            </c:extLst>
          </c:dPt>
          <c:dLbls>
            <c:dLbl>
              <c:idx val="0"/>
              <c:layout>
                <c:manualLayout>
                  <c:x val="5.8975238938098029E-2"/>
                  <c:y val="-0.2371990909116494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4-4D9C-A677-002692AD746D}"/>
                </c:ext>
              </c:extLst>
            </c:dLbl>
            <c:dLbl>
              <c:idx val="1"/>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24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Feuil1!$A$2:$A$4</c:f>
              <c:strCache>
                <c:ptCount val="3"/>
                <c:pt idx="0">
                  <c:v>Oui, et je vois précisément de quoi il s'agit</c:v>
                </c:pt>
                <c:pt idx="1">
                  <c:v>Oui, mais je ne vois pas précisément de quoi il s'agit</c:v>
                </c:pt>
                <c:pt idx="2">
                  <c:v>Non</c:v>
                </c:pt>
              </c:strCache>
            </c:strRef>
          </c:cat>
          <c:val>
            <c:numRef>
              <c:f>Feuil1!$B$2:$B$4</c:f>
              <c:numCache>
                <c:formatCode>General</c:formatCode>
                <c:ptCount val="3"/>
                <c:pt idx="0" formatCode="0&quot;%&quot;;\-0&quot;%&quot;;0&quot;%&quot;;">
                  <c:v>79</c:v>
                </c:pt>
                <c:pt idx="1">
                  <c:v>13</c:v>
                </c:pt>
                <c:pt idx="2">
                  <c:v>8</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1er</c:v>
                </c:pt>
              </c:strCache>
            </c:strRef>
          </c:tx>
          <c:spPr>
            <a:solidFill>
              <a:schemeClr val="accent1"/>
            </a:solidFill>
            <a:ln w="25348">
              <a:noFill/>
            </a:ln>
          </c:spPr>
          <c:invertIfNegative val="0"/>
          <c:dPt>
            <c:idx val="4"/>
            <c:invertIfNegative val="0"/>
            <c:bubble3D val="0"/>
            <c:spPr>
              <a:solidFill>
                <a:srgbClr val="E50158"/>
              </a:solidFill>
              <a:ln w="19050">
                <a:noFill/>
              </a:ln>
            </c:spPr>
            <c:extLst>
              <c:ext xmlns:c16="http://schemas.microsoft.com/office/drawing/2014/chart" uri="{C3380CC4-5D6E-409C-BE32-E72D297353CC}">
                <c16:uniqueId val="{00000001-2AEE-48CE-8FB6-175B0383177C}"/>
              </c:ext>
            </c:extLst>
          </c:dPt>
          <c:dLbls>
            <c:dLbl>
              <c:idx val="4"/>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2AEE-48CE-8FB6-175B0383177C}"/>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Feuil1!$A$2:$A$6</c:f>
              <c:strCache>
                <c:ptCount val="5"/>
                <c:pt idx="0">
                  <c:v>Je suis actuellement ou j'ai été apprenti</c:v>
                </c:pt>
                <c:pt idx="1">
                  <c:v>Je connais dans mon entourage des personnes qui travaillent ou ont travaillé comme maître d'apprentissage ou dans un CFA</c:v>
                </c:pt>
                <c:pt idx="2">
                  <c:v>Mon enfant est ou a été apprenti</c:v>
                </c:pt>
                <c:pt idx="3">
                  <c:v>Je connais dans mon entourage des personnes qui sont ou ont été apprentis</c:v>
                </c:pt>
                <c:pt idx="4">
                  <c:v>Je ne connais personne dans mon entourage qui a été apprenti ou qui a formé des apprentis</c:v>
                </c:pt>
              </c:strCache>
            </c:strRef>
          </c:cat>
          <c:val>
            <c:numRef>
              <c:f>Feuil1!$B$2:$B$6</c:f>
              <c:numCache>
                <c:formatCode>0</c:formatCode>
                <c:ptCount val="5"/>
                <c:pt idx="0">
                  <c:v>12</c:v>
                </c:pt>
                <c:pt idx="1">
                  <c:v>19</c:v>
                </c:pt>
                <c:pt idx="2">
                  <c:v>7</c:v>
                </c:pt>
                <c:pt idx="3">
                  <c:v>39</c:v>
                </c:pt>
                <c:pt idx="4">
                  <c:v>35</c:v>
                </c:pt>
              </c:numCache>
            </c:numRef>
          </c:val>
          <c:extLst>
            <c:ext xmlns:c16="http://schemas.microsoft.com/office/drawing/2014/chart" uri="{C3380CC4-5D6E-409C-BE32-E72D297353CC}">
              <c16:uniqueId val="{00000002-2AEE-48CE-8FB6-175B0383177C}"/>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l"/>
        <c:numFmt formatCode="General" sourceLinked="1"/>
        <c:majorTickMark val="none"/>
        <c:minorTickMark val="none"/>
        <c:tickLblPos val="nextTo"/>
        <c:crossAx val="1"/>
        <c:crosses val="autoZero"/>
        <c:auto val="1"/>
        <c:lblAlgn val="ctr"/>
        <c:lblOffset val="100"/>
        <c:noMultiLvlLbl val="0"/>
      </c:catAx>
      <c:valAx>
        <c:axId val="1"/>
        <c:scaling>
          <c:orientation val="minMax"/>
          <c:max val="80"/>
        </c:scaling>
        <c:delete val="1"/>
        <c:axPos val="t"/>
        <c:numFmt formatCode="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1">
                  <a:lumMod val="20000"/>
                  <a:lumOff val="80000"/>
                  <a:alpha val="25000"/>
                </a:schemeClr>
              </a:solidFill>
              <a:ln>
                <a:noFill/>
              </a:ln>
            </c:spPr>
            <c:extLst>
              <c:ext xmlns:c16="http://schemas.microsoft.com/office/drawing/2014/chart" uri="{C3380CC4-5D6E-409C-BE32-E72D297353CC}">
                <c16:uniqueId val="{00000001-DAFC-4326-8D2A-2E13775E259B}"/>
              </c:ext>
            </c:extLst>
          </c:dPt>
          <c:dPt>
            <c:idx val="1"/>
            <c:bubble3D val="0"/>
            <c:spPr>
              <a:noFill/>
              <a:ln>
                <a:noFill/>
              </a:ln>
            </c:spPr>
            <c:extLst>
              <c:ext xmlns:c16="http://schemas.microsoft.com/office/drawing/2014/chart" uri="{C3380CC4-5D6E-409C-BE32-E72D297353CC}">
                <c16:uniqueId val="{00000003-DAFC-4326-8D2A-2E13775E259B}"/>
              </c:ext>
            </c:extLst>
          </c:dPt>
          <c:dPt>
            <c:idx val="2"/>
            <c:bubble3D val="0"/>
            <c:spPr>
              <a:solidFill>
                <a:schemeClr val="bg1">
                  <a:lumMod val="85000"/>
                  <a:alpha val="80000"/>
                </a:schemeClr>
              </a:solid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74</c:v>
                </c:pt>
                <c:pt idx="1">
                  <c:v>26</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121B5A"/>
              </a:solidFill>
              <a:ln>
                <a:noFill/>
              </a:ln>
            </c:spPr>
            <c:extLst>
              <c:ext xmlns:c16="http://schemas.microsoft.com/office/drawing/2014/chart" uri="{C3380CC4-5D6E-409C-BE32-E72D297353CC}">
                <c16:uniqueId val="{00000001-7C04-4D9C-A677-002692AD746D}"/>
              </c:ext>
            </c:extLst>
          </c:dPt>
          <c:dPt>
            <c:idx val="1"/>
            <c:bubble3D val="0"/>
            <c:spPr>
              <a:solidFill>
                <a:schemeClr val="accent1">
                  <a:lumMod val="40000"/>
                  <a:lumOff val="60000"/>
                </a:schemeClr>
              </a:solidFill>
              <a:ln>
                <a:noFill/>
              </a:ln>
            </c:spPr>
            <c:extLst>
              <c:ext xmlns:c16="http://schemas.microsoft.com/office/drawing/2014/chart" uri="{C3380CC4-5D6E-409C-BE32-E72D297353CC}">
                <c16:uniqueId val="{00000003-7C04-4D9C-A677-002692AD746D}"/>
              </c:ext>
            </c:extLst>
          </c:dPt>
          <c:dPt>
            <c:idx val="2"/>
            <c:bubble3D val="0"/>
            <c:spPr>
              <a:solidFill>
                <a:schemeClr val="bg2">
                  <a:lumMod val="50000"/>
                  <a:lumOff val="50000"/>
                </a:schemeClr>
              </a:solidFill>
              <a:ln>
                <a:noFill/>
              </a:ln>
            </c:spPr>
            <c:extLst>
              <c:ext xmlns:c16="http://schemas.microsoft.com/office/drawing/2014/chart" uri="{C3380CC4-5D6E-409C-BE32-E72D297353CC}">
                <c16:uniqueId val="{00000005-7C04-4D9C-A677-002692AD746D}"/>
              </c:ext>
            </c:extLst>
          </c:dPt>
          <c:dPt>
            <c:idx val="3"/>
            <c:bubble3D val="0"/>
            <c:spPr>
              <a:solidFill>
                <a:srgbClr val="E50158"/>
              </a:solidFill>
              <a:ln>
                <a:noFill/>
              </a:ln>
            </c:spPr>
            <c:extLst>
              <c:ext xmlns:c16="http://schemas.microsoft.com/office/drawing/2014/chart" uri="{C3380CC4-5D6E-409C-BE32-E72D297353CC}">
                <c16:uniqueId val="{00000007-7C04-4D9C-A677-002692AD746D}"/>
              </c:ext>
            </c:extLst>
          </c:dPt>
          <c:dLbls>
            <c:dLbl>
              <c:idx val="0"/>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Feuil1!$A$2:$A$5</c:f>
              <c:strCache>
                <c:ptCount val="4"/>
                <c:pt idx="0">
                  <c:v>Oui</c:v>
                </c:pt>
                <c:pt idx="1">
                  <c:v>Non, mais elle en a employé au cours des trois dernières années</c:v>
                </c:pt>
                <c:pt idx="2">
                  <c:v>Non, mais elle en a employé il y a plus de trois ans</c:v>
                </c:pt>
                <c:pt idx="3">
                  <c:v>Non, jamais</c:v>
                </c:pt>
              </c:strCache>
            </c:strRef>
          </c:cat>
          <c:val>
            <c:numRef>
              <c:f>Feuil1!$B$2:$B$5</c:f>
              <c:numCache>
                <c:formatCode>General</c:formatCode>
                <c:ptCount val="4"/>
                <c:pt idx="0">
                  <c:v>54</c:v>
                </c:pt>
                <c:pt idx="1">
                  <c:v>14</c:v>
                </c:pt>
                <c:pt idx="2">
                  <c:v>6</c:v>
                </c:pt>
                <c:pt idx="3">
                  <c:v>26</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00B050">
                  <a:alpha val="25000"/>
                </a:srgbClr>
              </a:solidFill>
              <a:ln>
                <a:noFill/>
              </a:ln>
            </c:spPr>
            <c:extLst>
              <c:ext xmlns:c16="http://schemas.microsoft.com/office/drawing/2014/chart" uri="{C3380CC4-5D6E-409C-BE32-E72D297353CC}">
                <c16:uniqueId val="{00000001-DAFC-4326-8D2A-2E13775E259B}"/>
              </c:ext>
            </c:extLst>
          </c:dPt>
          <c:dPt>
            <c:idx val="1"/>
            <c:bubble3D val="0"/>
            <c:spPr>
              <a:noFill/>
              <a:ln>
                <a:noFill/>
              </a:ln>
            </c:spPr>
            <c:extLst>
              <c:ext xmlns:c16="http://schemas.microsoft.com/office/drawing/2014/chart" uri="{C3380CC4-5D6E-409C-BE32-E72D297353CC}">
                <c16:uniqueId val="{00000003-DAFC-4326-8D2A-2E13775E259B}"/>
              </c:ext>
            </c:extLst>
          </c:dPt>
          <c:dPt>
            <c:idx val="2"/>
            <c:bubble3D val="0"/>
            <c:spPr>
              <a:no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95</c:v>
                </c:pt>
                <c:pt idx="1">
                  <c:v>3</c:v>
                </c:pt>
                <c:pt idx="2">
                  <c:v>2</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299984"/>
              </a:solidFill>
              <a:ln>
                <a:noFill/>
              </a:ln>
            </c:spPr>
            <c:extLst>
              <c:ext xmlns:c16="http://schemas.microsoft.com/office/drawing/2014/chart" uri="{C3380CC4-5D6E-409C-BE32-E72D297353CC}">
                <c16:uniqueId val="{00000001-7C04-4D9C-A677-002692AD746D}"/>
              </c:ext>
            </c:extLst>
          </c:dPt>
          <c:dPt>
            <c:idx val="1"/>
            <c:bubble3D val="0"/>
            <c:spPr>
              <a:solidFill>
                <a:srgbClr val="53D0B9"/>
              </a:solidFill>
              <a:ln>
                <a:noFill/>
              </a:ln>
            </c:spPr>
            <c:extLst>
              <c:ext xmlns:c16="http://schemas.microsoft.com/office/drawing/2014/chart" uri="{C3380CC4-5D6E-409C-BE32-E72D297353CC}">
                <c16:uniqueId val="{00000003-7C04-4D9C-A677-002692AD746D}"/>
              </c:ext>
            </c:extLst>
          </c:dPt>
          <c:dPt>
            <c:idx val="2"/>
            <c:bubble3D val="0"/>
            <c:spPr>
              <a:solidFill>
                <a:srgbClr val="FF740F"/>
              </a:solidFill>
              <a:ln>
                <a:noFill/>
              </a:ln>
            </c:spPr>
            <c:extLst>
              <c:ext xmlns:c16="http://schemas.microsoft.com/office/drawing/2014/chart" uri="{C3380CC4-5D6E-409C-BE32-E72D297353CC}">
                <c16:uniqueId val="{00000005-7C04-4D9C-A677-002692AD746D}"/>
              </c:ext>
            </c:extLst>
          </c:dPt>
          <c:dPt>
            <c:idx val="3"/>
            <c:bubble3D val="0"/>
            <c:spPr>
              <a:solidFill>
                <a:srgbClr val="E50158"/>
              </a:solidFill>
              <a:ln>
                <a:noFill/>
              </a:ln>
            </c:spPr>
            <c:extLst>
              <c:ext xmlns:c16="http://schemas.microsoft.com/office/drawing/2014/chart" uri="{C3380CC4-5D6E-409C-BE32-E72D297353CC}">
                <c16:uniqueId val="{00000007-7C04-4D9C-A677-002692AD746D}"/>
              </c:ext>
            </c:extLst>
          </c:dPt>
          <c:dPt>
            <c:idx val="4"/>
            <c:bubble3D val="0"/>
            <c:spPr>
              <a:solidFill>
                <a:srgbClr val="A5A5A5"/>
              </a:solidFill>
              <a:ln>
                <a:noFill/>
              </a:ln>
            </c:spPr>
            <c:extLst>
              <c:ext xmlns:c16="http://schemas.microsoft.com/office/drawing/2014/chart" uri="{C3380CC4-5D6E-409C-BE32-E72D297353CC}">
                <c16:uniqueId val="{00000008-6DDF-4C8D-A6E3-0DCFCDBD1009}"/>
              </c:ext>
            </c:extLst>
          </c:dPt>
          <c:dLbls>
            <c:dLbl>
              <c:idx val="0"/>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Feuil1!$A$2:$A$6</c:f>
              <c:strCache>
                <c:ptCount val="5"/>
                <c:pt idx="0">
                  <c:v>Très positive</c:v>
                </c:pt>
                <c:pt idx="1">
                  <c:v>Plutôt positive</c:v>
                </c:pt>
                <c:pt idx="2">
                  <c:v>Plutôt négative</c:v>
                </c:pt>
                <c:pt idx="3">
                  <c:v>Très négative</c:v>
                </c:pt>
                <c:pt idx="4">
                  <c:v>Ne sait vraiment pas</c:v>
                </c:pt>
              </c:strCache>
            </c:strRef>
          </c:cat>
          <c:val>
            <c:numRef>
              <c:f>Feuil1!$B$2:$B$6</c:f>
              <c:numCache>
                <c:formatCode>General</c:formatCode>
                <c:ptCount val="5"/>
                <c:pt idx="0">
                  <c:v>41</c:v>
                </c:pt>
                <c:pt idx="1">
                  <c:v>54</c:v>
                </c:pt>
                <c:pt idx="2">
                  <c:v>3</c:v>
                </c:pt>
                <c:pt idx="4">
                  <c:v>2</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00B050">
                  <a:alpha val="25000"/>
                </a:srgbClr>
              </a:solidFill>
              <a:ln>
                <a:noFill/>
              </a:ln>
            </c:spPr>
            <c:extLst>
              <c:ext xmlns:c16="http://schemas.microsoft.com/office/drawing/2014/chart" uri="{C3380CC4-5D6E-409C-BE32-E72D297353CC}">
                <c16:uniqueId val="{00000001-EA23-473F-BCF1-2ED766C743A1}"/>
              </c:ext>
            </c:extLst>
          </c:dPt>
          <c:dPt>
            <c:idx val="1"/>
            <c:bubble3D val="0"/>
            <c:spPr>
              <a:noFill/>
              <a:ln>
                <a:noFill/>
              </a:ln>
            </c:spPr>
            <c:extLst>
              <c:ext xmlns:c16="http://schemas.microsoft.com/office/drawing/2014/chart" uri="{C3380CC4-5D6E-409C-BE32-E72D297353CC}">
                <c16:uniqueId val="{00000003-EA23-473F-BCF1-2ED766C743A1}"/>
              </c:ext>
            </c:extLst>
          </c:dPt>
          <c:dPt>
            <c:idx val="2"/>
            <c:bubble3D val="0"/>
            <c:spPr>
              <a:noFill/>
              <a:ln>
                <a:noFill/>
              </a:ln>
            </c:spPr>
            <c:extLst>
              <c:ext xmlns:c16="http://schemas.microsoft.com/office/drawing/2014/chart" uri="{C3380CC4-5D6E-409C-BE32-E72D297353CC}">
                <c16:uniqueId val="{00000005-EA23-473F-BCF1-2ED766C743A1}"/>
              </c:ext>
            </c:extLst>
          </c:dPt>
          <c:dPt>
            <c:idx val="3"/>
            <c:bubble3D val="0"/>
            <c:spPr>
              <a:solidFill>
                <a:srgbClr val="009D9C"/>
              </a:solidFill>
              <a:ln>
                <a:noFill/>
              </a:ln>
            </c:spPr>
            <c:extLst>
              <c:ext xmlns:c16="http://schemas.microsoft.com/office/drawing/2014/chart" uri="{C3380CC4-5D6E-409C-BE32-E72D297353CC}">
                <c16:uniqueId val="{00000007-EA23-473F-BCF1-2ED766C743A1}"/>
              </c:ext>
            </c:extLst>
          </c:dPt>
          <c:dPt>
            <c:idx val="4"/>
            <c:bubble3D val="0"/>
            <c:spPr>
              <a:solidFill>
                <a:srgbClr val="A6A6A6"/>
              </a:solidFill>
              <a:ln>
                <a:noFill/>
              </a:ln>
            </c:spPr>
            <c:extLst>
              <c:ext xmlns:c16="http://schemas.microsoft.com/office/drawing/2014/chart" uri="{C3380CC4-5D6E-409C-BE32-E72D297353CC}">
                <c16:uniqueId val="{00000009-EA23-473F-BCF1-2ED766C743A1}"/>
              </c:ext>
            </c:extLst>
          </c:dPt>
          <c:dLbls>
            <c:delete val="1"/>
          </c:dLbls>
          <c:cat>
            <c:numRef>
              <c:f>Feuil1!$A$2:$A$6</c:f>
              <c:numCache>
                <c:formatCode>General</c:formatCode>
                <c:ptCount val="5"/>
              </c:numCache>
            </c:numRef>
          </c:cat>
          <c:val>
            <c:numRef>
              <c:f>Feuil1!$B$2:$B$6</c:f>
              <c:numCache>
                <c:formatCode>General</c:formatCode>
                <c:ptCount val="5"/>
                <c:pt idx="0">
                  <c:v>95</c:v>
                </c:pt>
                <c:pt idx="1">
                  <c:v>2</c:v>
                </c:pt>
                <c:pt idx="2">
                  <c:v>3</c:v>
                </c:pt>
              </c:numCache>
            </c:numRef>
          </c:val>
          <c:extLst>
            <c:ext xmlns:c16="http://schemas.microsoft.com/office/drawing/2014/chart" uri="{C3380CC4-5D6E-409C-BE32-E72D297353CC}">
              <c16:uniqueId val="{0000000A-EA23-473F-BCF1-2ED766C743A1}"/>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299984"/>
              </a:solidFill>
              <a:ln>
                <a:solidFill>
                  <a:srgbClr val="299984"/>
                </a:solidFill>
              </a:ln>
            </c:spPr>
            <c:extLst>
              <c:ext xmlns:c16="http://schemas.microsoft.com/office/drawing/2014/chart" uri="{C3380CC4-5D6E-409C-BE32-E72D297353CC}">
                <c16:uniqueId val="{00000001-E38E-40B2-AA23-52585087A31C}"/>
              </c:ext>
            </c:extLst>
          </c:dPt>
          <c:dPt>
            <c:idx val="1"/>
            <c:bubble3D val="0"/>
            <c:spPr>
              <a:solidFill>
                <a:srgbClr val="53D0B9"/>
              </a:solidFill>
              <a:ln>
                <a:noFill/>
              </a:ln>
            </c:spPr>
            <c:extLst>
              <c:ext xmlns:c16="http://schemas.microsoft.com/office/drawing/2014/chart" uri="{C3380CC4-5D6E-409C-BE32-E72D297353CC}">
                <c16:uniqueId val="{00000003-E38E-40B2-AA23-52585087A31C}"/>
              </c:ext>
            </c:extLst>
          </c:dPt>
          <c:dPt>
            <c:idx val="2"/>
            <c:bubble3D val="0"/>
            <c:spPr>
              <a:solidFill>
                <a:srgbClr val="FF740F"/>
              </a:solidFill>
              <a:ln>
                <a:noFill/>
              </a:ln>
            </c:spPr>
            <c:extLst>
              <c:ext xmlns:c16="http://schemas.microsoft.com/office/drawing/2014/chart" uri="{C3380CC4-5D6E-409C-BE32-E72D297353CC}">
                <c16:uniqueId val="{00000005-E38E-40B2-AA23-52585087A31C}"/>
              </c:ext>
            </c:extLst>
          </c:dPt>
          <c:dPt>
            <c:idx val="3"/>
            <c:bubble3D val="0"/>
            <c:spPr>
              <a:solidFill>
                <a:srgbClr val="E50158"/>
              </a:solidFill>
              <a:ln>
                <a:noFill/>
              </a:ln>
            </c:spPr>
            <c:extLst>
              <c:ext xmlns:c16="http://schemas.microsoft.com/office/drawing/2014/chart" uri="{C3380CC4-5D6E-409C-BE32-E72D297353CC}">
                <c16:uniqueId val="{00000007-E38E-40B2-AA23-52585087A31C}"/>
              </c:ext>
            </c:extLst>
          </c:dPt>
          <c:dPt>
            <c:idx val="4"/>
            <c:bubble3D val="0"/>
            <c:spPr>
              <a:solidFill>
                <a:srgbClr val="A5A5A5"/>
              </a:solidFill>
              <a:ln>
                <a:noFill/>
              </a:ln>
            </c:spPr>
            <c:extLst>
              <c:ext xmlns:c16="http://schemas.microsoft.com/office/drawing/2014/chart" uri="{C3380CC4-5D6E-409C-BE32-E72D297353CC}">
                <c16:uniqueId val="{00000009-E38E-40B2-AA23-52585087A31C}"/>
              </c:ext>
            </c:extLst>
          </c:dPt>
          <c:dLbls>
            <c:dLbl>
              <c:idx val="0"/>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38E-40B2-AA23-52585087A31C}"/>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Feuil1!$A$2:$A$6</c:f>
              <c:strCache>
                <c:ptCount val="5"/>
                <c:pt idx="0">
                  <c:v>Très positive</c:v>
                </c:pt>
                <c:pt idx="1">
                  <c:v>Plutôt positive</c:v>
                </c:pt>
                <c:pt idx="2">
                  <c:v>Plutôt négative</c:v>
                </c:pt>
                <c:pt idx="3">
                  <c:v>Très négative</c:v>
                </c:pt>
                <c:pt idx="4">
                  <c:v>Ne sait vraiment pas</c:v>
                </c:pt>
              </c:strCache>
            </c:strRef>
          </c:cat>
          <c:val>
            <c:numRef>
              <c:f>Feuil1!$B$2:$B$6</c:f>
              <c:numCache>
                <c:formatCode>General</c:formatCode>
                <c:ptCount val="5"/>
                <c:pt idx="0">
                  <c:v>51</c:v>
                </c:pt>
                <c:pt idx="1">
                  <c:v>44</c:v>
                </c:pt>
                <c:pt idx="2">
                  <c:v>2</c:v>
                </c:pt>
                <c:pt idx="4">
                  <c:v>3</c:v>
                </c:pt>
              </c:numCache>
            </c:numRef>
          </c:val>
          <c:extLst>
            <c:ext xmlns:c16="http://schemas.microsoft.com/office/drawing/2014/chart" uri="{C3380CC4-5D6E-409C-BE32-E72D297353CC}">
              <c16:uniqueId val="{0000000A-E38E-40B2-AA23-52585087A31C}"/>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9171762335265"/>
          <c:y val="0"/>
          <c:w val="0.8438082823766474"/>
          <c:h val="1"/>
        </c:manualLayout>
      </c:layout>
      <c:barChart>
        <c:barDir val="bar"/>
        <c:grouping val="clustered"/>
        <c:varyColors val="0"/>
        <c:ser>
          <c:idx val="0"/>
          <c:order val="0"/>
          <c:tx>
            <c:strRef>
              <c:f>Feuil1!$B$1</c:f>
              <c:strCache>
                <c:ptCount val="1"/>
                <c:pt idx="0">
                  <c:v>Au global</c:v>
                </c:pt>
              </c:strCache>
            </c:strRef>
          </c:tx>
          <c:spPr>
            <a:solidFill>
              <a:srgbClr val="121B5A"/>
            </a:solidFill>
            <a:ln>
              <a:solidFill>
                <a:schemeClr val="tx1"/>
              </a:solidFill>
            </a:ln>
            <a:effectLst/>
          </c:spPr>
          <c:invertIfNegative val="0"/>
          <c:dPt>
            <c:idx val="0"/>
            <c:invertIfNegative val="0"/>
            <c:bubble3D val="0"/>
            <c:spPr>
              <a:solidFill>
                <a:srgbClr val="121B5A"/>
              </a:solidFill>
              <a:ln>
                <a:solidFill>
                  <a:schemeClr val="tx1"/>
                </a:solidFill>
              </a:ln>
              <a:effectLst/>
            </c:spPr>
            <c:extLst>
              <c:ext xmlns:c16="http://schemas.microsoft.com/office/drawing/2014/chart" uri="{C3380CC4-5D6E-409C-BE32-E72D297353CC}">
                <c16:uniqueId val="{00000001-9683-42FC-BF58-7BD03D864324}"/>
              </c:ext>
            </c:extLst>
          </c:dPt>
          <c:dPt>
            <c:idx val="1"/>
            <c:invertIfNegative val="0"/>
            <c:bubble3D val="0"/>
            <c:spPr>
              <a:solidFill>
                <a:srgbClr val="121B5A"/>
              </a:solidFill>
              <a:ln>
                <a:solidFill>
                  <a:schemeClr val="tx1"/>
                </a:solidFill>
              </a:ln>
              <a:effectLst/>
            </c:spPr>
            <c:extLst>
              <c:ext xmlns:c16="http://schemas.microsoft.com/office/drawing/2014/chart" uri="{C3380CC4-5D6E-409C-BE32-E72D297353CC}">
                <c16:uniqueId val="{00000003-9683-42FC-BF58-7BD03D864324}"/>
              </c:ext>
            </c:extLst>
          </c:dPt>
          <c:dPt>
            <c:idx val="2"/>
            <c:invertIfNegative val="0"/>
            <c:bubble3D val="0"/>
            <c:spPr>
              <a:solidFill>
                <a:srgbClr val="121B5A"/>
              </a:solidFill>
              <a:ln>
                <a:solidFill>
                  <a:schemeClr val="tx1"/>
                </a:solidFill>
              </a:ln>
              <a:effectLst/>
            </c:spPr>
            <c:extLst>
              <c:ext xmlns:c16="http://schemas.microsoft.com/office/drawing/2014/chart" uri="{C3380CC4-5D6E-409C-BE32-E72D297353CC}">
                <c16:uniqueId val="{00000005-9683-42FC-BF58-7BD03D864324}"/>
              </c:ext>
            </c:extLst>
          </c:dPt>
          <c:dPt>
            <c:idx val="3"/>
            <c:invertIfNegative val="0"/>
            <c:bubble3D val="0"/>
            <c:spPr>
              <a:solidFill>
                <a:srgbClr val="121B5A"/>
              </a:solidFill>
              <a:ln>
                <a:solidFill>
                  <a:schemeClr val="tx1"/>
                </a:solidFill>
              </a:ln>
              <a:effectLst/>
            </c:spPr>
            <c:extLst>
              <c:ext xmlns:c16="http://schemas.microsoft.com/office/drawing/2014/chart" uri="{C3380CC4-5D6E-409C-BE32-E72D297353CC}">
                <c16:uniqueId val="{00000007-9683-42FC-BF58-7BD03D864324}"/>
              </c:ext>
            </c:extLst>
          </c:dPt>
          <c:dPt>
            <c:idx val="4"/>
            <c:invertIfNegative val="0"/>
            <c:bubble3D val="0"/>
            <c:spPr>
              <a:solidFill>
                <a:srgbClr val="121B5A"/>
              </a:solidFill>
              <a:ln>
                <a:solidFill>
                  <a:schemeClr val="tx1"/>
                </a:solidFill>
              </a:ln>
              <a:effectLst/>
            </c:spPr>
            <c:extLst>
              <c:ext xmlns:c16="http://schemas.microsoft.com/office/drawing/2014/chart" uri="{C3380CC4-5D6E-409C-BE32-E72D297353CC}">
                <c16:uniqueId val="{00000009-9683-42FC-BF58-7BD03D864324}"/>
              </c:ext>
            </c:extLst>
          </c:dPt>
          <c:dLbls>
            <c:dLbl>
              <c:idx val="0"/>
              <c:numFmt formatCode="\ #,##0" sourceLinked="0"/>
              <c:spPr>
                <a:noFill/>
                <a:ln>
                  <a:noFill/>
                </a:ln>
                <a:effectLst/>
              </c:spPr>
              <c:txPr>
                <a:bodyPr rot="0" spcFirstLastPara="1" vertOverflow="ellipsis" vert="horz" wrap="square" anchor="ctr" anchorCtr="1"/>
                <a:lstStyle/>
                <a:p>
                  <a:pPr algn="r">
                    <a:defRPr sz="1600" b="1"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9683-42FC-BF58-7BD03D864324}"/>
                </c:ext>
              </c:extLst>
            </c:dLbl>
            <c:dLbl>
              <c:idx val="1"/>
              <c:numFmt formatCode="\ #,##0" sourceLinked="0"/>
              <c:spPr>
                <a:noFill/>
                <a:ln>
                  <a:noFill/>
                </a:ln>
                <a:effectLst/>
              </c:spPr>
              <c:txPr>
                <a:bodyPr rot="0" spcFirstLastPara="1" vertOverflow="ellipsis" vert="horz" wrap="square" anchor="ctr" anchorCtr="1"/>
                <a:lstStyle/>
                <a:p>
                  <a:pPr algn="r">
                    <a:defRPr sz="1600" b="1"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3-9683-42FC-BF58-7BD03D864324}"/>
                </c:ext>
              </c:extLst>
            </c:dLbl>
            <c:dLbl>
              <c:idx val="2"/>
              <c:numFmt formatCode="\ #,##0" sourceLinked="0"/>
              <c:spPr>
                <a:noFill/>
                <a:ln>
                  <a:noFill/>
                </a:ln>
                <a:effectLst/>
              </c:spPr>
              <c:txPr>
                <a:bodyPr rot="0" spcFirstLastPara="1" vertOverflow="ellipsis" vert="horz" wrap="square" anchor="ctr" anchorCtr="1"/>
                <a:lstStyle/>
                <a:p>
                  <a:pPr algn="r">
                    <a:defRPr sz="1600" b="1"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9683-42FC-BF58-7BD03D864324}"/>
                </c:ext>
              </c:extLst>
            </c:dLbl>
            <c:numFmt formatCode="\ #,##0" sourceLinked="0"/>
            <c:spPr>
              <a:noFill/>
              <a:ln>
                <a:noFill/>
              </a:ln>
              <a:effectLst/>
            </c:spPr>
            <c:txPr>
              <a:bodyPr rot="0" spcFirstLastPara="1" vertOverflow="ellipsis" vert="horz" wrap="square" anchor="ctr" anchorCtr="1"/>
              <a:lstStyle/>
              <a:p>
                <a:pPr algn="r">
                  <a:defRPr sz="1600" b="0"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Feuil1!$A$2:$A$11</c:f>
              <c:strCache>
                <c:ptCount val="10"/>
                <c:pt idx="0">
                  <c:v>Former des jeunes directement aux métiers de l’entreprise</c:v>
                </c:pt>
                <c:pt idx="1">
                  <c:v>Recruter de futurs salariés</c:v>
                </c:pt>
                <c:pt idx="2">
                  <c:v>Contribuer à l’insertion professionnelle des jeunes</c:v>
                </c:pt>
                <c:pt idx="3">
                  <c:v>Transmettre des savoir-faire</c:v>
                </c:pt>
                <c:pt idx="4">
                  <c:v>Bénéficier d’un dispositif de recrutement financièrement avantageux</c:v>
                </c:pt>
                <c:pt idx="5">
                  <c:v>Bénéficier d’une contribution supplémentaire à l’activité de l’entreprise</c:v>
                </c:pt>
                <c:pt idx="6">
                  <c:v>Fidéliser de futurs collaborateurs</c:v>
                </c:pt>
                <c:pt idx="7">
                  <c:v>Répondre à des difficultés de recrutement</c:v>
                </c:pt>
                <c:pt idx="8">
                  <c:v>Répondre aux engagements RSE de l’entreprise</c:v>
                </c:pt>
                <c:pt idx="9">
                  <c:v>Renforcer la marque employeur</c:v>
                </c:pt>
              </c:strCache>
            </c:strRef>
          </c:cat>
          <c:val>
            <c:numRef>
              <c:f>Feuil1!$B$2:$B$11</c:f>
              <c:numCache>
                <c:formatCode>0.0</c:formatCode>
                <c:ptCount val="10"/>
                <c:pt idx="0">
                  <c:v>44.8</c:v>
                </c:pt>
                <c:pt idx="1">
                  <c:v>33.9</c:v>
                </c:pt>
                <c:pt idx="2">
                  <c:v>28.6</c:v>
                </c:pt>
                <c:pt idx="3">
                  <c:v>26.3</c:v>
                </c:pt>
                <c:pt idx="4">
                  <c:v>16.3</c:v>
                </c:pt>
                <c:pt idx="5">
                  <c:v>14.6</c:v>
                </c:pt>
                <c:pt idx="6">
                  <c:v>11.3</c:v>
                </c:pt>
                <c:pt idx="7">
                  <c:v>9.5</c:v>
                </c:pt>
                <c:pt idx="8">
                  <c:v>7.6</c:v>
                </c:pt>
                <c:pt idx="9" formatCode="0">
                  <c:v>5</c:v>
                </c:pt>
              </c:numCache>
            </c:numRef>
          </c:val>
          <c:extLst>
            <c:ext xmlns:c16="http://schemas.microsoft.com/office/drawing/2014/chart" uri="{C3380CC4-5D6E-409C-BE32-E72D297353CC}">
              <c16:uniqueId val="{0000000C-9683-42FC-BF58-7BD03D864324}"/>
            </c:ext>
          </c:extLst>
        </c:ser>
        <c:ser>
          <c:idx val="1"/>
          <c:order val="1"/>
          <c:tx>
            <c:strRef>
              <c:f>Feuil1!$C$1</c:f>
              <c:strCache>
                <c:ptCount val="1"/>
                <c:pt idx="0">
                  <c:v>En 1er</c:v>
                </c:pt>
              </c:strCache>
            </c:strRef>
          </c:tx>
          <c:spPr>
            <a:solidFill>
              <a:schemeClr val="bg1"/>
            </a:solidFill>
            <a:ln>
              <a:solidFill>
                <a:schemeClr val="tx1"/>
              </a:solidFill>
            </a:ln>
            <a:effectLst/>
          </c:spPr>
          <c:invertIfNegative val="0"/>
          <c:dLbls>
            <c:dLbl>
              <c:idx val="3"/>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0-B46B-4CC7-96DE-40CABFA072F3}"/>
                </c:ext>
              </c:extLst>
            </c:dLbl>
            <c:dLbl>
              <c:idx val="4"/>
              <c:layout>
                <c:manualLayout>
                  <c:x val="-4.3338110003827979E-2"/>
                  <c:y val="-3.2367573494727145E-3"/>
                </c:manualLayout>
              </c:layout>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683-42FC-BF58-7BD03D864324}"/>
                </c:ext>
              </c:extLst>
            </c:dLbl>
            <c:dLbl>
              <c:idx val="5"/>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1-B46B-4CC7-96DE-40CABFA072F3}"/>
                </c:ext>
              </c:extLst>
            </c:dLbl>
            <c:dLbl>
              <c:idx val="6"/>
              <c:layout>
                <c:manualLayout>
                  <c:x val="-4.4876914166504203E-2"/>
                  <c:y val="-5.429271816197857E-3"/>
                </c:manualLayout>
              </c:layout>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layout>
                    <c:manualLayout>
                      <c:w val="3.9965220905594102E-2"/>
                      <c:h val="8.1189215912264343E-2"/>
                    </c:manualLayout>
                  </c15:layout>
                </c:ext>
                <c:ext xmlns:c16="http://schemas.microsoft.com/office/drawing/2014/chart" uri="{C3380CC4-5D6E-409C-BE32-E72D297353CC}">
                  <c16:uniqueId val="{00000010-9683-42FC-BF58-7BD03D864324}"/>
                </c:ext>
              </c:extLst>
            </c:dLbl>
            <c:dLbl>
              <c:idx val="7"/>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12-B46B-4CC7-96DE-40CABFA072F3}"/>
                </c:ext>
              </c:extLst>
            </c:dLbl>
            <c:dLbl>
              <c:idx val="8"/>
              <c:layout>
                <c:manualLayout>
                  <c:x val="-4.772932643253866E-2"/>
                  <c:y val="5.3457708761240793E-7"/>
                </c:manualLayout>
              </c:layout>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layout>
                    <c:manualLayout>
                      <c:w val="4.3546158432720812E-2"/>
                      <c:h val="8.1189215912264343E-2"/>
                    </c:manualLayout>
                  </c15:layout>
                </c:ext>
                <c:ext xmlns:c16="http://schemas.microsoft.com/office/drawing/2014/chart" uri="{C3380CC4-5D6E-409C-BE32-E72D297353CC}">
                  <c16:uniqueId val="{00000011-9683-42FC-BF58-7BD03D864324}"/>
                </c:ext>
              </c:extLst>
            </c:dLbl>
            <c:dLbl>
              <c:idx val="9"/>
              <c:spPr>
                <a:noFill/>
                <a:ln>
                  <a:noFill/>
                </a:ln>
                <a:effectLst/>
              </c:spPr>
              <c:txPr>
                <a:bodyPr rot="0" spcFirstLastPara="1" vertOverflow="ellipsis" vert="horz" wrap="square" anchor="ctr" anchorCtr="1"/>
                <a:lstStyle/>
                <a:p>
                  <a:pPr>
                    <a:defRPr sz="1197" b="0" i="0" u="none" strike="noStrike" kern="1200" baseline="0">
                      <a:solidFill>
                        <a:srgbClr val="121B5A"/>
                      </a:solidFill>
                      <a:latin typeface="+mn-lt"/>
                      <a:ea typeface="+mn-ea"/>
                      <a:cs typeface="+mn-cs"/>
                    </a:defRPr>
                  </a:pPr>
                  <a:endParaRPr lang="fr-FR"/>
                </a:p>
              </c:txPr>
              <c:dLblPos val="ctr"/>
              <c:showLegendKey val="0"/>
              <c:showVal val="1"/>
              <c:showCatName val="0"/>
              <c:showSerName val="0"/>
              <c:showPercent val="0"/>
              <c:showBubbleSize val="0"/>
              <c:extLst>
                <c:ext xmlns:c16="http://schemas.microsoft.com/office/drawing/2014/chart" uri="{C3380CC4-5D6E-409C-BE32-E72D297353CC}">
                  <c16:uniqueId val="{0000000E-9683-42FC-BF58-7BD03D864324}"/>
                </c:ext>
              </c:extLst>
            </c:dLbl>
            <c:spPr>
              <a:noFill/>
              <a:ln>
                <a:noFill/>
              </a:ln>
              <a:effectLst/>
            </c:spPr>
            <c:txPr>
              <a:bodyPr rot="0" spcFirstLastPara="1" vertOverflow="ellipsis" vert="horz" wrap="square" anchor="ctr" anchorCtr="1"/>
              <a:lstStyle/>
              <a:p>
                <a:pPr>
                  <a:defRPr sz="1197" b="1" i="0" u="none" strike="noStrike" kern="1200" baseline="0">
                    <a:solidFill>
                      <a:srgbClr val="121B5A"/>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Feuil1!$A$2:$A$11</c:f>
              <c:strCache>
                <c:ptCount val="10"/>
                <c:pt idx="0">
                  <c:v>Former des jeunes directement aux métiers de l’entreprise</c:v>
                </c:pt>
                <c:pt idx="1">
                  <c:v>Recruter de futurs salariés</c:v>
                </c:pt>
                <c:pt idx="2">
                  <c:v>Contribuer à l’insertion professionnelle des jeunes</c:v>
                </c:pt>
                <c:pt idx="3">
                  <c:v>Transmettre des savoir-faire</c:v>
                </c:pt>
                <c:pt idx="4">
                  <c:v>Bénéficier d’un dispositif de recrutement financièrement avantageux</c:v>
                </c:pt>
                <c:pt idx="5">
                  <c:v>Bénéficier d’une contribution supplémentaire à l’activité de l’entreprise</c:v>
                </c:pt>
                <c:pt idx="6">
                  <c:v>Fidéliser de futurs collaborateurs</c:v>
                </c:pt>
                <c:pt idx="7">
                  <c:v>Répondre à des difficultés de recrutement</c:v>
                </c:pt>
                <c:pt idx="8">
                  <c:v>Répondre aux engagements RSE de l’entreprise</c:v>
                </c:pt>
                <c:pt idx="9">
                  <c:v>Renforcer la marque employeur</c:v>
                </c:pt>
              </c:strCache>
            </c:strRef>
          </c:cat>
          <c:val>
            <c:numRef>
              <c:f>Feuil1!$C$2:$C$11</c:f>
              <c:numCache>
                <c:formatCode>General</c:formatCode>
                <c:ptCount val="10"/>
                <c:pt idx="0">
                  <c:v>19</c:v>
                </c:pt>
                <c:pt idx="1">
                  <c:v>23</c:v>
                </c:pt>
                <c:pt idx="2">
                  <c:v>10</c:v>
                </c:pt>
                <c:pt idx="3">
                  <c:v>19</c:v>
                </c:pt>
                <c:pt idx="4">
                  <c:v>7</c:v>
                </c:pt>
                <c:pt idx="5">
                  <c:v>4</c:v>
                </c:pt>
                <c:pt idx="6">
                  <c:v>5</c:v>
                </c:pt>
                <c:pt idx="7">
                  <c:v>5</c:v>
                </c:pt>
                <c:pt idx="8">
                  <c:v>5</c:v>
                </c:pt>
                <c:pt idx="9" formatCode="0">
                  <c:v>4</c:v>
                </c:pt>
              </c:numCache>
            </c:numRef>
          </c:val>
          <c:extLst>
            <c:ext xmlns:c16="http://schemas.microsoft.com/office/drawing/2014/chart" uri="{C3380CC4-5D6E-409C-BE32-E72D297353CC}">
              <c16:uniqueId val="{00000012-9683-42FC-BF58-7BD03D864324}"/>
            </c:ext>
          </c:extLst>
        </c:ser>
        <c:dLbls>
          <c:showLegendKey val="0"/>
          <c:showVal val="0"/>
          <c:showCatName val="0"/>
          <c:showSerName val="0"/>
          <c:showPercent val="0"/>
          <c:showBubbleSize val="0"/>
        </c:dLbls>
        <c:gapWidth val="35"/>
        <c:overlap val="100"/>
        <c:axId val="525194760"/>
        <c:axId val="525198368"/>
      </c:barChart>
      <c:catAx>
        <c:axId val="525194760"/>
        <c:scaling>
          <c:orientation val="maxMin"/>
        </c:scaling>
        <c:delete val="1"/>
        <c:axPos val="l"/>
        <c:numFmt formatCode="General" sourceLinked="1"/>
        <c:majorTickMark val="out"/>
        <c:minorTickMark val="none"/>
        <c:tickLblPos val="nextTo"/>
        <c:crossAx val="525198368"/>
        <c:crosses val="autoZero"/>
        <c:auto val="1"/>
        <c:lblAlgn val="ctr"/>
        <c:lblOffset val="100"/>
        <c:noMultiLvlLbl val="0"/>
      </c:catAx>
      <c:valAx>
        <c:axId val="525198368"/>
        <c:scaling>
          <c:orientation val="minMax"/>
          <c:max val="100"/>
          <c:min val="0"/>
        </c:scaling>
        <c:delete val="1"/>
        <c:axPos val="t"/>
        <c:numFmt formatCode="0.0" sourceLinked="1"/>
        <c:majorTickMark val="out"/>
        <c:minorTickMark val="none"/>
        <c:tickLblPos val="nextTo"/>
        <c:crossAx val="525194760"/>
        <c:crosses val="autoZero"/>
        <c:crossBetween val="between"/>
      </c:valAx>
      <c:spPr>
        <a:noFill/>
        <a:ln w="25400">
          <a:noFill/>
        </a:ln>
        <a:effectLst/>
      </c:spPr>
    </c:plotArea>
    <c:plotVisOnly val="1"/>
    <c:dispBlanksAs val="gap"/>
    <c:showDLblsOverMax val="0"/>
  </c:chart>
  <c:spPr>
    <a:noFill/>
    <a:ln>
      <a:noFill/>
    </a:ln>
    <a:effectLst/>
  </c:spPr>
  <c:txPr>
    <a:bodyPr/>
    <a:lstStyle/>
    <a:p>
      <a:pPr>
        <a:defRPr>
          <a:latin typeface="+mn-lt"/>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0440006878013"/>
          <c:y val="0.11214306101731424"/>
          <c:w val="0.56064142109530224"/>
          <c:h val="0.54341888279956541"/>
        </c:manualLayout>
      </c:layout>
      <c:doughnutChart>
        <c:varyColors val="1"/>
        <c:ser>
          <c:idx val="0"/>
          <c:order val="0"/>
          <c:tx>
            <c:strRef>
              <c:f>Feuil1!$B$1</c:f>
              <c:strCache>
                <c:ptCount val="1"/>
                <c:pt idx="0">
                  <c:v>Ventes</c:v>
                </c:pt>
              </c:strCache>
            </c:strRef>
          </c:tx>
          <c:explosion val="1"/>
          <c:dPt>
            <c:idx val="0"/>
            <c:bubble3D val="0"/>
            <c:explosion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76EA-42BF-94C2-6DC2E71F4A4F}"/>
              </c:ext>
            </c:extLst>
          </c:dPt>
          <c:dPt>
            <c:idx val="1"/>
            <c:bubble3D val="0"/>
            <c:spPr>
              <a:solidFill>
                <a:srgbClr val="E50158"/>
              </a:solidFill>
              <a:ln w="19050">
                <a:solidFill>
                  <a:schemeClr val="lt1"/>
                </a:solidFill>
              </a:ln>
              <a:effectLst/>
            </c:spPr>
            <c:extLst>
              <c:ext xmlns:c16="http://schemas.microsoft.com/office/drawing/2014/chart" uri="{C3380CC4-5D6E-409C-BE32-E72D297353CC}">
                <c16:uniqueId val="{00000003-76EA-42BF-94C2-6DC2E71F4A4F}"/>
              </c:ext>
            </c:extLst>
          </c:dPt>
          <c:dPt>
            <c:idx val="2"/>
            <c:bubble3D val="0"/>
            <c:spPr>
              <a:solidFill>
                <a:srgbClr val="A5A5A5"/>
              </a:solidFill>
              <a:ln w="19050">
                <a:solidFill>
                  <a:schemeClr val="lt1"/>
                </a:solidFill>
              </a:ln>
              <a:effectLst/>
            </c:spPr>
            <c:extLst>
              <c:ext xmlns:c16="http://schemas.microsoft.com/office/drawing/2014/chart" uri="{C3380CC4-5D6E-409C-BE32-E72D297353CC}">
                <c16:uniqueId val="{00000005-76EA-42BF-94C2-6DC2E71F4A4F}"/>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Oui, c'est possible</c:v>
                </c:pt>
                <c:pt idx="1">
                  <c:v>Non, ça n'est pas possible</c:v>
                </c:pt>
                <c:pt idx="2">
                  <c:v>Ne sait vraiment pas</c:v>
                </c:pt>
              </c:strCache>
            </c:strRef>
          </c:cat>
          <c:val>
            <c:numRef>
              <c:f>Feuil1!$B$2:$B$4</c:f>
              <c:numCache>
                <c:formatCode>General</c:formatCode>
                <c:ptCount val="3"/>
                <c:pt idx="0">
                  <c:v>56</c:v>
                </c:pt>
                <c:pt idx="1">
                  <c:v>8</c:v>
                </c:pt>
                <c:pt idx="2">
                  <c:v>36</c:v>
                </c:pt>
              </c:numCache>
            </c:numRef>
          </c:val>
          <c:extLst>
            <c:ext xmlns:c16="http://schemas.microsoft.com/office/drawing/2014/chart" uri="{C3380CC4-5D6E-409C-BE32-E72D297353CC}">
              <c16:uniqueId val="{00000006-76EA-42BF-94C2-6DC2E71F4A4F}"/>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0440006878013"/>
          <c:y val="0.11214306101731424"/>
          <c:w val="0.56064142109530224"/>
          <c:h val="0.54341888279956541"/>
        </c:manualLayout>
      </c:layout>
      <c:doughnutChart>
        <c:varyColors val="1"/>
        <c:ser>
          <c:idx val="0"/>
          <c:order val="0"/>
          <c:tx>
            <c:strRef>
              <c:f>Feuil1!$B$1</c:f>
              <c:strCache>
                <c:ptCount val="1"/>
                <c:pt idx="0">
                  <c:v>Ventes</c:v>
                </c:pt>
              </c:strCache>
            </c:strRef>
          </c:tx>
          <c:explosion val="1"/>
          <c:dPt>
            <c:idx val="0"/>
            <c:bubble3D val="0"/>
            <c:explosion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D67A-449A-B77F-A815F69861CB}"/>
              </c:ext>
            </c:extLst>
          </c:dPt>
          <c:dPt>
            <c:idx val="1"/>
            <c:bubble3D val="0"/>
            <c:spPr>
              <a:solidFill>
                <a:srgbClr val="E50158"/>
              </a:solidFill>
              <a:ln w="19050">
                <a:solidFill>
                  <a:schemeClr val="lt1"/>
                </a:solidFill>
              </a:ln>
              <a:effectLst/>
            </c:spPr>
            <c:extLst>
              <c:ext xmlns:c16="http://schemas.microsoft.com/office/drawing/2014/chart" uri="{C3380CC4-5D6E-409C-BE32-E72D297353CC}">
                <c16:uniqueId val="{00000003-D67A-449A-B77F-A815F69861CB}"/>
              </c:ext>
            </c:extLst>
          </c:dPt>
          <c:dPt>
            <c:idx val="2"/>
            <c:bubble3D val="0"/>
            <c:spPr>
              <a:solidFill>
                <a:srgbClr val="A5A5A5"/>
              </a:solidFill>
              <a:ln w="19050">
                <a:solidFill>
                  <a:schemeClr val="lt1"/>
                </a:solidFill>
              </a:ln>
              <a:effectLst/>
            </c:spPr>
            <c:extLst>
              <c:ext xmlns:c16="http://schemas.microsoft.com/office/drawing/2014/chart" uri="{C3380CC4-5D6E-409C-BE32-E72D297353CC}">
                <c16:uniqueId val="{00000005-D67A-449A-B77F-A815F69861CB}"/>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Oui, c'est possible</c:v>
                </c:pt>
                <c:pt idx="1">
                  <c:v>Non, ça n'est pas possible</c:v>
                </c:pt>
                <c:pt idx="2">
                  <c:v>Ne sait vraiment pas</c:v>
                </c:pt>
              </c:strCache>
            </c:strRef>
          </c:cat>
          <c:val>
            <c:numRef>
              <c:f>Feuil1!$B$2:$B$4</c:f>
              <c:numCache>
                <c:formatCode>General</c:formatCode>
                <c:ptCount val="3"/>
                <c:pt idx="0">
                  <c:v>55</c:v>
                </c:pt>
                <c:pt idx="1">
                  <c:v>5</c:v>
                </c:pt>
                <c:pt idx="2">
                  <c:v>40</c:v>
                </c:pt>
              </c:numCache>
            </c:numRef>
          </c:val>
          <c:extLst>
            <c:ext xmlns:c16="http://schemas.microsoft.com/office/drawing/2014/chart" uri="{C3380CC4-5D6E-409C-BE32-E72D297353CC}">
              <c16:uniqueId val="{00000006-D67A-449A-B77F-A815F69861CB}"/>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0440006878013"/>
          <c:y val="0.11214306101731424"/>
          <c:w val="0.56064142109530224"/>
          <c:h val="0.54341888279956541"/>
        </c:manualLayout>
      </c:layout>
      <c:doughnutChart>
        <c:varyColors val="1"/>
        <c:ser>
          <c:idx val="0"/>
          <c:order val="0"/>
          <c:tx>
            <c:strRef>
              <c:f>Feuil1!$B$1</c:f>
              <c:strCache>
                <c:ptCount val="1"/>
                <c:pt idx="0">
                  <c:v>Ventes</c:v>
                </c:pt>
              </c:strCache>
            </c:strRef>
          </c:tx>
          <c:explosion val="1"/>
          <c:dPt>
            <c:idx val="0"/>
            <c:bubble3D val="0"/>
            <c:explosion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F254-4ECB-8FD5-A456564291AB}"/>
              </c:ext>
            </c:extLst>
          </c:dPt>
          <c:dPt>
            <c:idx val="1"/>
            <c:bubble3D val="0"/>
            <c:spPr>
              <a:solidFill>
                <a:srgbClr val="E50158"/>
              </a:solidFill>
              <a:ln w="19050">
                <a:solidFill>
                  <a:schemeClr val="lt1"/>
                </a:solidFill>
              </a:ln>
              <a:effectLst/>
            </c:spPr>
            <c:extLst>
              <c:ext xmlns:c16="http://schemas.microsoft.com/office/drawing/2014/chart" uri="{C3380CC4-5D6E-409C-BE32-E72D297353CC}">
                <c16:uniqueId val="{00000003-F254-4ECB-8FD5-A456564291AB}"/>
              </c:ext>
            </c:extLst>
          </c:dPt>
          <c:dPt>
            <c:idx val="2"/>
            <c:bubble3D val="0"/>
            <c:spPr>
              <a:solidFill>
                <a:srgbClr val="A5A5A5"/>
              </a:solidFill>
              <a:ln w="19050">
                <a:solidFill>
                  <a:schemeClr val="lt1"/>
                </a:solidFill>
              </a:ln>
              <a:effectLst/>
            </c:spPr>
            <c:extLst>
              <c:ext xmlns:c16="http://schemas.microsoft.com/office/drawing/2014/chart" uri="{C3380CC4-5D6E-409C-BE32-E72D297353CC}">
                <c16:uniqueId val="{00000005-F254-4ECB-8FD5-A456564291AB}"/>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Oui, c'est possible</c:v>
                </c:pt>
                <c:pt idx="1">
                  <c:v>Non, ça n'est pas possible</c:v>
                </c:pt>
                <c:pt idx="2">
                  <c:v>Ne sait vraiment pas</c:v>
                </c:pt>
              </c:strCache>
            </c:strRef>
          </c:cat>
          <c:val>
            <c:numRef>
              <c:f>Feuil1!$B$2:$B$4</c:f>
              <c:numCache>
                <c:formatCode>General</c:formatCode>
                <c:ptCount val="3"/>
                <c:pt idx="0">
                  <c:v>60</c:v>
                </c:pt>
                <c:pt idx="1">
                  <c:v>8</c:v>
                </c:pt>
                <c:pt idx="2">
                  <c:v>32</c:v>
                </c:pt>
              </c:numCache>
            </c:numRef>
          </c:val>
          <c:extLst>
            <c:ext xmlns:c16="http://schemas.microsoft.com/office/drawing/2014/chart" uri="{C3380CC4-5D6E-409C-BE32-E72D297353CC}">
              <c16:uniqueId val="{00000006-F254-4ECB-8FD5-A456564291AB}"/>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0440006878013"/>
          <c:y val="0.11214306101731424"/>
          <c:w val="0.56064142109530224"/>
          <c:h val="0.54341888279956541"/>
        </c:manualLayout>
      </c:layout>
      <c:doughnutChart>
        <c:varyColors val="1"/>
        <c:ser>
          <c:idx val="0"/>
          <c:order val="0"/>
          <c:tx>
            <c:strRef>
              <c:f>Feuil1!$B$1</c:f>
              <c:strCache>
                <c:ptCount val="1"/>
                <c:pt idx="0">
                  <c:v>Ventes</c:v>
                </c:pt>
              </c:strCache>
            </c:strRef>
          </c:tx>
          <c:explosion val="1"/>
          <c:dPt>
            <c:idx val="0"/>
            <c:bubble3D val="0"/>
            <c:explosion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56E4-4C8C-AD2E-62A3D3F4C18F}"/>
              </c:ext>
            </c:extLst>
          </c:dPt>
          <c:dPt>
            <c:idx val="1"/>
            <c:bubble3D val="0"/>
            <c:spPr>
              <a:solidFill>
                <a:srgbClr val="E50158"/>
              </a:solidFill>
              <a:ln w="19050">
                <a:solidFill>
                  <a:schemeClr val="lt1"/>
                </a:solidFill>
              </a:ln>
              <a:effectLst/>
            </c:spPr>
            <c:extLst>
              <c:ext xmlns:c16="http://schemas.microsoft.com/office/drawing/2014/chart" uri="{C3380CC4-5D6E-409C-BE32-E72D297353CC}">
                <c16:uniqueId val="{00000003-56E4-4C8C-AD2E-62A3D3F4C18F}"/>
              </c:ext>
            </c:extLst>
          </c:dPt>
          <c:dPt>
            <c:idx val="2"/>
            <c:bubble3D val="0"/>
            <c:spPr>
              <a:solidFill>
                <a:srgbClr val="A5A5A5"/>
              </a:solidFill>
              <a:ln w="19050">
                <a:solidFill>
                  <a:schemeClr val="lt1"/>
                </a:solidFill>
              </a:ln>
              <a:effectLst/>
            </c:spPr>
            <c:extLst>
              <c:ext xmlns:c16="http://schemas.microsoft.com/office/drawing/2014/chart" uri="{C3380CC4-5D6E-409C-BE32-E72D297353CC}">
                <c16:uniqueId val="{00000005-56E4-4C8C-AD2E-62A3D3F4C18F}"/>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Oui, c'est possible</c:v>
                </c:pt>
                <c:pt idx="1">
                  <c:v>Non, ça n'est pas possible</c:v>
                </c:pt>
                <c:pt idx="2">
                  <c:v>Ne sait vraiment pas</c:v>
                </c:pt>
              </c:strCache>
            </c:strRef>
          </c:cat>
          <c:val>
            <c:numRef>
              <c:f>Feuil1!$B$2:$B$4</c:f>
              <c:numCache>
                <c:formatCode>General</c:formatCode>
                <c:ptCount val="3"/>
                <c:pt idx="0">
                  <c:v>47</c:v>
                </c:pt>
                <c:pt idx="1">
                  <c:v>11</c:v>
                </c:pt>
                <c:pt idx="2">
                  <c:v>42</c:v>
                </c:pt>
              </c:numCache>
            </c:numRef>
          </c:val>
          <c:extLst>
            <c:ext xmlns:c16="http://schemas.microsoft.com/office/drawing/2014/chart" uri="{C3380CC4-5D6E-409C-BE32-E72D297353CC}">
              <c16:uniqueId val="{00000006-56E4-4C8C-AD2E-62A3D3F4C18F}"/>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7323174483393773"/>
        </c:manualLayout>
      </c:layout>
      <c:barChart>
        <c:barDir val="bar"/>
        <c:grouping val="stacked"/>
        <c:varyColors val="0"/>
        <c:ser>
          <c:idx val="0"/>
          <c:order val="0"/>
          <c:tx>
            <c:strRef>
              <c:f>Sheet1!$B$1</c:f>
              <c:strCache>
                <c:ptCount val="1"/>
                <c:pt idx="0">
                  <c:v>Tout à fait pertinent</c:v>
                </c:pt>
              </c:strCache>
            </c:strRef>
          </c:tx>
          <c:spPr>
            <a:solidFill>
              <a:srgbClr val="299984"/>
            </a:solidFill>
            <a:ln>
              <a:noFill/>
            </a:ln>
            <a:effectLst/>
          </c:spPr>
          <c:invertIfNegative val="0"/>
          <c:dPt>
            <c:idx val="25"/>
            <c:invertIfNegative val="0"/>
            <c:bubble3D val="0"/>
            <c:extLst>
              <c:ext xmlns:c16="http://schemas.microsoft.com/office/drawing/2014/chart" uri="{C3380CC4-5D6E-409C-BE32-E72D297353CC}">
                <c16:uniqueId val="{00000000-6E0E-4CCB-8404-AA1E25C94DA8}"/>
              </c:ext>
            </c:extLst>
          </c:dPt>
          <c:dPt>
            <c:idx val="26"/>
            <c:invertIfNegative val="0"/>
            <c:bubble3D val="0"/>
            <c:extLst>
              <c:ext xmlns:c16="http://schemas.microsoft.com/office/drawing/2014/chart" uri="{C3380CC4-5D6E-409C-BE32-E72D297353CC}">
                <c16:uniqueId val="{00000001-6E0E-4CCB-8404-AA1E25C94DA8}"/>
              </c:ext>
            </c:extLst>
          </c:dPt>
          <c:dPt>
            <c:idx val="29"/>
            <c:invertIfNegative val="0"/>
            <c:bubble3D val="0"/>
            <c:extLst>
              <c:ext xmlns:c16="http://schemas.microsoft.com/office/drawing/2014/chart" uri="{C3380CC4-5D6E-409C-BE32-E72D297353CC}">
                <c16:uniqueId val="{00000002-6E0E-4CCB-8404-AA1E25C94DA8}"/>
              </c:ext>
            </c:extLst>
          </c:dPt>
          <c:dPt>
            <c:idx val="31"/>
            <c:invertIfNegative val="0"/>
            <c:bubble3D val="0"/>
            <c:extLst>
              <c:ext xmlns:c16="http://schemas.microsoft.com/office/drawing/2014/chart" uri="{C3380CC4-5D6E-409C-BE32-E72D297353CC}">
                <c16:uniqueId val="{00000003-6E0E-4CCB-8404-AA1E25C94DA8}"/>
              </c:ext>
            </c:extLst>
          </c:dPt>
          <c:dPt>
            <c:idx val="33"/>
            <c:invertIfNegative val="0"/>
            <c:bubble3D val="0"/>
            <c:extLst>
              <c:ext xmlns:c16="http://schemas.microsoft.com/office/drawing/2014/chart" uri="{C3380CC4-5D6E-409C-BE32-E72D297353CC}">
                <c16:uniqueId val="{00000004-6E0E-4CCB-8404-AA1E25C94DA8}"/>
              </c:ext>
            </c:extLst>
          </c:dPt>
          <c:dPt>
            <c:idx val="34"/>
            <c:invertIfNegative val="0"/>
            <c:bubble3D val="0"/>
            <c:extLst>
              <c:ext xmlns:c16="http://schemas.microsoft.com/office/drawing/2014/chart" uri="{C3380CC4-5D6E-409C-BE32-E72D297353CC}">
                <c16:uniqueId val="{00000005-6E0E-4CCB-8404-AA1E25C94DA8}"/>
              </c:ext>
            </c:extLst>
          </c:dPt>
          <c:dPt>
            <c:idx val="35"/>
            <c:invertIfNegative val="0"/>
            <c:bubble3D val="0"/>
            <c:extLst>
              <c:ext xmlns:c16="http://schemas.microsoft.com/office/drawing/2014/chart" uri="{C3380CC4-5D6E-409C-BE32-E72D297353CC}">
                <c16:uniqueId val="{00000006-6E0E-4CCB-8404-AA1E25C94DA8}"/>
              </c:ext>
            </c:extLst>
          </c:dPt>
          <c:dPt>
            <c:idx val="36"/>
            <c:invertIfNegative val="0"/>
            <c:bubble3D val="0"/>
            <c:extLst>
              <c:ext xmlns:c16="http://schemas.microsoft.com/office/drawing/2014/chart" uri="{C3380CC4-5D6E-409C-BE32-E72D297353CC}">
                <c16:uniqueId val="{00000007-6E0E-4CCB-8404-AA1E25C94DA8}"/>
              </c:ext>
            </c:extLst>
          </c:dPt>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Sheet1!$B$2:$B$4</c:f>
              <c:numCache>
                <c:formatCode>0</c:formatCode>
                <c:ptCount val="3"/>
                <c:pt idx="0">
                  <c:v>42.5</c:v>
                </c:pt>
                <c:pt idx="1">
                  <c:v>42</c:v>
                </c:pt>
                <c:pt idx="2">
                  <c:v>31.3</c:v>
                </c:pt>
              </c:numCache>
            </c:numRef>
          </c:val>
          <c:extLst>
            <c:ext xmlns:c16="http://schemas.microsoft.com/office/drawing/2014/chart" uri="{C3380CC4-5D6E-409C-BE32-E72D297353CC}">
              <c16:uniqueId val="{00000008-6E0E-4CCB-8404-AA1E25C94DA8}"/>
            </c:ext>
          </c:extLst>
        </c:ser>
        <c:ser>
          <c:idx val="1"/>
          <c:order val="1"/>
          <c:tx>
            <c:strRef>
              <c:f>Sheet1!$C$1</c:f>
              <c:strCache>
                <c:ptCount val="1"/>
                <c:pt idx="0">
                  <c:v>Plutôt pertinent</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Sheet1!$C$2:$C$4</c:f>
              <c:numCache>
                <c:formatCode>0</c:formatCode>
                <c:ptCount val="3"/>
                <c:pt idx="0">
                  <c:v>47</c:v>
                </c:pt>
                <c:pt idx="1">
                  <c:v>44.8</c:v>
                </c:pt>
                <c:pt idx="2">
                  <c:v>37.9</c:v>
                </c:pt>
              </c:numCache>
            </c:numRef>
          </c:val>
          <c:extLst>
            <c:ext xmlns:c16="http://schemas.microsoft.com/office/drawing/2014/chart" uri="{C3380CC4-5D6E-409C-BE32-E72D297353CC}">
              <c16:uniqueId val="{00000009-6E0E-4CCB-8404-AA1E25C94DA8}"/>
            </c:ext>
          </c:extLst>
        </c:ser>
        <c:ser>
          <c:idx val="2"/>
          <c:order val="2"/>
          <c:tx>
            <c:strRef>
              <c:f>Sheet1!$D$1</c:f>
              <c:strCache>
                <c:ptCount val="1"/>
                <c:pt idx="0">
                  <c:v>Pas vraiment pertinent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Sheet1!$D$2:$D$4</c:f>
              <c:numCache>
                <c:formatCode>0</c:formatCode>
                <c:ptCount val="3"/>
                <c:pt idx="0">
                  <c:v>3.2</c:v>
                </c:pt>
                <c:pt idx="1">
                  <c:v>4.7</c:v>
                </c:pt>
                <c:pt idx="2">
                  <c:v>17.899999999999999</c:v>
                </c:pt>
              </c:numCache>
            </c:numRef>
          </c:val>
          <c:extLst>
            <c:ext xmlns:c16="http://schemas.microsoft.com/office/drawing/2014/chart" uri="{C3380CC4-5D6E-409C-BE32-E72D297353CC}">
              <c16:uniqueId val="{00000009-60D0-4919-86A6-ABB6604D7667}"/>
            </c:ext>
          </c:extLst>
        </c:ser>
        <c:ser>
          <c:idx val="3"/>
          <c:order val="3"/>
          <c:tx>
            <c:strRef>
              <c:f>Sheet1!$E$1</c:f>
              <c:strCache>
                <c:ptCount val="1"/>
                <c:pt idx="0">
                  <c:v>Pas du tout pertinent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Sheet1!$E$2:$E$4</c:f>
              <c:numCache>
                <c:formatCode>0</c:formatCode>
                <c:ptCount val="3"/>
                <c:pt idx="0">
                  <c:v>4.4000000000000004</c:v>
                </c:pt>
                <c:pt idx="1">
                  <c:v>4.3</c:v>
                </c:pt>
                <c:pt idx="2">
                  <c:v>6.8</c:v>
                </c:pt>
              </c:numCache>
            </c:numRef>
          </c:val>
          <c:extLst>
            <c:ext xmlns:c16="http://schemas.microsoft.com/office/drawing/2014/chart" uri="{C3380CC4-5D6E-409C-BE32-E72D297353CC}">
              <c16:uniqueId val="{00000008-9B82-42FD-8171-F135467C50A9}"/>
            </c:ext>
          </c:extLst>
        </c:ser>
        <c:ser>
          <c:idx val="4"/>
          <c:order val="4"/>
          <c:tx>
            <c:strRef>
              <c:f>Sheet1!$F$1</c:f>
              <c:strCache>
                <c:ptCount val="1"/>
                <c:pt idx="0">
                  <c:v>Sans opinion</c:v>
                </c:pt>
              </c:strCache>
            </c:strRef>
          </c:tx>
          <c:spPr>
            <a:solidFill>
              <a:schemeClr val="bg1">
                <a:lumMod val="75000"/>
              </a:schemeClr>
            </a:solidFill>
            <a:ln>
              <a:noFill/>
            </a:ln>
            <a:effectLst/>
          </c:spPr>
          <c:invertIfNegative val="0"/>
          <c:dLbls>
            <c:dLbl>
              <c:idx val="0"/>
              <c:layout>
                <c:manualLayout>
                  <c:x val="1.1583485656169713E-7"/>
                  <c:y val="4.4961815054519571E-7"/>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15:layout>
                    <c:manualLayout>
                      <c:w val="1.5328889908235624E-2"/>
                      <c:h val="5.0820339556123473E-2"/>
                    </c:manualLayout>
                  </c15:layout>
                </c:ext>
                <c:ext xmlns:c16="http://schemas.microsoft.com/office/drawing/2014/chart" uri="{C3380CC4-5D6E-409C-BE32-E72D297353CC}">
                  <c16:uniqueId val="{00000008-5B03-4BF5-8335-2807D5E45B7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Sheet1!$F$2:$F$4</c:f>
              <c:numCache>
                <c:formatCode>0</c:formatCode>
                <c:ptCount val="3"/>
                <c:pt idx="0">
                  <c:v>2.9</c:v>
                </c:pt>
                <c:pt idx="1">
                  <c:v>4.2</c:v>
                </c:pt>
                <c:pt idx="2">
                  <c:v>5.9</c:v>
                </c:pt>
              </c:numCache>
            </c:numRef>
          </c:val>
          <c:extLst>
            <c:ext xmlns:c16="http://schemas.microsoft.com/office/drawing/2014/chart" uri="{C3380CC4-5D6E-409C-BE32-E72D297353CC}">
              <c16:uniqueId val="{00000009-9B82-42FD-8171-F135467C50A9}"/>
            </c:ext>
          </c:extLst>
        </c:ser>
        <c:dLbls>
          <c:dLblPos val="ctr"/>
          <c:showLegendKey val="0"/>
          <c:showVal val="1"/>
          <c:showCatName val="0"/>
          <c:showSerName val="0"/>
          <c:showPercent val="0"/>
          <c:showBubbleSize val="0"/>
        </c:dLbls>
        <c:gapWidth val="9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max val="100"/>
        </c:scaling>
        <c:delete val="1"/>
        <c:axPos val="t"/>
        <c:numFmt formatCode="0"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7323174483393773"/>
        </c:manualLayout>
      </c:layout>
      <c:barChart>
        <c:barDir val="bar"/>
        <c:grouping val="stacked"/>
        <c:varyColors val="0"/>
        <c:ser>
          <c:idx val="0"/>
          <c:order val="0"/>
          <c:tx>
            <c:strRef>
              <c:f>Sheet1!$B$1</c:f>
              <c:strCache>
                <c:ptCount val="1"/>
                <c:pt idx="0">
                  <c:v>Tout à fait pertinent</c:v>
                </c:pt>
              </c:strCache>
            </c:strRef>
          </c:tx>
          <c:spPr>
            <a:solidFill>
              <a:srgbClr val="299984"/>
            </a:solidFill>
            <a:ln>
              <a:noFill/>
            </a:ln>
            <a:effectLst/>
          </c:spPr>
          <c:invertIfNegative val="0"/>
          <c:dPt>
            <c:idx val="25"/>
            <c:invertIfNegative val="0"/>
            <c:bubble3D val="0"/>
            <c:extLst>
              <c:ext xmlns:c16="http://schemas.microsoft.com/office/drawing/2014/chart" uri="{C3380CC4-5D6E-409C-BE32-E72D297353CC}">
                <c16:uniqueId val="{00000000-99ED-42B1-A9E5-5FEB844FCF17}"/>
              </c:ext>
            </c:extLst>
          </c:dPt>
          <c:dPt>
            <c:idx val="26"/>
            <c:invertIfNegative val="0"/>
            <c:bubble3D val="0"/>
            <c:extLst>
              <c:ext xmlns:c16="http://schemas.microsoft.com/office/drawing/2014/chart" uri="{C3380CC4-5D6E-409C-BE32-E72D297353CC}">
                <c16:uniqueId val="{00000001-99ED-42B1-A9E5-5FEB844FCF17}"/>
              </c:ext>
            </c:extLst>
          </c:dPt>
          <c:dPt>
            <c:idx val="29"/>
            <c:invertIfNegative val="0"/>
            <c:bubble3D val="0"/>
            <c:extLst>
              <c:ext xmlns:c16="http://schemas.microsoft.com/office/drawing/2014/chart" uri="{C3380CC4-5D6E-409C-BE32-E72D297353CC}">
                <c16:uniqueId val="{00000002-99ED-42B1-A9E5-5FEB844FCF17}"/>
              </c:ext>
            </c:extLst>
          </c:dPt>
          <c:dPt>
            <c:idx val="31"/>
            <c:invertIfNegative val="0"/>
            <c:bubble3D val="0"/>
            <c:extLst>
              <c:ext xmlns:c16="http://schemas.microsoft.com/office/drawing/2014/chart" uri="{C3380CC4-5D6E-409C-BE32-E72D297353CC}">
                <c16:uniqueId val="{00000003-99ED-42B1-A9E5-5FEB844FCF17}"/>
              </c:ext>
            </c:extLst>
          </c:dPt>
          <c:dPt>
            <c:idx val="33"/>
            <c:invertIfNegative val="0"/>
            <c:bubble3D val="0"/>
            <c:extLst>
              <c:ext xmlns:c16="http://schemas.microsoft.com/office/drawing/2014/chart" uri="{C3380CC4-5D6E-409C-BE32-E72D297353CC}">
                <c16:uniqueId val="{00000004-99ED-42B1-A9E5-5FEB844FCF17}"/>
              </c:ext>
            </c:extLst>
          </c:dPt>
          <c:dPt>
            <c:idx val="34"/>
            <c:invertIfNegative val="0"/>
            <c:bubble3D val="0"/>
            <c:extLst>
              <c:ext xmlns:c16="http://schemas.microsoft.com/office/drawing/2014/chart" uri="{C3380CC4-5D6E-409C-BE32-E72D297353CC}">
                <c16:uniqueId val="{00000005-99ED-42B1-A9E5-5FEB844FCF17}"/>
              </c:ext>
            </c:extLst>
          </c:dPt>
          <c:dPt>
            <c:idx val="35"/>
            <c:invertIfNegative val="0"/>
            <c:bubble3D val="0"/>
            <c:extLst>
              <c:ext xmlns:c16="http://schemas.microsoft.com/office/drawing/2014/chart" uri="{C3380CC4-5D6E-409C-BE32-E72D297353CC}">
                <c16:uniqueId val="{00000006-99ED-42B1-A9E5-5FEB844FCF17}"/>
              </c:ext>
            </c:extLst>
          </c:dPt>
          <c:dPt>
            <c:idx val="36"/>
            <c:invertIfNegative val="0"/>
            <c:bubble3D val="0"/>
            <c:extLst>
              <c:ext xmlns:c16="http://schemas.microsoft.com/office/drawing/2014/chart" uri="{C3380CC4-5D6E-409C-BE32-E72D297353CC}">
                <c16:uniqueId val="{00000007-99ED-42B1-A9E5-5FEB844FCF17}"/>
              </c:ext>
            </c:extLst>
          </c:dPt>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Sheet1!$B$2:$B$4</c:f>
              <c:numCache>
                <c:formatCode>0</c:formatCode>
                <c:ptCount val="3"/>
                <c:pt idx="0">
                  <c:v>38</c:v>
                </c:pt>
                <c:pt idx="1">
                  <c:v>42</c:v>
                </c:pt>
                <c:pt idx="2">
                  <c:v>25</c:v>
                </c:pt>
              </c:numCache>
            </c:numRef>
          </c:val>
          <c:extLst>
            <c:ext xmlns:c16="http://schemas.microsoft.com/office/drawing/2014/chart" uri="{C3380CC4-5D6E-409C-BE32-E72D297353CC}">
              <c16:uniqueId val="{00000008-99ED-42B1-A9E5-5FEB844FCF17}"/>
            </c:ext>
          </c:extLst>
        </c:ser>
        <c:ser>
          <c:idx val="1"/>
          <c:order val="1"/>
          <c:tx>
            <c:strRef>
              <c:f>Sheet1!$C$1</c:f>
              <c:strCache>
                <c:ptCount val="1"/>
                <c:pt idx="0">
                  <c:v>Plutôt pertinent</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Sheet1!$C$2:$C$4</c:f>
              <c:numCache>
                <c:formatCode>0</c:formatCode>
                <c:ptCount val="3"/>
                <c:pt idx="0">
                  <c:v>43</c:v>
                </c:pt>
                <c:pt idx="1">
                  <c:v>43</c:v>
                </c:pt>
                <c:pt idx="2">
                  <c:v>41</c:v>
                </c:pt>
              </c:numCache>
            </c:numRef>
          </c:val>
          <c:extLst>
            <c:ext xmlns:c16="http://schemas.microsoft.com/office/drawing/2014/chart" uri="{C3380CC4-5D6E-409C-BE32-E72D297353CC}">
              <c16:uniqueId val="{00000009-99ED-42B1-A9E5-5FEB844FCF17}"/>
            </c:ext>
          </c:extLst>
        </c:ser>
        <c:ser>
          <c:idx val="2"/>
          <c:order val="2"/>
          <c:tx>
            <c:strRef>
              <c:f>Sheet1!$D$1</c:f>
              <c:strCache>
                <c:ptCount val="1"/>
                <c:pt idx="0">
                  <c:v>Pas vraiment pertinent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Sheet1!$D$2:$D$4</c:f>
              <c:numCache>
                <c:formatCode>0</c:formatCode>
                <c:ptCount val="3"/>
                <c:pt idx="0">
                  <c:v>9</c:v>
                </c:pt>
                <c:pt idx="1">
                  <c:v>6</c:v>
                </c:pt>
                <c:pt idx="2">
                  <c:v>19</c:v>
                </c:pt>
              </c:numCache>
            </c:numRef>
          </c:val>
          <c:extLst>
            <c:ext xmlns:c16="http://schemas.microsoft.com/office/drawing/2014/chart" uri="{C3380CC4-5D6E-409C-BE32-E72D297353CC}">
              <c16:uniqueId val="{0000000A-99ED-42B1-A9E5-5FEB844FCF17}"/>
            </c:ext>
          </c:extLst>
        </c:ser>
        <c:ser>
          <c:idx val="3"/>
          <c:order val="3"/>
          <c:tx>
            <c:strRef>
              <c:f>Sheet1!$E$1</c:f>
              <c:strCache>
                <c:ptCount val="1"/>
                <c:pt idx="0">
                  <c:v>Pas du tout pertinent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Sheet1!$E$2:$E$4</c:f>
              <c:numCache>
                <c:formatCode>0</c:formatCode>
                <c:ptCount val="3"/>
                <c:pt idx="0">
                  <c:v>2</c:v>
                </c:pt>
                <c:pt idx="1">
                  <c:v>2</c:v>
                </c:pt>
                <c:pt idx="2">
                  <c:v>6</c:v>
                </c:pt>
              </c:numCache>
            </c:numRef>
          </c:val>
          <c:extLst>
            <c:ext xmlns:c16="http://schemas.microsoft.com/office/drawing/2014/chart" uri="{C3380CC4-5D6E-409C-BE32-E72D297353CC}">
              <c16:uniqueId val="{0000000B-99ED-42B1-A9E5-5FEB844FCF17}"/>
            </c:ext>
          </c:extLst>
        </c:ser>
        <c:ser>
          <c:idx val="4"/>
          <c:order val="4"/>
          <c:tx>
            <c:strRef>
              <c:f>Sheet1!$F$1</c:f>
              <c:strCache>
                <c:ptCount val="1"/>
                <c:pt idx="0">
                  <c:v>Sans opinion</c:v>
                </c:pt>
              </c:strCache>
            </c:strRef>
          </c:tx>
          <c:spPr>
            <a:solidFill>
              <a:schemeClr val="bg1">
                <a:lumMod val="75000"/>
              </a:schemeClr>
            </a:solidFill>
            <a:ln>
              <a:noFill/>
            </a:ln>
            <a:effectLst/>
          </c:spPr>
          <c:invertIfNegative val="0"/>
          <c:dLbls>
            <c:dLbl>
              <c:idx val="0"/>
              <c:layout>
                <c:manualLayout>
                  <c:x val="1.1583485656169713E-7"/>
                  <c:y val="4.4961815054519571E-7"/>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15:layout>
                    <c:manualLayout>
                      <c:w val="1.5328889908235624E-2"/>
                      <c:h val="5.0820339556123473E-2"/>
                    </c:manualLayout>
                  </c15:layout>
                </c:ext>
                <c:ext xmlns:c16="http://schemas.microsoft.com/office/drawing/2014/chart" uri="{C3380CC4-5D6E-409C-BE32-E72D297353CC}">
                  <c16:uniqueId val="{0000000C-99ED-42B1-A9E5-5FEB844FCF1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 apprenti peut effectuer une partie de sa formation dans un autre pays</c:v>
                </c:pt>
                <c:pt idx="1">
                  <c:v>Les apprentis peuvent bénéficier du programme Erasmus+</c:v>
                </c:pt>
                <c:pt idx="2">
                  <c:v>Des aides des « opérateurs de compétences » ou OPCO peuvent financer la mobilité des apprentis</c:v>
                </c:pt>
              </c:strCache>
            </c:strRef>
          </c:cat>
          <c:val>
            <c:numRef>
              <c:f>Sheet1!$F$2:$F$4</c:f>
              <c:numCache>
                <c:formatCode>0</c:formatCode>
                <c:ptCount val="3"/>
                <c:pt idx="0">
                  <c:v>8</c:v>
                </c:pt>
                <c:pt idx="1">
                  <c:v>7</c:v>
                </c:pt>
                <c:pt idx="2">
                  <c:v>9</c:v>
                </c:pt>
              </c:numCache>
            </c:numRef>
          </c:val>
          <c:extLst>
            <c:ext xmlns:c16="http://schemas.microsoft.com/office/drawing/2014/chart" uri="{C3380CC4-5D6E-409C-BE32-E72D297353CC}">
              <c16:uniqueId val="{0000000D-99ED-42B1-A9E5-5FEB844FCF17}"/>
            </c:ext>
          </c:extLst>
        </c:ser>
        <c:dLbls>
          <c:dLblPos val="ctr"/>
          <c:showLegendKey val="0"/>
          <c:showVal val="1"/>
          <c:showCatName val="0"/>
          <c:showSerName val="0"/>
          <c:showPercent val="0"/>
          <c:showBubbleSize val="0"/>
        </c:dLbls>
        <c:gapWidth val="9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max val="100"/>
        </c:scaling>
        <c:delete val="1"/>
        <c:axPos val="t"/>
        <c:numFmt formatCode="0"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78FB-4B7A-8B25-C834B2294F4C}"/>
              </c:ext>
            </c:extLst>
          </c:dPt>
          <c:dPt>
            <c:idx val="6"/>
            <c:invertIfNegative val="0"/>
            <c:bubble3D val="0"/>
            <c:extLst>
              <c:ext xmlns:c16="http://schemas.microsoft.com/office/drawing/2014/chart" uri="{C3380CC4-5D6E-409C-BE32-E72D297353CC}">
                <c16:uniqueId val="{00000002-78FB-4B7A-8B25-C834B2294F4C}"/>
              </c:ext>
            </c:extLst>
          </c:dPt>
          <c:dPt>
            <c:idx val="7"/>
            <c:invertIfNegative val="0"/>
            <c:bubble3D val="0"/>
            <c:extLst>
              <c:ext xmlns:c16="http://schemas.microsoft.com/office/drawing/2014/chart" uri="{C3380CC4-5D6E-409C-BE32-E72D297353CC}">
                <c16:uniqueId val="{00000003-78FB-4B7A-8B25-C834B2294F4C}"/>
              </c:ext>
            </c:extLst>
          </c:dPt>
          <c:dPt>
            <c:idx val="8"/>
            <c:invertIfNegative val="0"/>
            <c:bubble3D val="0"/>
            <c:spPr>
              <a:solidFill>
                <a:srgbClr val="E50158"/>
              </a:solidFill>
              <a:ln w="25348">
                <a:noFill/>
              </a:ln>
            </c:spPr>
            <c:extLst>
              <c:ext xmlns:c16="http://schemas.microsoft.com/office/drawing/2014/chart" uri="{C3380CC4-5D6E-409C-BE32-E72D297353CC}">
                <c16:uniqueId val="{00000004-E53E-4010-8845-109F8F3B5A17}"/>
              </c:ext>
            </c:extLst>
          </c:dPt>
          <c:dLbls>
            <c:dLbl>
              <c:idx val="0"/>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369B-4579-B7E9-09503D96CD0E}"/>
                </c:ext>
              </c:extLst>
            </c:dLbl>
            <c:dLbl>
              <c:idx val="1"/>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369B-4579-B7E9-09503D96CD0E}"/>
                </c:ext>
              </c:extLst>
            </c:dLbl>
            <c:dLbl>
              <c:idx val="2"/>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369B-4579-B7E9-09503D96CD0E}"/>
                </c:ext>
              </c:extLst>
            </c:dLbl>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8FB-4B7A-8B25-C834B2294F4C}"/>
                </c:ext>
              </c:extLst>
            </c:dLbl>
            <c:dLbl>
              <c:idx val="7"/>
              <c:tx>
                <c:rich>
                  <a:bodyPr/>
                  <a:lstStyle/>
                  <a:p>
                    <a:fld id="{BAB3DF94-854D-4D7D-90D4-5041C55E8F33}"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8FB-4B7A-8B25-C834B2294F4C}"/>
                </c:ext>
              </c:extLst>
            </c:dLbl>
            <c:dLbl>
              <c:idx val="8"/>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E53E-4010-8845-109F8F3B5A17}"/>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Feuil1!$A$2:$A$10</c:f>
              <c:strCache>
                <c:ptCount val="9"/>
                <c:pt idx="0">
                  <c:v>Disposer d’un salarié ayant acquis de nouvelles compétences</c:v>
                </c:pt>
                <c:pt idx="1">
                  <c:v>Introduire de nouvelles pratiques ou méthodes de travail</c:v>
                </c:pt>
                <c:pt idx="2">
                  <c:v>Fidéliser l’apprenti</c:v>
                </c:pt>
                <c:pt idx="3">
                  <c:v>Développer les relations et les opportunités internationales de l’entreprise</c:v>
                </c:pt>
                <c:pt idx="4">
                  <c:v>Attirer davantage de candidats</c:v>
                </c:pt>
                <c:pt idx="5">
                  <c:v>Consolider des liens avec un client, un partenaire ou un sous-traitant</c:v>
                </c:pt>
                <c:pt idx="6">
                  <c:v>Renforcer la marque employeur</c:v>
                </c:pt>
                <c:pt idx="7">
                  <c:v>Contribuer à la politique RSE de l’entreprise</c:v>
                </c:pt>
                <c:pt idx="8">
                  <c:v>Aucun bénéfice particulier</c:v>
                </c:pt>
              </c:strCache>
            </c:strRef>
          </c:cat>
          <c:val>
            <c:numRef>
              <c:f>Feuil1!$B$2:$B$10</c:f>
              <c:numCache>
                <c:formatCode>0</c:formatCode>
                <c:ptCount val="9"/>
                <c:pt idx="0">
                  <c:v>52.9</c:v>
                </c:pt>
                <c:pt idx="1">
                  <c:v>44.1</c:v>
                </c:pt>
                <c:pt idx="2">
                  <c:v>30.2</c:v>
                </c:pt>
                <c:pt idx="3">
                  <c:v>26.6</c:v>
                </c:pt>
                <c:pt idx="4">
                  <c:v>24.8</c:v>
                </c:pt>
                <c:pt idx="5">
                  <c:v>17</c:v>
                </c:pt>
                <c:pt idx="6">
                  <c:v>16.600000000000001</c:v>
                </c:pt>
                <c:pt idx="7">
                  <c:v>14.5</c:v>
                </c:pt>
                <c:pt idx="8">
                  <c:v>7.9</c:v>
                </c:pt>
              </c:numCache>
            </c:numRef>
          </c:val>
          <c:extLst>
            <c:ext xmlns:c16="http://schemas.microsoft.com/office/drawing/2014/chart" uri="{C3380CC4-5D6E-409C-BE32-E72D297353CC}">
              <c16:uniqueId val="{00000007-78FB-4B7A-8B25-C834B2294F4C}"/>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l"/>
        <c:numFmt formatCode="General" sourceLinked="1"/>
        <c:majorTickMark val="none"/>
        <c:minorTickMark val="none"/>
        <c:tickLblPos val="nextTo"/>
        <c:crossAx val="1"/>
        <c:crosses val="autoZero"/>
        <c:auto val="1"/>
        <c:lblAlgn val="ctr"/>
        <c:lblOffset val="100"/>
        <c:noMultiLvlLbl val="0"/>
      </c:catAx>
      <c:valAx>
        <c:axId val="1"/>
        <c:scaling>
          <c:orientation val="minMax"/>
          <c:max val="80"/>
        </c:scaling>
        <c:delete val="1"/>
        <c:axPos val="t"/>
        <c:numFmt formatCode="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6C9F-45C4-84D0-8059840A6044}"/>
              </c:ext>
            </c:extLst>
          </c:dPt>
          <c:dPt>
            <c:idx val="6"/>
            <c:invertIfNegative val="0"/>
            <c:bubble3D val="0"/>
            <c:extLst>
              <c:ext xmlns:c16="http://schemas.microsoft.com/office/drawing/2014/chart" uri="{C3380CC4-5D6E-409C-BE32-E72D297353CC}">
                <c16:uniqueId val="{00000002-6C9F-45C4-84D0-8059840A6044}"/>
              </c:ext>
            </c:extLst>
          </c:dPt>
          <c:dPt>
            <c:idx val="7"/>
            <c:invertIfNegative val="0"/>
            <c:bubble3D val="0"/>
            <c:extLst>
              <c:ext xmlns:c16="http://schemas.microsoft.com/office/drawing/2014/chart" uri="{C3380CC4-5D6E-409C-BE32-E72D297353CC}">
                <c16:uniqueId val="{00000003-6C9F-45C4-84D0-8059840A6044}"/>
              </c:ext>
            </c:extLst>
          </c:dPt>
          <c:dPt>
            <c:idx val="8"/>
            <c:invertIfNegative val="0"/>
            <c:bubble3D val="0"/>
            <c:spPr>
              <a:solidFill>
                <a:srgbClr val="E50158"/>
              </a:solidFill>
              <a:ln w="25348">
                <a:noFill/>
              </a:ln>
            </c:spPr>
            <c:extLst>
              <c:ext xmlns:c16="http://schemas.microsoft.com/office/drawing/2014/chart" uri="{C3380CC4-5D6E-409C-BE32-E72D297353CC}">
                <c16:uniqueId val="{00000005-6C9F-45C4-84D0-8059840A6044}"/>
              </c:ext>
            </c:extLst>
          </c:dPt>
          <c:dLbls>
            <c:dLbl>
              <c:idx val="0"/>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6C9F-45C4-84D0-8059840A6044}"/>
                </c:ext>
              </c:extLst>
            </c:dLbl>
            <c:dLbl>
              <c:idx val="1"/>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7-6C9F-45C4-84D0-8059840A6044}"/>
                </c:ext>
              </c:extLst>
            </c:dLbl>
            <c:dLbl>
              <c:idx val="3"/>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51B1-4B77-A056-9502596B6F56}"/>
                </c:ext>
              </c:extLst>
            </c:dLbl>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C9F-45C4-84D0-8059840A6044}"/>
                </c:ext>
              </c:extLst>
            </c:dLbl>
            <c:dLbl>
              <c:idx val="7"/>
              <c:tx>
                <c:rich>
                  <a:bodyPr/>
                  <a:lstStyle/>
                  <a:p>
                    <a:fld id="{BAB3DF94-854D-4D7D-90D4-5041C55E8F33}"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C9F-45C4-84D0-8059840A6044}"/>
                </c:ext>
              </c:extLst>
            </c:dLbl>
            <c:dLbl>
              <c:idx val="8"/>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6C9F-45C4-84D0-8059840A6044}"/>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Feuil1!$A$2:$A$10</c:f>
              <c:strCache>
                <c:ptCount val="9"/>
                <c:pt idx="0">
                  <c:v>Disposer d’un salarié ayant acquis de nouvelles compétences</c:v>
                </c:pt>
                <c:pt idx="1">
                  <c:v>Introduire de nouvelles pratiques ou méthodes de travail</c:v>
                </c:pt>
                <c:pt idx="2">
                  <c:v>Fidéliser l’apprenti</c:v>
                </c:pt>
                <c:pt idx="3">
                  <c:v>Développer les relations et les opportunités internationales de l’entreprise</c:v>
                </c:pt>
                <c:pt idx="4">
                  <c:v>Attirer davantage de candidats</c:v>
                </c:pt>
                <c:pt idx="5">
                  <c:v>Consolider des liens avec un client, un partenaire ou un sous-traitant</c:v>
                </c:pt>
                <c:pt idx="6">
                  <c:v>Renforcer la marque employeur</c:v>
                </c:pt>
                <c:pt idx="7">
                  <c:v>Contribuer à la politique RSE de l’entreprise</c:v>
                </c:pt>
                <c:pt idx="8">
                  <c:v>Aucun bénéfice particulier</c:v>
                </c:pt>
              </c:strCache>
            </c:strRef>
          </c:cat>
          <c:val>
            <c:numRef>
              <c:f>Feuil1!$B$2:$B$10</c:f>
              <c:numCache>
                <c:formatCode>0</c:formatCode>
                <c:ptCount val="9"/>
                <c:pt idx="0">
                  <c:v>50.6</c:v>
                </c:pt>
                <c:pt idx="1">
                  <c:v>48.2</c:v>
                </c:pt>
                <c:pt idx="2">
                  <c:v>22.6</c:v>
                </c:pt>
                <c:pt idx="3">
                  <c:v>53.1</c:v>
                </c:pt>
                <c:pt idx="4">
                  <c:v>30.4</c:v>
                </c:pt>
                <c:pt idx="5">
                  <c:v>22</c:v>
                </c:pt>
                <c:pt idx="6">
                  <c:v>17.899999999999999</c:v>
                </c:pt>
                <c:pt idx="7">
                  <c:v>8.5</c:v>
                </c:pt>
                <c:pt idx="8">
                  <c:v>4.5999999999999996</c:v>
                </c:pt>
              </c:numCache>
            </c:numRef>
          </c:val>
          <c:extLst>
            <c:ext xmlns:c16="http://schemas.microsoft.com/office/drawing/2014/chart" uri="{C3380CC4-5D6E-409C-BE32-E72D297353CC}">
              <c16:uniqueId val="{00000009-6C9F-45C4-84D0-8059840A6044}"/>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r"/>
        <c:numFmt formatCode="General" sourceLinked="1"/>
        <c:majorTickMark val="out"/>
        <c:minorTickMark val="none"/>
        <c:tickLblPos val="nextTo"/>
        <c:crossAx val="1"/>
        <c:crosses val="autoZero"/>
        <c:auto val="1"/>
        <c:lblAlgn val="ctr"/>
        <c:lblOffset val="100"/>
        <c:noMultiLvlLbl val="0"/>
      </c:catAx>
      <c:valAx>
        <c:axId val="1"/>
        <c:scaling>
          <c:orientation val="maxMin"/>
          <c:max val="80"/>
        </c:scaling>
        <c:delete val="1"/>
        <c:axPos val="t"/>
        <c:numFmt formatCode="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78FB-4B7A-8B25-C834B2294F4C}"/>
              </c:ext>
            </c:extLst>
          </c:dPt>
          <c:dPt>
            <c:idx val="6"/>
            <c:invertIfNegative val="0"/>
            <c:bubble3D val="0"/>
            <c:extLst>
              <c:ext xmlns:c16="http://schemas.microsoft.com/office/drawing/2014/chart" uri="{C3380CC4-5D6E-409C-BE32-E72D297353CC}">
                <c16:uniqueId val="{00000002-78FB-4B7A-8B25-C834B2294F4C}"/>
              </c:ext>
            </c:extLst>
          </c:dPt>
          <c:dPt>
            <c:idx val="7"/>
            <c:invertIfNegative val="0"/>
            <c:bubble3D val="0"/>
            <c:extLst>
              <c:ext xmlns:c16="http://schemas.microsoft.com/office/drawing/2014/chart" uri="{C3380CC4-5D6E-409C-BE32-E72D297353CC}">
                <c16:uniqueId val="{00000003-78FB-4B7A-8B25-C834B2294F4C}"/>
              </c:ext>
            </c:extLst>
          </c:dPt>
          <c:dPt>
            <c:idx val="8"/>
            <c:invertIfNegative val="0"/>
            <c:bubble3D val="0"/>
            <c:spPr>
              <a:solidFill>
                <a:srgbClr val="E50158"/>
              </a:solidFill>
              <a:ln w="25348">
                <a:noFill/>
              </a:ln>
            </c:spPr>
            <c:extLst>
              <c:ext xmlns:c16="http://schemas.microsoft.com/office/drawing/2014/chart" uri="{C3380CC4-5D6E-409C-BE32-E72D297353CC}">
                <c16:uniqueId val="{00000004-7654-48D7-BF5B-485B02CAF58C}"/>
              </c:ext>
            </c:extLst>
          </c:dPt>
          <c:dLbls>
            <c:dLbl>
              <c:idx val="0"/>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84B9-4844-8D07-D5FE7657C17D}"/>
                </c:ext>
              </c:extLst>
            </c:dLbl>
            <c:dLbl>
              <c:idx val="1"/>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84B9-4844-8D07-D5FE7657C17D}"/>
                </c:ext>
              </c:extLst>
            </c:dLbl>
            <c:dLbl>
              <c:idx val="2"/>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84B9-4844-8D07-D5FE7657C17D}"/>
                </c:ext>
              </c:extLst>
            </c:dLbl>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8FB-4B7A-8B25-C834B2294F4C}"/>
                </c:ext>
              </c:extLst>
            </c:dLbl>
            <c:dLbl>
              <c:idx val="7"/>
              <c:tx>
                <c:rich>
                  <a:bodyPr/>
                  <a:lstStyle/>
                  <a:p>
                    <a:fld id="{BAB3DF94-854D-4D7D-90D4-5041C55E8F33}"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8FB-4B7A-8B25-C834B2294F4C}"/>
                </c:ext>
              </c:extLst>
            </c:dLbl>
            <c:dLbl>
              <c:idx val="8"/>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7654-48D7-BF5B-485B02CAF58C}"/>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Feuil1!$A$2:$A$10</c:f>
              <c:strCache>
                <c:ptCount val="9"/>
                <c:pt idx="0">
                  <c:v>Découvrir d’autres méthodes de travail</c:v>
                </c:pt>
                <c:pt idx="1">
                  <c:v>Améliorer ses compétences linguistiques</c:v>
                </c:pt>
                <c:pt idx="2">
                  <c:v>Développer sa capacité d’adaptation</c:v>
                </c:pt>
                <c:pt idx="3">
                  <c:v>Acquérir de nouvelles compétences professionnelles</c:v>
                </c:pt>
                <c:pt idx="4">
                  <c:v>Développer son autonomie</c:v>
                </c:pt>
                <c:pt idx="5">
                  <c:v>Gagner en confiance</c:v>
                </c:pt>
                <c:pt idx="6">
                  <c:v>Développer son ouverture interculturelle</c:v>
                </c:pt>
                <c:pt idx="7">
                  <c:v>Améliorer son employabilité</c:v>
                </c:pt>
                <c:pt idx="8">
                  <c:v>Aucun bénéfice particulier</c:v>
                </c:pt>
              </c:strCache>
            </c:strRef>
          </c:cat>
          <c:val>
            <c:numRef>
              <c:f>Feuil1!$B$2:$B$10</c:f>
              <c:numCache>
                <c:formatCode>0.0</c:formatCode>
                <c:ptCount val="9"/>
                <c:pt idx="0">
                  <c:v>42.1</c:v>
                </c:pt>
                <c:pt idx="1">
                  <c:v>38.9</c:v>
                </c:pt>
                <c:pt idx="2">
                  <c:v>35.1</c:v>
                </c:pt>
                <c:pt idx="3">
                  <c:v>33.5</c:v>
                </c:pt>
                <c:pt idx="4">
                  <c:v>31.4</c:v>
                </c:pt>
                <c:pt idx="5">
                  <c:v>26.8</c:v>
                </c:pt>
                <c:pt idx="6">
                  <c:v>25.7</c:v>
                </c:pt>
                <c:pt idx="7">
                  <c:v>17</c:v>
                </c:pt>
                <c:pt idx="8">
                  <c:v>5</c:v>
                </c:pt>
              </c:numCache>
            </c:numRef>
          </c:val>
          <c:extLst>
            <c:ext xmlns:c16="http://schemas.microsoft.com/office/drawing/2014/chart" uri="{C3380CC4-5D6E-409C-BE32-E72D297353CC}">
              <c16:uniqueId val="{00000007-78FB-4B7A-8B25-C834B2294F4C}"/>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l"/>
        <c:numFmt formatCode="General" sourceLinked="1"/>
        <c:majorTickMark val="none"/>
        <c:minorTickMark val="none"/>
        <c:tickLblPos val="nextTo"/>
        <c:crossAx val="1"/>
        <c:crosses val="autoZero"/>
        <c:auto val="1"/>
        <c:lblAlgn val="ctr"/>
        <c:lblOffset val="100"/>
        <c:noMultiLvlLbl val="0"/>
      </c:catAx>
      <c:valAx>
        <c:axId val="1"/>
        <c:scaling>
          <c:orientation val="minMax"/>
          <c:max val="80"/>
        </c:scaling>
        <c:delete val="1"/>
        <c:axPos val="t"/>
        <c:numFmt formatCode="0.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155231354190599E-3"/>
          <c:y val="0"/>
          <c:w val="0.97751189114774162"/>
          <c:h val="1"/>
        </c:manualLayout>
      </c:layout>
      <c:barChart>
        <c:barDir val="bar"/>
        <c:grouping val="clustered"/>
        <c:varyColors val="0"/>
        <c:ser>
          <c:idx val="1"/>
          <c:order val="0"/>
          <c:tx>
            <c:strRef>
              <c:f>Feuil1!$B$1</c:f>
              <c:strCache>
                <c:ptCount val="1"/>
                <c:pt idx="0">
                  <c:v>%</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3F24-428E-A621-EB69DBBBF021}"/>
              </c:ext>
            </c:extLst>
          </c:dPt>
          <c:dPt>
            <c:idx val="6"/>
            <c:invertIfNegative val="0"/>
            <c:bubble3D val="0"/>
            <c:extLst>
              <c:ext xmlns:c16="http://schemas.microsoft.com/office/drawing/2014/chart" uri="{C3380CC4-5D6E-409C-BE32-E72D297353CC}">
                <c16:uniqueId val="{00000002-3F24-428E-A621-EB69DBBBF021}"/>
              </c:ext>
            </c:extLst>
          </c:dPt>
          <c:dPt>
            <c:idx val="7"/>
            <c:invertIfNegative val="0"/>
            <c:bubble3D val="0"/>
            <c:extLst>
              <c:ext xmlns:c16="http://schemas.microsoft.com/office/drawing/2014/chart" uri="{C3380CC4-5D6E-409C-BE32-E72D297353CC}">
                <c16:uniqueId val="{00000003-3F24-428E-A621-EB69DBBBF021}"/>
              </c:ext>
            </c:extLst>
          </c:dPt>
          <c:dPt>
            <c:idx val="8"/>
            <c:invertIfNegative val="0"/>
            <c:bubble3D val="0"/>
            <c:spPr>
              <a:solidFill>
                <a:srgbClr val="E50158"/>
              </a:solidFill>
              <a:ln w="25348">
                <a:noFill/>
              </a:ln>
            </c:spPr>
            <c:extLst>
              <c:ext xmlns:c16="http://schemas.microsoft.com/office/drawing/2014/chart" uri="{C3380CC4-5D6E-409C-BE32-E72D297353CC}">
                <c16:uniqueId val="{00000004-4681-404C-92C0-CC605D34B0DF}"/>
              </c:ext>
            </c:extLst>
          </c:dPt>
          <c:dLbls>
            <c:dLbl>
              <c:idx val="0"/>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9055-4B28-AF97-74308460D285}"/>
                </c:ext>
              </c:extLst>
            </c:dLbl>
            <c:dLbl>
              <c:idx val="1"/>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9055-4B28-AF97-74308460D285}"/>
                </c:ext>
              </c:extLst>
            </c:dLbl>
            <c:dLbl>
              <c:idx val="2"/>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9055-4B28-AF97-74308460D285}"/>
                </c:ext>
              </c:extLst>
            </c:dLbl>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F24-428E-A621-EB69DBBBF021}"/>
                </c:ext>
              </c:extLst>
            </c:dLbl>
            <c:dLbl>
              <c:idx val="7"/>
              <c:tx>
                <c:rich>
                  <a:bodyPr/>
                  <a:lstStyle/>
                  <a:p>
                    <a:fld id="{BAB3DF94-854D-4D7D-90D4-5041C55E8F33}"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F24-428E-A621-EB69DBBBF021}"/>
                </c:ext>
              </c:extLst>
            </c:dLbl>
            <c:dLbl>
              <c:idx val="8"/>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4681-404C-92C0-CC605D34B0DF}"/>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Feuil1!$A$2:$A$10</c:f>
              <c:strCache>
                <c:ptCount val="9"/>
                <c:pt idx="0">
                  <c:v>Découvrir d’autres méthodes de travail</c:v>
                </c:pt>
                <c:pt idx="1">
                  <c:v>Améliorer ses compétences linguistiques</c:v>
                </c:pt>
                <c:pt idx="2">
                  <c:v>Développer sa capacité d’adaptation</c:v>
                </c:pt>
                <c:pt idx="3">
                  <c:v>Acquérir de nouvelles compétences professionnelles</c:v>
                </c:pt>
                <c:pt idx="4">
                  <c:v>Développer son autonomie</c:v>
                </c:pt>
                <c:pt idx="5">
                  <c:v>Gagner en confiance</c:v>
                </c:pt>
                <c:pt idx="6">
                  <c:v>Développer son ouverture interculturelle</c:v>
                </c:pt>
                <c:pt idx="7">
                  <c:v>Améliorer son employabilité</c:v>
                </c:pt>
                <c:pt idx="8">
                  <c:v>Aucun bénéfice particulier</c:v>
                </c:pt>
              </c:strCache>
            </c:strRef>
          </c:cat>
          <c:val>
            <c:numRef>
              <c:f>Feuil1!$B$2:$B$10</c:f>
              <c:numCache>
                <c:formatCode>0</c:formatCode>
                <c:ptCount val="9"/>
                <c:pt idx="0">
                  <c:v>45.4</c:v>
                </c:pt>
                <c:pt idx="1">
                  <c:v>59.1</c:v>
                </c:pt>
                <c:pt idx="2">
                  <c:v>32.5</c:v>
                </c:pt>
                <c:pt idx="3">
                  <c:v>38.5</c:v>
                </c:pt>
                <c:pt idx="4">
                  <c:v>36.1</c:v>
                </c:pt>
                <c:pt idx="5">
                  <c:v>20.3</c:v>
                </c:pt>
                <c:pt idx="6">
                  <c:v>28.7</c:v>
                </c:pt>
                <c:pt idx="7">
                  <c:v>14.1</c:v>
                </c:pt>
                <c:pt idx="8">
                  <c:v>2.4</c:v>
                </c:pt>
              </c:numCache>
            </c:numRef>
          </c:val>
          <c:extLst>
            <c:ext xmlns:c16="http://schemas.microsoft.com/office/drawing/2014/chart" uri="{C3380CC4-5D6E-409C-BE32-E72D297353CC}">
              <c16:uniqueId val="{00000007-3F24-428E-A621-EB69DBBBF021}"/>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r"/>
        <c:numFmt formatCode="General" sourceLinked="1"/>
        <c:majorTickMark val="out"/>
        <c:minorTickMark val="none"/>
        <c:tickLblPos val="nextTo"/>
        <c:crossAx val="1"/>
        <c:crosses val="autoZero"/>
        <c:auto val="1"/>
        <c:lblAlgn val="ctr"/>
        <c:lblOffset val="100"/>
        <c:noMultiLvlLbl val="0"/>
      </c:catAx>
      <c:valAx>
        <c:axId val="1"/>
        <c:scaling>
          <c:orientation val="maxMin"/>
          <c:max val="80"/>
        </c:scaling>
        <c:delete val="1"/>
        <c:axPos val="t"/>
        <c:numFmt formatCode="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7323174483393773"/>
        </c:manualLayout>
      </c:layout>
      <c:barChart>
        <c:barDir val="bar"/>
        <c:grouping val="stacked"/>
        <c:varyColors val="0"/>
        <c:ser>
          <c:idx val="0"/>
          <c:order val="0"/>
          <c:tx>
            <c:strRef>
              <c:f>Sheet1!$B$1</c:f>
              <c:strCache>
                <c:ptCount val="1"/>
                <c:pt idx="0">
                  <c:v>Tout à fait d'accord</c:v>
                </c:pt>
              </c:strCache>
            </c:strRef>
          </c:tx>
          <c:spPr>
            <a:solidFill>
              <a:srgbClr val="299984"/>
            </a:solidFill>
            <a:ln>
              <a:noFill/>
            </a:ln>
            <a:effectLst/>
          </c:spPr>
          <c:invertIfNegative val="0"/>
          <c:dPt>
            <c:idx val="25"/>
            <c:invertIfNegative val="0"/>
            <c:bubble3D val="0"/>
            <c:extLst>
              <c:ext xmlns:c16="http://schemas.microsoft.com/office/drawing/2014/chart" uri="{C3380CC4-5D6E-409C-BE32-E72D297353CC}">
                <c16:uniqueId val="{00000000-6E0E-4CCB-8404-AA1E25C94DA8}"/>
              </c:ext>
            </c:extLst>
          </c:dPt>
          <c:dPt>
            <c:idx val="26"/>
            <c:invertIfNegative val="0"/>
            <c:bubble3D val="0"/>
            <c:extLst>
              <c:ext xmlns:c16="http://schemas.microsoft.com/office/drawing/2014/chart" uri="{C3380CC4-5D6E-409C-BE32-E72D297353CC}">
                <c16:uniqueId val="{00000001-6E0E-4CCB-8404-AA1E25C94DA8}"/>
              </c:ext>
            </c:extLst>
          </c:dPt>
          <c:dPt>
            <c:idx val="29"/>
            <c:invertIfNegative val="0"/>
            <c:bubble3D val="0"/>
            <c:extLst>
              <c:ext xmlns:c16="http://schemas.microsoft.com/office/drawing/2014/chart" uri="{C3380CC4-5D6E-409C-BE32-E72D297353CC}">
                <c16:uniqueId val="{00000002-6E0E-4CCB-8404-AA1E25C94DA8}"/>
              </c:ext>
            </c:extLst>
          </c:dPt>
          <c:dPt>
            <c:idx val="31"/>
            <c:invertIfNegative val="0"/>
            <c:bubble3D val="0"/>
            <c:extLst>
              <c:ext xmlns:c16="http://schemas.microsoft.com/office/drawing/2014/chart" uri="{C3380CC4-5D6E-409C-BE32-E72D297353CC}">
                <c16:uniqueId val="{00000003-6E0E-4CCB-8404-AA1E25C94DA8}"/>
              </c:ext>
            </c:extLst>
          </c:dPt>
          <c:dPt>
            <c:idx val="33"/>
            <c:invertIfNegative val="0"/>
            <c:bubble3D val="0"/>
            <c:extLst>
              <c:ext xmlns:c16="http://schemas.microsoft.com/office/drawing/2014/chart" uri="{C3380CC4-5D6E-409C-BE32-E72D297353CC}">
                <c16:uniqueId val="{00000004-6E0E-4CCB-8404-AA1E25C94DA8}"/>
              </c:ext>
            </c:extLst>
          </c:dPt>
          <c:dPt>
            <c:idx val="34"/>
            <c:invertIfNegative val="0"/>
            <c:bubble3D val="0"/>
            <c:extLst>
              <c:ext xmlns:c16="http://schemas.microsoft.com/office/drawing/2014/chart" uri="{C3380CC4-5D6E-409C-BE32-E72D297353CC}">
                <c16:uniqueId val="{00000005-6E0E-4CCB-8404-AA1E25C94DA8}"/>
              </c:ext>
            </c:extLst>
          </c:dPt>
          <c:dPt>
            <c:idx val="35"/>
            <c:invertIfNegative val="0"/>
            <c:bubble3D val="0"/>
            <c:extLst>
              <c:ext xmlns:c16="http://schemas.microsoft.com/office/drawing/2014/chart" uri="{C3380CC4-5D6E-409C-BE32-E72D297353CC}">
                <c16:uniqueId val="{00000006-6E0E-4CCB-8404-AA1E25C94DA8}"/>
              </c:ext>
            </c:extLst>
          </c:dPt>
          <c:dPt>
            <c:idx val="36"/>
            <c:invertIfNegative val="0"/>
            <c:bubble3D val="0"/>
            <c:extLst>
              <c:ext xmlns:c16="http://schemas.microsoft.com/office/drawing/2014/chart" uri="{C3380CC4-5D6E-409C-BE32-E72D297353CC}">
                <c16:uniqueId val="{00000007-6E0E-4CCB-8404-AA1E25C94DA8}"/>
              </c:ext>
            </c:extLst>
          </c:dPt>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Partir à l’étranger est aussi légitime et pertinent pour un apprenti que pour un étudiant</c:v>
                </c:pt>
                <c:pt idx="2">
                  <c:v>Une mobilité internationale peut renforcer les compétences professionnelles d’un apprenti </c:v>
                </c:pt>
                <c:pt idx="3">
                  <c:v>La mobilité internationale constitue un supplément d’attractivité pour les formations en apprentissage</c:v>
                </c:pt>
                <c:pt idx="4">
                  <c:v>Le départ d’un apprenti à l’étranger est difficilement compatible avec les contraintes du fonctionnement d’une entreprise</c:v>
                </c:pt>
                <c:pt idx="5">
                  <c:v>La possibilité de partir à l’étranger ne devrait pas dépendre des ressources financières du jeune ou de sa famille</c:v>
                </c:pt>
              </c:strCache>
            </c:strRef>
          </c:cat>
          <c:val>
            <c:numRef>
              <c:f>Sheet1!$B$2:$B$7</c:f>
              <c:numCache>
                <c:formatCode>_-* #\ ##0_-;\-* #\ ##0_-;_-* "-"??_-;_-@_-</c:formatCode>
                <c:ptCount val="6"/>
                <c:pt idx="0">
                  <c:v>45</c:v>
                </c:pt>
                <c:pt idx="1">
                  <c:v>47.9</c:v>
                </c:pt>
                <c:pt idx="2">
                  <c:v>49.8</c:v>
                </c:pt>
                <c:pt idx="3">
                  <c:v>40.1</c:v>
                </c:pt>
                <c:pt idx="4">
                  <c:v>36.4</c:v>
                </c:pt>
                <c:pt idx="5">
                  <c:v>41.1</c:v>
                </c:pt>
              </c:numCache>
            </c:numRef>
          </c:val>
          <c:extLst>
            <c:ext xmlns:c16="http://schemas.microsoft.com/office/drawing/2014/chart" uri="{C3380CC4-5D6E-409C-BE32-E72D297353CC}">
              <c16:uniqueId val="{00000008-6E0E-4CCB-8404-AA1E25C94DA8}"/>
            </c:ext>
          </c:extLst>
        </c:ser>
        <c:ser>
          <c:idx val="1"/>
          <c:order val="1"/>
          <c:tx>
            <c:strRef>
              <c:f>Sheet1!$C$1</c:f>
              <c:strCache>
                <c:ptCount val="1"/>
                <c:pt idx="0">
                  <c:v>Plutôt d'accord</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Partir à l’étranger est aussi légitime et pertinent pour un apprenti que pour un étudiant</c:v>
                </c:pt>
                <c:pt idx="2">
                  <c:v>Une mobilité internationale peut renforcer les compétences professionnelles d’un apprenti </c:v>
                </c:pt>
                <c:pt idx="3">
                  <c:v>La mobilité internationale constitue un supplément d’attractivité pour les formations en apprentissage</c:v>
                </c:pt>
                <c:pt idx="4">
                  <c:v>Le départ d’un apprenti à l’étranger est difficilement compatible avec les contraintes du fonctionnement d’une entreprise</c:v>
                </c:pt>
                <c:pt idx="5">
                  <c:v>La possibilité de partir à l’étranger ne devrait pas dépendre des ressources financières du jeune ou de sa famille</c:v>
                </c:pt>
              </c:strCache>
            </c:strRef>
          </c:cat>
          <c:val>
            <c:numRef>
              <c:f>Sheet1!$C$2:$C$7</c:f>
              <c:numCache>
                <c:formatCode>_-* #\ ##0_-;\-* #\ ##0_-;_-* "-"??_-;_-@_-</c:formatCode>
                <c:ptCount val="6"/>
                <c:pt idx="0">
                  <c:v>48.3</c:v>
                </c:pt>
                <c:pt idx="1">
                  <c:v>45</c:v>
                </c:pt>
                <c:pt idx="2">
                  <c:v>42</c:v>
                </c:pt>
                <c:pt idx="3">
                  <c:v>51</c:v>
                </c:pt>
                <c:pt idx="4">
                  <c:v>53.8</c:v>
                </c:pt>
                <c:pt idx="5">
                  <c:v>47.1</c:v>
                </c:pt>
              </c:numCache>
            </c:numRef>
          </c:val>
          <c:extLst>
            <c:ext xmlns:c16="http://schemas.microsoft.com/office/drawing/2014/chart" uri="{C3380CC4-5D6E-409C-BE32-E72D297353CC}">
              <c16:uniqueId val="{00000009-6E0E-4CCB-8404-AA1E25C94DA8}"/>
            </c:ext>
          </c:extLst>
        </c:ser>
        <c:ser>
          <c:idx val="2"/>
          <c:order val="2"/>
          <c:tx>
            <c:strRef>
              <c:f>Sheet1!$D$1</c:f>
              <c:strCache>
                <c:ptCount val="1"/>
                <c:pt idx="0">
                  <c:v>Plutôt pas d'accord</c:v>
                </c:pt>
              </c:strCache>
            </c:strRef>
          </c:tx>
          <c:spPr>
            <a:solidFill>
              <a:srgbClr val="FF740F"/>
            </a:solidFill>
            <a:ln>
              <a:noFill/>
            </a:ln>
            <a:effectLst/>
          </c:spPr>
          <c:invertIfNegative val="0"/>
          <c:dLbls>
            <c:dLbl>
              <c:idx val="0"/>
              <c:layout>
                <c:manualLayout>
                  <c:x val="-9.809878882755212E-3"/>
                  <c:y val="2.0130737059340257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B3B-49D3-AA07-D256BA24921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Partir à l’étranger est aussi légitime et pertinent pour un apprenti que pour un étudiant</c:v>
                </c:pt>
                <c:pt idx="2">
                  <c:v>Une mobilité internationale peut renforcer les compétences professionnelles d’un apprenti </c:v>
                </c:pt>
                <c:pt idx="3">
                  <c:v>La mobilité internationale constitue un supplément d’attractivité pour les formations en apprentissage</c:v>
                </c:pt>
                <c:pt idx="4">
                  <c:v>Le départ d’un apprenti à l’étranger est difficilement compatible avec les contraintes du fonctionnement d’une entreprise</c:v>
                </c:pt>
                <c:pt idx="5">
                  <c:v>La possibilité de partir à l’étranger ne devrait pas dépendre des ressources financières du jeune ou de sa famille</c:v>
                </c:pt>
              </c:strCache>
            </c:strRef>
          </c:cat>
          <c:val>
            <c:numRef>
              <c:f>Sheet1!$D$2:$D$7</c:f>
              <c:numCache>
                <c:formatCode>_-* #\ ##0_-;\-* #\ ##0_-;_-* "-"??_-;_-@_-</c:formatCode>
                <c:ptCount val="6"/>
                <c:pt idx="0">
                  <c:v>4.8</c:v>
                </c:pt>
                <c:pt idx="1">
                  <c:v>5</c:v>
                </c:pt>
                <c:pt idx="2">
                  <c:v>5.3</c:v>
                </c:pt>
                <c:pt idx="3">
                  <c:v>8</c:v>
                </c:pt>
                <c:pt idx="4">
                  <c:v>7.4</c:v>
                </c:pt>
                <c:pt idx="5">
                  <c:v>8</c:v>
                </c:pt>
              </c:numCache>
            </c:numRef>
          </c:val>
          <c:extLst>
            <c:ext xmlns:c16="http://schemas.microsoft.com/office/drawing/2014/chart" uri="{C3380CC4-5D6E-409C-BE32-E72D297353CC}">
              <c16:uniqueId val="{00000009-60D0-4919-86A6-ABB6604D7667}"/>
            </c:ext>
          </c:extLst>
        </c:ser>
        <c:ser>
          <c:idx val="3"/>
          <c:order val="3"/>
          <c:tx>
            <c:strRef>
              <c:f>Sheet1!$E$1</c:f>
              <c:strCache>
                <c:ptCount val="1"/>
                <c:pt idx="0">
                  <c:v>Pas du tout d'accord</c:v>
                </c:pt>
              </c:strCache>
            </c:strRef>
          </c:tx>
          <c:spPr>
            <a:solidFill>
              <a:schemeClr val="accent5"/>
            </a:solidFill>
            <a:ln>
              <a:noFill/>
            </a:ln>
            <a:effectLst/>
          </c:spPr>
          <c:invertIfNegative val="0"/>
          <c:dLbls>
            <c:dLbl>
              <c:idx val="0"/>
              <c:layout>
                <c:manualLayout>
                  <c:x val="-5.1083463788403601E-4"/>
                  <c:y val="-2.5542885717000428E-3"/>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bg1"/>
                        </a:solidFill>
                        <a:latin typeface="+mn-lt"/>
                        <a:ea typeface="+mn-ea"/>
                        <a:cs typeface="+mn-cs"/>
                      </a:defRPr>
                    </a:pPr>
                    <a:r>
                      <a:rPr lang="en-US" b="1" dirty="0"/>
                      <a:t>2</a:t>
                    </a: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extLst>
                <c:ext xmlns:c15="http://schemas.microsoft.com/office/drawing/2012/chart" uri="{CE6537A1-D6FC-4f65-9D91-7224C49458BB}">
                  <c15:layout>
                    <c:manualLayout>
                      <c:w val="1.5671603361621489E-2"/>
                      <c:h val="6.5960373046714565E-2"/>
                    </c:manualLayout>
                  </c15:layout>
                  <c15:showDataLabelsRange val="0"/>
                </c:ext>
                <c:ext xmlns:c16="http://schemas.microsoft.com/office/drawing/2014/chart" uri="{C3380CC4-5D6E-409C-BE32-E72D297353CC}">
                  <c16:uniqueId val="{00000008-4B3B-49D3-AA07-D256BA24921A}"/>
                </c:ext>
              </c:extLst>
            </c:dLbl>
            <c:dLbl>
              <c:idx val="1"/>
              <c:layout>
                <c:manualLayout>
                  <c:x val="-1.2873856813505739E-7"/>
                  <c:y val="4.026147411750875E-7"/>
                </c:manualLayout>
              </c:layout>
              <c:tx>
                <c:rich>
                  <a:bodyPr/>
                  <a:lstStyle/>
                  <a:p>
                    <a:r>
                      <a:rPr lang="en-US" dirty="0"/>
                      <a:t>2</a:t>
                    </a:r>
                  </a:p>
                </c:rich>
              </c:tx>
              <c:dLblPos val="ctr"/>
              <c:showLegendKey val="0"/>
              <c:showVal val="1"/>
              <c:showCatName val="0"/>
              <c:showSerName val="0"/>
              <c:showPercent val="0"/>
              <c:showBubbleSize val="0"/>
              <c:extLst>
                <c:ext xmlns:c15="http://schemas.microsoft.com/office/drawing/2012/chart" uri="{CE6537A1-D6FC-4f65-9D91-7224C49458BB}">
                  <c15:layout>
                    <c:manualLayout>
                      <c:w val="2.3233191892559936E-2"/>
                      <c:h val="5.0620751407943754E-2"/>
                    </c:manualLayout>
                  </c15:layout>
                  <c15:showDataLabelsRange val="0"/>
                </c:ext>
                <c:ext xmlns:c16="http://schemas.microsoft.com/office/drawing/2014/chart" uri="{C3380CC4-5D6E-409C-BE32-E72D297353CC}">
                  <c16:uniqueId val="{0000000A-4B3B-49D3-AA07-D256BA24921A}"/>
                </c:ext>
              </c:extLst>
            </c:dLbl>
            <c:dLbl>
              <c:idx val="2"/>
              <c:layout>
                <c:manualLayout>
                  <c:x val="-1.2873856801516024E-7"/>
                  <c:y val="4.026147411750875E-7"/>
                </c:manualLayout>
              </c:layout>
              <c:tx>
                <c:rich>
                  <a:bodyPr/>
                  <a:lstStyle/>
                  <a:p>
                    <a:r>
                      <a:rPr lang="en-US" dirty="0"/>
                      <a:t>3</a:t>
                    </a:r>
                  </a:p>
                </c:rich>
              </c:tx>
              <c:dLblPos val="ctr"/>
              <c:showLegendKey val="0"/>
              <c:showVal val="1"/>
              <c:showCatName val="0"/>
              <c:showSerName val="0"/>
              <c:showPercent val="0"/>
              <c:showBubbleSize val="0"/>
              <c:extLst>
                <c:ext xmlns:c15="http://schemas.microsoft.com/office/drawing/2012/chart" uri="{CE6537A1-D6FC-4f65-9D91-7224C49458BB}">
                  <c15:layout>
                    <c:manualLayout>
                      <c:w val="2.8808344319024463E-2"/>
                      <c:h val="5.0620751407943754E-2"/>
                    </c:manualLayout>
                  </c15:layout>
                  <c15:showDataLabelsRange val="0"/>
                </c:ext>
                <c:ext xmlns:c16="http://schemas.microsoft.com/office/drawing/2014/chart" uri="{C3380CC4-5D6E-409C-BE32-E72D297353CC}">
                  <c16:uniqueId val="{0000000B-4B3B-49D3-AA07-D256BA24921A}"/>
                </c:ext>
              </c:extLst>
            </c:dLbl>
            <c:dLbl>
              <c:idx val="3"/>
              <c:tx>
                <c:rich>
                  <a:bodyPr/>
                  <a:lstStyle/>
                  <a:p>
                    <a:r>
                      <a:rPr lang="en-US" dirty="0"/>
                      <a:t>1</a:t>
                    </a:r>
                  </a:p>
                </c:rich>
              </c:tx>
              <c:dLblPos val="ctr"/>
              <c:showLegendKey val="0"/>
              <c:showVal val="1"/>
              <c:showCatName val="0"/>
              <c:showSerName val="0"/>
              <c:showPercent val="0"/>
              <c:showBubbleSize val="0"/>
              <c:extLst>
                <c:ext xmlns:c15="http://schemas.microsoft.com/office/drawing/2012/chart" uri="{CE6537A1-D6FC-4f65-9D91-7224C49458BB}">
                  <c15:layout>
                    <c:manualLayout>
                      <c:w val="1.1444858696547747E-2"/>
                      <c:h val="5.0620751407943754E-2"/>
                    </c:manualLayout>
                  </c15:layout>
                  <c15:showDataLabelsRange val="0"/>
                </c:ext>
                <c:ext xmlns:c16="http://schemas.microsoft.com/office/drawing/2014/chart" uri="{C3380CC4-5D6E-409C-BE32-E72D297353CC}">
                  <c16:uniqueId val="{0000000C-4B3B-49D3-AA07-D256BA24921A}"/>
                </c:ext>
              </c:extLst>
            </c:dLbl>
            <c:dLbl>
              <c:idx val="4"/>
              <c:tx>
                <c:rich>
                  <a:bodyPr/>
                  <a:lstStyle/>
                  <a:p>
                    <a:r>
                      <a:rPr lang="en-US" dirty="0"/>
                      <a:t>3</a:t>
                    </a:r>
                  </a:p>
                </c:rich>
              </c:tx>
              <c:dLblPos val="ctr"/>
              <c:showLegendKey val="0"/>
              <c:showVal val="1"/>
              <c:showCatName val="0"/>
              <c:showSerName val="0"/>
              <c:showPercent val="0"/>
              <c:showBubbleSize val="0"/>
              <c:extLst>
                <c:ext xmlns:c15="http://schemas.microsoft.com/office/drawing/2012/chart" uri="{CE6537A1-D6FC-4f65-9D91-7224C49458BB}">
                  <c15:layout>
                    <c:manualLayout>
                      <c:w val="1.8998465436269259E-2"/>
                      <c:h val="5.0620751407943754E-2"/>
                    </c:manualLayout>
                  </c15:layout>
                  <c15:showDataLabelsRange val="0"/>
                </c:ext>
                <c:ext xmlns:c16="http://schemas.microsoft.com/office/drawing/2014/chart" uri="{C3380CC4-5D6E-409C-BE32-E72D297353CC}">
                  <c16:uniqueId val="{0000000D-4B3B-49D3-AA07-D256BA24921A}"/>
                </c:ext>
              </c:extLst>
            </c:dLbl>
            <c:dLbl>
              <c:idx val="5"/>
              <c:tx>
                <c:rich>
                  <a:bodyPr/>
                  <a:lstStyle/>
                  <a:p>
                    <a:r>
                      <a:rPr lang="en-US" dirty="0"/>
                      <a:t>4</a:t>
                    </a:r>
                  </a:p>
                </c:rich>
              </c:tx>
              <c:dLblPos val="ctr"/>
              <c:showLegendKey val="0"/>
              <c:showVal val="1"/>
              <c:showCatName val="0"/>
              <c:showSerName val="0"/>
              <c:showPercent val="0"/>
              <c:showBubbleSize val="0"/>
              <c:extLst>
                <c:ext xmlns:c15="http://schemas.microsoft.com/office/drawing/2012/chart" uri="{CE6537A1-D6FC-4f65-9D91-7224C49458BB}">
                  <c15:layout>
                    <c:manualLayout>
                      <c:w val="2.7189585564801846E-2"/>
                      <c:h val="5.0620751407943754E-2"/>
                    </c:manualLayout>
                  </c15:layout>
                  <c15:showDataLabelsRange val="0"/>
                </c:ext>
                <c:ext xmlns:c16="http://schemas.microsoft.com/office/drawing/2014/chart" uri="{C3380CC4-5D6E-409C-BE32-E72D297353CC}">
                  <c16:uniqueId val="{0000000E-4B3B-49D3-AA07-D256BA24921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Partir à l’étranger est aussi légitime et pertinent pour un apprenti que pour un étudiant</c:v>
                </c:pt>
                <c:pt idx="2">
                  <c:v>Une mobilité internationale peut renforcer les compétences professionnelles d’un apprenti </c:v>
                </c:pt>
                <c:pt idx="3">
                  <c:v>La mobilité internationale constitue un supplément d’attractivité pour les formations en apprentissage</c:v>
                </c:pt>
                <c:pt idx="4">
                  <c:v>Le départ d’un apprenti à l’étranger est difficilement compatible avec les contraintes du fonctionnement d’une entreprise</c:v>
                </c:pt>
                <c:pt idx="5">
                  <c:v>La possibilité de partir à l’étranger ne devrait pas dépendre des ressources financières du jeune ou de sa famille</c:v>
                </c:pt>
              </c:strCache>
            </c:strRef>
          </c:cat>
          <c:val>
            <c:numRef>
              <c:f>Sheet1!$E$2:$E$7</c:f>
              <c:numCache>
                <c:formatCode>_-* #\ ##0_-;\-* #\ ##0_-;_-* "-"??_-;_-@_-</c:formatCode>
                <c:ptCount val="6"/>
                <c:pt idx="0">
                  <c:v>2.2000000000000002</c:v>
                </c:pt>
                <c:pt idx="1">
                  <c:v>1.7</c:v>
                </c:pt>
                <c:pt idx="2">
                  <c:v>3</c:v>
                </c:pt>
                <c:pt idx="3">
                  <c:v>0.9</c:v>
                </c:pt>
                <c:pt idx="4">
                  <c:v>2.5</c:v>
                </c:pt>
                <c:pt idx="5">
                  <c:v>4</c:v>
                </c:pt>
              </c:numCache>
            </c:numRef>
          </c:val>
          <c:extLst>
            <c:ext xmlns:c16="http://schemas.microsoft.com/office/drawing/2014/chart" uri="{C3380CC4-5D6E-409C-BE32-E72D297353CC}">
              <c16:uniqueId val="{00000008-AF77-4CBD-A9B6-7DCF2BC7BF44}"/>
            </c:ext>
          </c:extLst>
        </c:ser>
        <c:dLbls>
          <c:dLblPos val="ctr"/>
          <c:showLegendKey val="0"/>
          <c:showVal val="1"/>
          <c:showCatName val="0"/>
          <c:showSerName val="0"/>
          <c:showPercent val="0"/>
          <c:showBubbleSize val="0"/>
        </c:dLbls>
        <c:gapWidth val="5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max val="100"/>
        </c:scaling>
        <c:delete val="1"/>
        <c:axPos val="t"/>
        <c:numFmt formatCode="_-* #\ ##0_-;\-* #\ ##0_-;_-* &quot;-&quot;??_-;_-@_-"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7323174483393773"/>
        </c:manualLayout>
      </c:layout>
      <c:barChart>
        <c:barDir val="bar"/>
        <c:grouping val="stacked"/>
        <c:varyColors val="0"/>
        <c:ser>
          <c:idx val="0"/>
          <c:order val="0"/>
          <c:tx>
            <c:strRef>
              <c:f>Sheet1!$B$1</c:f>
              <c:strCache>
                <c:ptCount val="1"/>
                <c:pt idx="0">
                  <c:v>Tout à fait d'accord</c:v>
                </c:pt>
              </c:strCache>
            </c:strRef>
          </c:tx>
          <c:spPr>
            <a:solidFill>
              <a:srgbClr val="299984"/>
            </a:solidFill>
            <a:ln>
              <a:noFill/>
            </a:ln>
            <a:effectLst/>
          </c:spPr>
          <c:invertIfNegative val="0"/>
          <c:dPt>
            <c:idx val="25"/>
            <c:invertIfNegative val="0"/>
            <c:bubble3D val="0"/>
            <c:extLst>
              <c:ext xmlns:c16="http://schemas.microsoft.com/office/drawing/2014/chart" uri="{C3380CC4-5D6E-409C-BE32-E72D297353CC}">
                <c16:uniqueId val="{00000000-FAE1-41A9-A949-062D34F97EFF}"/>
              </c:ext>
            </c:extLst>
          </c:dPt>
          <c:dPt>
            <c:idx val="26"/>
            <c:invertIfNegative val="0"/>
            <c:bubble3D val="0"/>
            <c:extLst>
              <c:ext xmlns:c16="http://schemas.microsoft.com/office/drawing/2014/chart" uri="{C3380CC4-5D6E-409C-BE32-E72D297353CC}">
                <c16:uniqueId val="{00000001-FAE1-41A9-A949-062D34F97EFF}"/>
              </c:ext>
            </c:extLst>
          </c:dPt>
          <c:dPt>
            <c:idx val="29"/>
            <c:invertIfNegative val="0"/>
            <c:bubble3D val="0"/>
            <c:extLst>
              <c:ext xmlns:c16="http://schemas.microsoft.com/office/drawing/2014/chart" uri="{C3380CC4-5D6E-409C-BE32-E72D297353CC}">
                <c16:uniqueId val="{00000002-FAE1-41A9-A949-062D34F97EFF}"/>
              </c:ext>
            </c:extLst>
          </c:dPt>
          <c:dPt>
            <c:idx val="31"/>
            <c:invertIfNegative val="0"/>
            <c:bubble3D val="0"/>
            <c:extLst>
              <c:ext xmlns:c16="http://schemas.microsoft.com/office/drawing/2014/chart" uri="{C3380CC4-5D6E-409C-BE32-E72D297353CC}">
                <c16:uniqueId val="{00000003-FAE1-41A9-A949-062D34F97EFF}"/>
              </c:ext>
            </c:extLst>
          </c:dPt>
          <c:dPt>
            <c:idx val="33"/>
            <c:invertIfNegative val="0"/>
            <c:bubble3D val="0"/>
            <c:extLst>
              <c:ext xmlns:c16="http://schemas.microsoft.com/office/drawing/2014/chart" uri="{C3380CC4-5D6E-409C-BE32-E72D297353CC}">
                <c16:uniqueId val="{00000004-FAE1-41A9-A949-062D34F97EFF}"/>
              </c:ext>
            </c:extLst>
          </c:dPt>
          <c:dPt>
            <c:idx val="34"/>
            <c:invertIfNegative val="0"/>
            <c:bubble3D val="0"/>
            <c:extLst>
              <c:ext xmlns:c16="http://schemas.microsoft.com/office/drawing/2014/chart" uri="{C3380CC4-5D6E-409C-BE32-E72D297353CC}">
                <c16:uniqueId val="{00000005-FAE1-41A9-A949-062D34F97EFF}"/>
              </c:ext>
            </c:extLst>
          </c:dPt>
          <c:dPt>
            <c:idx val="35"/>
            <c:invertIfNegative val="0"/>
            <c:bubble3D val="0"/>
            <c:extLst>
              <c:ext xmlns:c16="http://schemas.microsoft.com/office/drawing/2014/chart" uri="{C3380CC4-5D6E-409C-BE32-E72D297353CC}">
                <c16:uniqueId val="{00000006-FAE1-41A9-A949-062D34F97EFF}"/>
              </c:ext>
            </c:extLst>
          </c:dPt>
          <c:dPt>
            <c:idx val="36"/>
            <c:invertIfNegative val="0"/>
            <c:bubble3D val="0"/>
            <c:extLst>
              <c:ext xmlns:c16="http://schemas.microsoft.com/office/drawing/2014/chart" uri="{C3380CC4-5D6E-409C-BE32-E72D297353CC}">
                <c16:uniqueId val="{00000007-FAE1-41A9-A949-062D34F97EFF}"/>
              </c:ext>
            </c:extLst>
          </c:dPt>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Une mobilité internationale peut renforcer les compétences professionnelles d’un apprenti </c:v>
                </c:pt>
                <c:pt idx="2">
                  <c:v>Partir à l’étranger est aussi légitime et pertinent pour un apprenti que pour un étudiant</c:v>
                </c:pt>
                <c:pt idx="3">
                  <c:v>La mobilité internationale constitue un supplément d’attractivité pour les formations en apprentissage</c:v>
                </c:pt>
                <c:pt idx="4">
                  <c:v>La mobilité internationale offerte aux apprentis par l’employeur rend l’entreprise plus attractive pour les jeunes</c:v>
                </c:pt>
                <c:pt idx="5">
                  <c:v>La possibilité de partir à l’étranger ne devrait pas dépendre des ressources financières du jeune ou de sa famille</c:v>
                </c:pt>
              </c:strCache>
            </c:strRef>
          </c:cat>
          <c:val>
            <c:numRef>
              <c:f>Sheet1!$B$2:$B$7</c:f>
              <c:numCache>
                <c:formatCode>0</c:formatCode>
                <c:ptCount val="6"/>
                <c:pt idx="0">
                  <c:v>47.7</c:v>
                </c:pt>
                <c:pt idx="1">
                  <c:v>50.6</c:v>
                </c:pt>
                <c:pt idx="2">
                  <c:v>49</c:v>
                </c:pt>
                <c:pt idx="3">
                  <c:v>43.6</c:v>
                </c:pt>
                <c:pt idx="4">
                  <c:v>42.7</c:v>
                </c:pt>
                <c:pt idx="5">
                  <c:v>49</c:v>
                </c:pt>
              </c:numCache>
            </c:numRef>
          </c:val>
          <c:extLst>
            <c:ext xmlns:c16="http://schemas.microsoft.com/office/drawing/2014/chart" uri="{C3380CC4-5D6E-409C-BE32-E72D297353CC}">
              <c16:uniqueId val="{00000008-FAE1-41A9-A949-062D34F97EFF}"/>
            </c:ext>
          </c:extLst>
        </c:ser>
        <c:ser>
          <c:idx val="1"/>
          <c:order val="1"/>
          <c:tx>
            <c:strRef>
              <c:f>Sheet1!$C$1</c:f>
              <c:strCache>
                <c:ptCount val="1"/>
                <c:pt idx="0">
                  <c:v>Plutôt d'accord</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Une mobilité internationale peut renforcer les compétences professionnelles d’un apprenti </c:v>
                </c:pt>
                <c:pt idx="2">
                  <c:v>Partir à l’étranger est aussi légitime et pertinent pour un apprenti que pour un étudiant</c:v>
                </c:pt>
                <c:pt idx="3">
                  <c:v>La mobilité internationale constitue un supplément d’attractivité pour les formations en apprentissage</c:v>
                </c:pt>
                <c:pt idx="4">
                  <c:v>La mobilité internationale offerte aux apprentis par l’employeur rend l’entreprise plus attractive pour les jeunes</c:v>
                </c:pt>
                <c:pt idx="5">
                  <c:v>La possibilité de partir à l’étranger ne devrait pas dépendre des ressources financières du jeune ou de sa famille</c:v>
                </c:pt>
              </c:strCache>
            </c:strRef>
          </c:cat>
          <c:val>
            <c:numRef>
              <c:f>Sheet1!$C$2:$C$7</c:f>
              <c:numCache>
                <c:formatCode>0</c:formatCode>
                <c:ptCount val="6"/>
                <c:pt idx="0">
                  <c:v>45.8</c:v>
                </c:pt>
                <c:pt idx="1">
                  <c:v>43.3</c:v>
                </c:pt>
                <c:pt idx="2">
                  <c:v>43</c:v>
                </c:pt>
                <c:pt idx="3">
                  <c:v>48</c:v>
                </c:pt>
                <c:pt idx="4">
                  <c:v>51</c:v>
                </c:pt>
                <c:pt idx="5">
                  <c:v>41.8</c:v>
                </c:pt>
              </c:numCache>
            </c:numRef>
          </c:val>
          <c:extLst>
            <c:ext xmlns:c16="http://schemas.microsoft.com/office/drawing/2014/chart" uri="{C3380CC4-5D6E-409C-BE32-E72D297353CC}">
              <c16:uniqueId val="{00000009-FAE1-41A9-A949-062D34F97EFF}"/>
            </c:ext>
          </c:extLst>
        </c:ser>
        <c:ser>
          <c:idx val="2"/>
          <c:order val="2"/>
          <c:tx>
            <c:strRef>
              <c:f>Sheet1!$D$1</c:f>
              <c:strCache>
                <c:ptCount val="1"/>
                <c:pt idx="0">
                  <c:v>Plutôt pas d'accord</c:v>
                </c:pt>
              </c:strCache>
            </c:strRef>
          </c:tx>
          <c:spPr>
            <a:solidFill>
              <a:srgbClr val="FF740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Une mobilité internationale peut renforcer les compétences professionnelles d’un apprenti </c:v>
                </c:pt>
                <c:pt idx="2">
                  <c:v>Partir à l’étranger est aussi légitime et pertinent pour un apprenti que pour un étudiant</c:v>
                </c:pt>
                <c:pt idx="3">
                  <c:v>La mobilité internationale constitue un supplément d’attractivité pour les formations en apprentissage</c:v>
                </c:pt>
                <c:pt idx="4">
                  <c:v>La mobilité internationale offerte aux apprentis par l’employeur rend l’entreprise plus attractive pour les jeunes</c:v>
                </c:pt>
                <c:pt idx="5">
                  <c:v>La possibilité de partir à l’étranger ne devrait pas dépendre des ressources financières du jeune ou de sa famille</c:v>
                </c:pt>
              </c:strCache>
            </c:strRef>
          </c:cat>
          <c:val>
            <c:numRef>
              <c:f>Sheet1!$D$2:$D$7</c:f>
              <c:numCache>
                <c:formatCode>0</c:formatCode>
                <c:ptCount val="6"/>
                <c:pt idx="0">
                  <c:v>5</c:v>
                </c:pt>
                <c:pt idx="1">
                  <c:v>4</c:v>
                </c:pt>
                <c:pt idx="2">
                  <c:v>7.3</c:v>
                </c:pt>
                <c:pt idx="3">
                  <c:v>5.7</c:v>
                </c:pt>
                <c:pt idx="4">
                  <c:v>3.8</c:v>
                </c:pt>
                <c:pt idx="5">
                  <c:v>6.7</c:v>
                </c:pt>
              </c:numCache>
            </c:numRef>
          </c:val>
          <c:extLst>
            <c:ext xmlns:c16="http://schemas.microsoft.com/office/drawing/2014/chart" uri="{C3380CC4-5D6E-409C-BE32-E72D297353CC}">
              <c16:uniqueId val="{0000000A-FAE1-41A9-A949-062D34F97EFF}"/>
            </c:ext>
          </c:extLst>
        </c:ser>
        <c:ser>
          <c:idx val="3"/>
          <c:order val="3"/>
          <c:tx>
            <c:strRef>
              <c:f>Sheet1!$E$1</c:f>
              <c:strCache>
                <c:ptCount val="1"/>
                <c:pt idx="0">
                  <c:v>Pas du tout d'accord</c:v>
                </c:pt>
              </c:strCache>
            </c:strRef>
          </c:tx>
          <c:spPr>
            <a:solidFill>
              <a:schemeClr val="accent5"/>
            </a:solidFill>
            <a:ln>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15:layout>
                    <c:manualLayout>
                      <c:w val="1.2752842547581775E-2"/>
                      <c:h val="5.0620751407943754E-2"/>
                    </c:manualLayout>
                  </c15:layout>
                </c:ext>
                <c:ext xmlns:c16="http://schemas.microsoft.com/office/drawing/2014/chart" uri="{C3380CC4-5D6E-409C-BE32-E72D297353CC}">
                  <c16:uniqueId val="{0000000D-052A-4BAA-B46F-5BE0A9BE1BDE}"/>
                </c:ext>
              </c:extLst>
            </c:dLbl>
            <c:dLbl>
              <c:idx val="1"/>
              <c:dLblPos val="ctr"/>
              <c:showLegendKey val="0"/>
              <c:showVal val="1"/>
              <c:showCatName val="0"/>
              <c:showSerName val="0"/>
              <c:showPercent val="0"/>
              <c:showBubbleSize val="0"/>
              <c:extLst>
                <c:ext xmlns:c15="http://schemas.microsoft.com/office/drawing/2012/chart" uri="{CE6537A1-D6FC-4f65-9D91-7224C49458BB}">
                  <c15:layout>
                    <c:manualLayout>
                      <c:w val="1.4731296860838754E-2"/>
                      <c:h val="5.0620751407943754E-2"/>
                    </c:manualLayout>
                  </c15:layout>
                </c:ext>
                <c:ext xmlns:c16="http://schemas.microsoft.com/office/drawing/2014/chart" uri="{C3380CC4-5D6E-409C-BE32-E72D297353CC}">
                  <c16:uniqueId val="{00000008-052A-4BAA-B46F-5BE0A9BE1BDE}"/>
                </c:ext>
              </c:extLst>
            </c:dLbl>
            <c:dLbl>
              <c:idx val="2"/>
              <c:dLblPos val="ctr"/>
              <c:showLegendKey val="0"/>
              <c:showVal val="1"/>
              <c:showCatName val="0"/>
              <c:showSerName val="0"/>
              <c:showPercent val="0"/>
              <c:showBubbleSize val="0"/>
              <c:extLst>
                <c:ext xmlns:c15="http://schemas.microsoft.com/office/drawing/2012/chart" uri="{CE6537A1-D6FC-4f65-9D91-7224C49458BB}">
                  <c15:layout>
                    <c:manualLayout>
                      <c:w val="1.2752842547581775E-2"/>
                      <c:h val="5.0620751407943754E-2"/>
                    </c:manualLayout>
                  </c15:layout>
                </c:ext>
                <c:ext xmlns:c16="http://schemas.microsoft.com/office/drawing/2014/chart" uri="{C3380CC4-5D6E-409C-BE32-E72D297353CC}">
                  <c16:uniqueId val="{00000009-052A-4BAA-B46F-5BE0A9BE1BDE}"/>
                </c:ext>
              </c:extLst>
            </c:dLbl>
            <c:dLbl>
              <c:idx val="3"/>
              <c:dLblPos val="ctr"/>
              <c:showLegendKey val="0"/>
              <c:showVal val="1"/>
              <c:showCatName val="0"/>
              <c:showSerName val="0"/>
              <c:showPercent val="0"/>
              <c:showBubbleSize val="0"/>
              <c:extLst>
                <c:ext xmlns:c15="http://schemas.microsoft.com/office/drawing/2012/chart" uri="{CE6537A1-D6FC-4f65-9D91-7224C49458BB}">
                  <c15:layout>
                    <c:manualLayout>
                      <c:w val="2.1271216116008896E-2"/>
                      <c:h val="5.0620751407943754E-2"/>
                    </c:manualLayout>
                  </c15:layout>
                </c:ext>
                <c:ext xmlns:c16="http://schemas.microsoft.com/office/drawing/2014/chart" uri="{C3380CC4-5D6E-409C-BE32-E72D297353CC}">
                  <c16:uniqueId val="{0000000A-052A-4BAA-B46F-5BE0A9BE1BDE}"/>
                </c:ext>
              </c:extLst>
            </c:dLbl>
            <c:dLbl>
              <c:idx val="4"/>
              <c:dLblPos val="ctr"/>
              <c:showLegendKey val="0"/>
              <c:showVal val="1"/>
              <c:showCatName val="0"/>
              <c:showSerName val="0"/>
              <c:showPercent val="0"/>
              <c:showBubbleSize val="0"/>
              <c:extLst>
                <c:ext xmlns:c15="http://schemas.microsoft.com/office/drawing/2012/chart" uri="{CE6537A1-D6FC-4f65-9D91-7224C49458BB}">
                  <c15:layout>
                    <c:manualLayout>
                      <c:w val="1.8001256488423826E-2"/>
                      <c:h val="5.0620751407943754E-2"/>
                    </c:manualLayout>
                  </c15:layout>
                </c:ext>
                <c:ext xmlns:c16="http://schemas.microsoft.com/office/drawing/2014/chart" uri="{C3380CC4-5D6E-409C-BE32-E72D297353CC}">
                  <c16:uniqueId val="{0000000B-052A-4BAA-B46F-5BE0A9BE1BDE}"/>
                </c:ext>
              </c:extLst>
            </c:dLbl>
            <c:dLbl>
              <c:idx val="5"/>
              <c:dLblPos val="ctr"/>
              <c:showLegendKey val="0"/>
              <c:showVal val="1"/>
              <c:showCatName val="0"/>
              <c:showSerName val="0"/>
              <c:showPercent val="0"/>
              <c:showBubbleSize val="0"/>
              <c:extLst>
                <c:ext xmlns:c15="http://schemas.microsoft.com/office/drawing/2012/chart" uri="{CE6537A1-D6FC-4f65-9D91-7224C49458BB}">
                  <c15:layout>
                    <c:manualLayout>
                      <c:w val="2.1271216116008896E-2"/>
                      <c:h val="5.0620751407943754E-2"/>
                    </c:manualLayout>
                  </c15:layout>
                </c:ext>
                <c:ext xmlns:c16="http://schemas.microsoft.com/office/drawing/2014/chart" uri="{C3380CC4-5D6E-409C-BE32-E72D297353CC}">
                  <c16:uniqueId val="{0000000C-052A-4BAA-B46F-5BE0A9BE1BD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Une expérience internationale peut pleinement faire partie de la formation professionnelle</c:v>
                </c:pt>
                <c:pt idx="1">
                  <c:v>Une mobilité internationale peut renforcer les compétences professionnelles d’un apprenti </c:v>
                </c:pt>
                <c:pt idx="2">
                  <c:v>Partir à l’étranger est aussi légitime et pertinent pour un apprenti que pour un étudiant</c:v>
                </c:pt>
                <c:pt idx="3">
                  <c:v>La mobilité internationale constitue un supplément d’attractivité pour les formations en apprentissage</c:v>
                </c:pt>
                <c:pt idx="4">
                  <c:v>La mobilité internationale offerte aux apprentis par l’employeur rend l’entreprise plus attractive pour les jeunes</c:v>
                </c:pt>
                <c:pt idx="5">
                  <c:v>La possibilité de partir à l’étranger ne devrait pas dépendre des ressources financières du jeune ou de sa famille</c:v>
                </c:pt>
              </c:strCache>
            </c:strRef>
          </c:cat>
          <c:val>
            <c:numRef>
              <c:f>Sheet1!$E$2:$E$7</c:f>
              <c:numCache>
                <c:formatCode>0</c:formatCode>
                <c:ptCount val="6"/>
                <c:pt idx="0">
                  <c:v>1.4</c:v>
                </c:pt>
                <c:pt idx="1">
                  <c:v>1.6</c:v>
                </c:pt>
                <c:pt idx="2">
                  <c:v>0.9</c:v>
                </c:pt>
                <c:pt idx="3">
                  <c:v>1.8</c:v>
                </c:pt>
                <c:pt idx="4">
                  <c:v>1.8</c:v>
                </c:pt>
                <c:pt idx="5">
                  <c:v>1.8</c:v>
                </c:pt>
              </c:numCache>
            </c:numRef>
          </c:val>
          <c:extLst>
            <c:ext xmlns:c16="http://schemas.microsoft.com/office/drawing/2014/chart" uri="{C3380CC4-5D6E-409C-BE32-E72D297353CC}">
              <c16:uniqueId val="{0000000B-FAE1-41A9-A949-062D34F97EFF}"/>
            </c:ext>
          </c:extLst>
        </c:ser>
        <c:dLbls>
          <c:dLblPos val="ctr"/>
          <c:showLegendKey val="0"/>
          <c:showVal val="1"/>
          <c:showCatName val="0"/>
          <c:showSerName val="0"/>
          <c:showPercent val="0"/>
          <c:showBubbleSize val="0"/>
        </c:dLbls>
        <c:gapWidth val="5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max val="100"/>
        </c:scaling>
        <c:delete val="1"/>
        <c:axPos val="t"/>
        <c:numFmt formatCode="0"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7323174483393773"/>
        </c:manualLayout>
      </c:layout>
      <c:barChart>
        <c:barDir val="bar"/>
        <c:grouping val="stacked"/>
        <c:varyColors val="0"/>
        <c:ser>
          <c:idx val="0"/>
          <c:order val="0"/>
          <c:tx>
            <c:strRef>
              <c:f>Sheet1!$B$1</c:f>
              <c:strCache>
                <c:ptCount val="1"/>
                <c:pt idx="0">
                  <c:v>Tout à fait d'accord</c:v>
                </c:pt>
              </c:strCache>
            </c:strRef>
          </c:tx>
          <c:spPr>
            <a:solidFill>
              <a:srgbClr val="E50158"/>
            </a:solidFill>
            <a:ln>
              <a:noFill/>
            </a:ln>
            <a:effectLst/>
          </c:spPr>
          <c:invertIfNegative val="0"/>
          <c:dPt>
            <c:idx val="25"/>
            <c:invertIfNegative val="0"/>
            <c:bubble3D val="0"/>
            <c:extLst>
              <c:ext xmlns:c16="http://schemas.microsoft.com/office/drawing/2014/chart" uri="{C3380CC4-5D6E-409C-BE32-E72D297353CC}">
                <c16:uniqueId val="{00000000-6E0E-4CCB-8404-AA1E25C94DA8}"/>
              </c:ext>
            </c:extLst>
          </c:dPt>
          <c:dPt>
            <c:idx val="26"/>
            <c:invertIfNegative val="0"/>
            <c:bubble3D val="0"/>
            <c:extLst>
              <c:ext xmlns:c16="http://schemas.microsoft.com/office/drawing/2014/chart" uri="{C3380CC4-5D6E-409C-BE32-E72D297353CC}">
                <c16:uniqueId val="{00000001-6E0E-4CCB-8404-AA1E25C94DA8}"/>
              </c:ext>
            </c:extLst>
          </c:dPt>
          <c:dPt>
            <c:idx val="29"/>
            <c:invertIfNegative val="0"/>
            <c:bubble3D val="0"/>
            <c:extLst>
              <c:ext xmlns:c16="http://schemas.microsoft.com/office/drawing/2014/chart" uri="{C3380CC4-5D6E-409C-BE32-E72D297353CC}">
                <c16:uniqueId val="{00000002-6E0E-4CCB-8404-AA1E25C94DA8}"/>
              </c:ext>
            </c:extLst>
          </c:dPt>
          <c:dPt>
            <c:idx val="31"/>
            <c:invertIfNegative val="0"/>
            <c:bubble3D val="0"/>
            <c:extLst>
              <c:ext xmlns:c16="http://schemas.microsoft.com/office/drawing/2014/chart" uri="{C3380CC4-5D6E-409C-BE32-E72D297353CC}">
                <c16:uniqueId val="{00000003-6E0E-4CCB-8404-AA1E25C94DA8}"/>
              </c:ext>
            </c:extLst>
          </c:dPt>
          <c:dPt>
            <c:idx val="33"/>
            <c:invertIfNegative val="0"/>
            <c:bubble3D val="0"/>
            <c:extLst>
              <c:ext xmlns:c16="http://schemas.microsoft.com/office/drawing/2014/chart" uri="{C3380CC4-5D6E-409C-BE32-E72D297353CC}">
                <c16:uniqueId val="{00000004-6E0E-4CCB-8404-AA1E25C94DA8}"/>
              </c:ext>
            </c:extLst>
          </c:dPt>
          <c:dPt>
            <c:idx val="34"/>
            <c:invertIfNegative val="0"/>
            <c:bubble3D val="0"/>
            <c:extLst>
              <c:ext xmlns:c16="http://schemas.microsoft.com/office/drawing/2014/chart" uri="{C3380CC4-5D6E-409C-BE32-E72D297353CC}">
                <c16:uniqueId val="{00000005-6E0E-4CCB-8404-AA1E25C94DA8}"/>
              </c:ext>
            </c:extLst>
          </c:dPt>
          <c:dPt>
            <c:idx val="35"/>
            <c:invertIfNegative val="0"/>
            <c:bubble3D val="0"/>
            <c:extLst>
              <c:ext xmlns:c16="http://schemas.microsoft.com/office/drawing/2014/chart" uri="{C3380CC4-5D6E-409C-BE32-E72D297353CC}">
                <c16:uniqueId val="{00000006-6E0E-4CCB-8404-AA1E25C94DA8}"/>
              </c:ext>
            </c:extLst>
          </c:dPt>
          <c:dPt>
            <c:idx val="36"/>
            <c:invertIfNegative val="0"/>
            <c:bubble3D val="0"/>
            <c:extLst>
              <c:ext xmlns:c16="http://schemas.microsoft.com/office/drawing/2014/chart" uri="{C3380CC4-5D6E-409C-BE32-E72D297353CC}">
                <c16:uniqueId val="{00000007-6E0E-4CCB-8404-AA1E25C94DA8}"/>
              </c:ext>
            </c:extLst>
          </c:dPt>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La mobilité internationale offerte aux apprentis par l’employeur rend l’entreprise plus attractive pour les jeunes</c:v>
                </c:pt>
              </c:strCache>
            </c:strRef>
          </c:cat>
          <c:val>
            <c:numRef>
              <c:f>Sheet1!$B$8</c:f>
              <c:numCache>
                <c:formatCode>_-* #\ ##0_-;\-* #\ ##0_-;_-* "-"??_-;_-@_-</c:formatCode>
                <c:ptCount val="1"/>
                <c:pt idx="0">
                  <c:v>30.2</c:v>
                </c:pt>
              </c:numCache>
            </c:numRef>
          </c:val>
          <c:extLst>
            <c:ext xmlns:c16="http://schemas.microsoft.com/office/drawing/2014/chart" uri="{C3380CC4-5D6E-409C-BE32-E72D297353CC}">
              <c16:uniqueId val="{00000008-6E0E-4CCB-8404-AA1E25C94DA8}"/>
            </c:ext>
          </c:extLst>
        </c:ser>
        <c:ser>
          <c:idx val="1"/>
          <c:order val="1"/>
          <c:tx>
            <c:strRef>
              <c:f>Sheet1!$C$1</c:f>
              <c:strCache>
                <c:ptCount val="1"/>
                <c:pt idx="0">
                  <c:v>Plutôt d'accord</c:v>
                </c:pt>
              </c:strCache>
            </c:strRef>
          </c:tx>
          <c:spPr>
            <a:solidFill>
              <a:srgbClr val="FF740F"/>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La mobilité internationale offerte aux apprentis par l’employeur rend l’entreprise plus attractive pour les jeunes</c:v>
                </c:pt>
              </c:strCache>
            </c:strRef>
          </c:cat>
          <c:val>
            <c:numRef>
              <c:f>Sheet1!$C$8</c:f>
              <c:numCache>
                <c:formatCode>_-* #\ ##0_-;\-* #\ ##0_-;_-* "-"??_-;_-@_-</c:formatCode>
                <c:ptCount val="1"/>
                <c:pt idx="0">
                  <c:v>45</c:v>
                </c:pt>
              </c:numCache>
            </c:numRef>
          </c:val>
          <c:extLst>
            <c:ext xmlns:c16="http://schemas.microsoft.com/office/drawing/2014/chart" uri="{C3380CC4-5D6E-409C-BE32-E72D297353CC}">
              <c16:uniqueId val="{00000009-6E0E-4CCB-8404-AA1E25C94DA8}"/>
            </c:ext>
          </c:extLst>
        </c:ser>
        <c:ser>
          <c:idx val="2"/>
          <c:order val="2"/>
          <c:tx>
            <c:strRef>
              <c:f>Sheet1!$D$1</c:f>
              <c:strCache>
                <c:ptCount val="1"/>
                <c:pt idx="0">
                  <c:v>Plutôt pas d'accord</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La mobilité internationale offerte aux apprentis par l’employeur rend l’entreprise plus attractive pour les jeunes</c:v>
                </c:pt>
              </c:strCache>
            </c:strRef>
          </c:cat>
          <c:val>
            <c:numRef>
              <c:f>Sheet1!$D$8</c:f>
              <c:numCache>
                <c:formatCode>_-* #\ ##0_-;\-* #\ ##0_-;_-* "-"??_-;_-@_-</c:formatCode>
                <c:ptCount val="1"/>
                <c:pt idx="0">
                  <c:v>23</c:v>
                </c:pt>
              </c:numCache>
            </c:numRef>
          </c:val>
          <c:extLst>
            <c:ext xmlns:c16="http://schemas.microsoft.com/office/drawing/2014/chart" uri="{C3380CC4-5D6E-409C-BE32-E72D297353CC}">
              <c16:uniqueId val="{00000009-60D0-4919-86A6-ABB6604D7667}"/>
            </c:ext>
          </c:extLst>
        </c:ser>
        <c:ser>
          <c:idx val="3"/>
          <c:order val="3"/>
          <c:tx>
            <c:strRef>
              <c:f>Sheet1!$E$1</c:f>
              <c:strCache>
                <c:ptCount val="1"/>
                <c:pt idx="0">
                  <c:v>Pas du tout d'accord</c:v>
                </c:pt>
              </c:strCache>
            </c:strRef>
          </c:tx>
          <c:spPr>
            <a:solidFill>
              <a:schemeClr val="accent5"/>
            </a:solidFill>
            <a:ln>
              <a:noFill/>
            </a:ln>
            <a:effectLst/>
          </c:spPr>
          <c:invertIfNegative val="0"/>
          <c:dPt>
            <c:idx val="0"/>
            <c:invertIfNegative val="0"/>
            <c:bubble3D val="0"/>
            <c:spPr>
              <a:solidFill>
                <a:srgbClr val="299984"/>
              </a:solidFill>
              <a:ln>
                <a:noFill/>
              </a:ln>
              <a:effectLst/>
            </c:spPr>
            <c:extLst>
              <c:ext xmlns:c16="http://schemas.microsoft.com/office/drawing/2014/chart" uri="{C3380CC4-5D6E-409C-BE32-E72D297353CC}">
                <c16:uniqueId val="{00000008-4B3B-49D3-AA07-D256BA24921A}"/>
              </c:ext>
            </c:extLst>
          </c:dPt>
          <c:dLbls>
            <c:dLbl>
              <c:idx val="0"/>
              <c:tx>
                <c:rich>
                  <a:bodyPr/>
                  <a:lstStyle/>
                  <a:p>
                    <a:r>
                      <a:rPr lang="en-US" dirty="0"/>
                      <a:t>2</a:t>
                    </a:r>
                  </a:p>
                </c:rich>
              </c:tx>
              <c:dLblPos val="ctr"/>
              <c:showLegendKey val="0"/>
              <c:showVal val="1"/>
              <c:showCatName val="0"/>
              <c:showSerName val="0"/>
              <c:showPercent val="0"/>
              <c:showBubbleSize val="0"/>
              <c:extLst>
                <c:ext xmlns:c15="http://schemas.microsoft.com/office/drawing/2012/chart" uri="{CE6537A1-D6FC-4f65-9D91-7224C49458BB}">
                  <c15:layout>
                    <c:manualLayout>
                      <c:w val="1.6693272637389799E-2"/>
                      <c:h val="5.0620751407943754E-2"/>
                    </c:manualLayout>
                  </c15:layout>
                  <c15:showDataLabelsRange val="0"/>
                </c:ext>
                <c:ext xmlns:c16="http://schemas.microsoft.com/office/drawing/2014/chart" uri="{C3380CC4-5D6E-409C-BE32-E72D297353CC}">
                  <c16:uniqueId val="{00000008-4B3B-49D3-AA07-D256BA24921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La mobilité internationale offerte aux apprentis par l’employeur rend l’entreprise plus attractive pour les jeunes</c:v>
                </c:pt>
              </c:strCache>
            </c:strRef>
          </c:cat>
          <c:val>
            <c:numRef>
              <c:f>Sheet1!$E$8</c:f>
              <c:numCache>
                <c:formatCode>_-* #\ ##0_-;\-* #\ ##0_-;_-* "-"??_-;_-@_-</c:formatCode>
                <c:ptCount val="1"/>
                <c:pt idx="0">
                  <c:v>1.9</c:v>
                </c:pt>
              </c:numCache>
            </c:numRef>
          </c:val>
          <c:extLst>
            <c:ext xmlns:c16="http://schemas.microsoft.com/office/drawing/2014/chart" uri="{C3380CC4-5D6E-409C-BE32-E72D297353CC}">
              <c16:uniqueId val="{00000008-AF77-4CBD-A9B6-7DCF2BC7BF44}"/>
            </c:ext>
          </c:extLst>
        </c:ser>
        <c:dLbls>
          <c:dLblPos val="ctr"/>
          <c:showLegendKey val="0"/>
          <c:showVal val="1"/>
          <c:showCatName val="0"/>
          <c:showSerName val="0"/>
          <c:showPercent val="0"/>
          <c:showBubbleSize val="0"/>
        </c:dLbls>
        <c:gapWidth val="5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max val="100"/>
        </c:scaling>
        <c:delete val="1"/>
        <c:axPos val="t"/>
        <c:numFmt formatCode="_-* #\ ##0_-;\-* #\ ##0_-;_-* &quot;-&quot;??_-;_-@_-"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7323174483393773"/>
        </c:manualLayout>
      </c:layout>
      <c:barChart>
        <c:barDir val="bar"/>
        <c:grouping val="stacked"/>
        <c:varyColors val="0"/>
        <c:ser>
          <c:idx val="0"/>
          <c:order val="0"/>
          <c:tx>
            <c:strRef>
              <c:f>Sheet1!$B$1</c:f>
              <c:strCache>
                <c:ptCount val="1"/>
                <c:pt idx="0">
                  <c:v>Tout à fait d'accord</c:v>
                </c:pt>
              </c:strCache>
            </c:strRef>
          </c:tx>
          <c:spPr>
            <a:solidFill>
              <a:srgbClr val="299984"/>
            </a:solidFill>
            <a:ln>
              <a:noFill/>
            </a:ln>
            <a:effectLst/>
          </c:spPr>
          <c:invertIfNegative val="0"/>
          <c:dPt>
            <c:idx val="0"/>
            <c:invertIfNegative val="0"/>
            <c:bubble3D val="0"/>
            <c:spPr>
              <a:solidFill>
                <a:srgbClr val="E50158"/>
              </a:solidFill>
              <a:ln>
                <a:noFill/>
              </a:ln>
              <a:effectLst/>
            </c:spPr>
            <c:extLst>
              <c:ext xmlns:c16="http://schemas.microsoft.com/office/drawing/2014/chart" uri="{C3380CC4-5D6E-409C-BE32-E72D297353CC}">
                <c16:uniqueId val="{00000008-B33C-4A92-AA19-2615B1F2F63E}"/>
              </c:ext>
            </c:extLst>
          </c:dPt>
          <c:dPt>
            <c:idx val="25"/>
            <c:invertIfNegative val="0"/>
            <c:bubble3D val="0"/>
            <c:extLst>
              <c:ext xmlns:c16="http://schemas.microsoft.com/office/drawing/2014/chart" uri="{C3380CC4-5D6E-409C-BE32-E72D297353CC}">
                <c16:uniqueId val="{00000000-FAE1-41A9-A949-062D34F97EFF}"/>
              </c:ext>
            </c:extLst>
          </c:dPt>
          <c:dPt>
            <c:idx val="26"/>
            <c:invertIfNegative val="0"/>
            <c:bubble3D val="0"/>
            <c:extLst>
              <c:ext xmlns:c16="http://schemas.microsoft.com/office/drawing/2014/chart" uri="{C3380CC4-5D6E-409C-BE32-E72D297353CC}">
                <c16:uniqueId val="{00000001-FAE1-41A9-A949-062D34F97EFF}"/>
              </c:ext>
            </c:extLst>
          </c:dPt>
          <c:dPt>
            <c:idx val="29"/>
            <c:invertIfNegative val="0"/>
            <c:bubble3D val="0"/>
            <c:extLst>
              <c:ext xmlns:c16="http://schemas.microsoft.com/office/drawing/2014/chart" uri="{C3380CC4-5D6E-409C-BE32-E72D297353CC}">
                <c16:uniqueId val="{00000002-FAE1-41A9-A949-062D34F97EFF}"/>
              </c:ext>
            </c:extLst>
          </c:dPt>
          <c:dPt>
            <c:idx val="31"/>
            <c:invertIfNegative val="0"/>
            <c:bubble3D val="0"/>
            <c:extLst>
              <c:ext xmlns:c16="http://schemas.microsoft.com/office/drawing/2014/chart" uri="{C3380CC4-5D6E-409C-BE32-E72D297353CC}">
                <c16:uniqueId val="{00000003-FAE1-41A9-A949-062D34F97EFF}"/>
              </c:ext>
            </c:extLst>
          </c:dPt>
          <c:dPt>
            <c:idx val="33"/>
            <c:invertIfNegative val="0"/>
            <c:bubble3D val="0"/>
            <c:extLst>
              <c:ext xmlns:c16="http://schemas.microsoft.com/office/drawing/2014/chart" uri="{C3380CC4-5D6E-409C-BE32-E72D297353CC}">
                <c16:uniqueId val="{00000004-FAE1-41A9-A949-062D34F97EFF}"/>
              </c:ext>
            </c:extLst>
          </c:dPt>
          <c:dPt>
            <c:idx val="34"/>
            <c:invertIfNegative val="0"/>
            <c:bubble3D val="0"/>
            <c:extLst>
              <c:ext xmlns:c16="http://schemas.microsoft.com/office/drawing/2014/chart" uri="{C3380CC4-5D6E-409C-BE32-E72D297353CC}">
                <c16:uniqueId val="{00000005-FAE1-41A9-A949-062D34F97EFF}"/>
              </c:ext>
            </c:extLst>
          </c:dPt>
          <c:dPt>
            <c:idx val="35"/>
            <c:invertIfNegative val="0"/>
            <c:bubble3D val="0"/>
            <c:extLst>
              <c:ext xmlns:c16="http://schemas.microsoft.com/office/drawing/2014/chart" uri="{C3380CC4-5D6E-409C-BE32-E72D297353CC}">
                <c16:uniqueId val="{00000006-FAE1-41A9-A949-062D34F97EFF}"/>
              </c:ext>
            </c:extLst>
          </c:dPt>
          <c:dPt>
            <c:idx val="36"/>
            <c:invertIfNegative val="0"/>
            <c:bubble3D val="0"/>
            <c:extLst>
              <c:ext xmlns:c16="http://schemas.microsoft.com/office/drawing/2014/chart" uri="{C3380CC4-5D6E-409C-BE32-E72D297353CC}">
                <c16:uniqueId val="{00000007-FAE1-41A9-A949-062D34F97EFF}"/>
              </c:ext>
            </c:extLst>
          </c:dPt>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Le départ d’un apprenti à l’étranger est difficilement compatible avec les contraintes du fonctionnement d’une entreprise</c:v>
                </c:pt>
              </c:strCache>
            </c:strRef>
          </c:cat>
          <c:val>
            <c:numRef>
              <c:f>Sheet1!$B$8</c:f>
              <c:numCache>
                <c:formatCode>0</c:formatCode>
                <c:ptCount val="1"/>
                <c:pt idx="0">
                  <c:v>11.2</c:v>
                </c:pt>
              </c:numCache>
            </c:numRef>
          </c:val>
          <c:extLst>
            <c:ext xmlns:c16="http://schemas.microsoft.com/office/drawing/2014/chart" uri="{C3380CC4-5D6E-409C-BE32-E72D297353CC}">
              <c16:uniqueId val="{00000008-FAE1-41A9-A949-062D34F97EFF}"/>
            </c:ext>
          </c:extLst>
        </c:ser>
        <c:ser>
          <c:idx val="1"/>
          <c:order val="1"/>
          <c:tx>
            <c:strRef>
              <c:f>Sheet1!$C$1</c:f>
              <c:strCache>
                <c:ptCount val="1"/>
                <c:pt idx="0">
                  <c:v>Plutôt d'accord</c:v>
                </c:pt>
              </c:strCache>
            </c:strRef>
          </c:tx>
          <c:spPr>
            <a:solidFill>
              <a:srgbClr val="FF740F"/>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Le départ d’un apprenti à l’étranger est difficilement compatible avec les contraintes du fonctionnement d’une entreprise</c:v>
                </c:pt>
              </c:strCache>
            </c:strRef>
          </c:cat>
          <c:val>
            <c:numRef>
              <c:f>Sheet1!$C$8</c:f>
              <c:numCache>
                <c:formatCode>0</c:formatCode>
                <c:ptCount val="1"/>
                <c:pt idx="0">
                  <c:v>41.1</c:v>
                </c:pt>
              </c:numCache>
            </c:numRef>
          </c:val>
          <c:extLst>
            <c:ext xmlns:c16="http://schemas.microsoft.com/office/drawing/2014/chart" uri="{C3380CC4-5D6E-409C-BE32-E72D297353CC}">
              <c16:uniqueId val="{00000009-FAE1-41A9-A949-062D34F97EFF}"/>
            </c:ext>
          </c:extLst>
        </c:ser>
        <c:ser>
          <c:idx val="2"/>
          <c:order val="2"/>
          <c:tx>
            <c:strRef>
              <c:f>Sheet1!$D$1</c:f>
              <c:strCache>
                <c:ptCount val="1"/>
                <c:pt idx="0">
                  <c:v>Plutôt pas d'accord</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Le départ d’un apprenti à l’étranger est difficilement compatible avec les contraintes du fonctionnement d’une entreprise</c:v>
                </c:pt>
              </c:strCache>
            </c:strRef>
          </c:cat>
          <c:val>
            <c:numRef>
              <c:f>Sheet1!$D$8</c:f>
              <c:numCache>
                <c:formatCode>0</c:formatCode>
                <c:ptCount val="1"/>
                <c:pt idx="0">
                  <c:v>41.7</c:v>
                </c:pt>
              </c:numCache>
            </c:numRef>
          </c:val>
          <c:extLst>
            <c:ext xmlns:c16="http://schemas.microsoft.com/office/drawing/2014/chart" uri="{C3380CC4-5D6E-409C-BE32-E72D297353CC}">
              <c16:uniqueId val="{0000000A-FAE1-41A9-A949-062D34F97EFF}"/>
            </c:ext>
          </c:extLst>
        </c:ser>
        <c:ser>
          <c:idx val="3"/>
          <c:order val="3"/>
          <c:tx>
            <c:strRef>
              <c:f>Sheet1!$E$1</c:f>
              <c:strCache>
                <c:ptCount val="1"/>
                <c:pt idx="0">
                  <c:v>Pas du tout d'accord</c:v>
                </c:pt>
              </c:strCache>
            </c:strRef>
          </c:tx>
          <c:spPr>
            <a:solidFill>
              <a:srgbClr val="29998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c:f>
              <c:strCache>
                <c:ptCount val="1"/>
                <c:pt idx="0">
                  <c:v>Le départ d’un apprenti à l’étranger est difficilement compatible avec les contraintes du fonctionnement d’une entreprise</c:v>
                </c:pt>
              </c:strCache>
            </c:strRef>
          </c:cat>
          <c:val>
            <c:numRef>
              <c:f>Sheet1!$E$8</c:f>
              <c:numCache>
                <c:formatCode>0</c:formatCode>
                <c:ptCount val="1"/>
                <c:pt idx="0">
                  <c:v>5.7</c:v>
                </c:pt>
              </c:numCache>
            </c:numRef>
          </c:val>
          <c:extLst>
            <c:ext xmlns:c16="http://schemas.microsoft.com/office/drawing/2014/chart" uri="{C3380CC4-5D6E-409C-BE32-E72D297353CC}">
              <c16:uniqueId val="{0000000B-FAE1-41A9-A949-062D34F97EFF}"/>
            </c:ext>
          </c:extLst>
        </c:ser>
        <c:dLbls>
          <c:dLblPos val="ctr"/>
          <c:showLegendKey val="0"/>
          <c:showVal val="1"/>
          <c:showCatName val="0"/>
          <c:showSerName val="0"/>
          <c:showPercent val="0"/>
          <c:showBubbleSize val="0"/>
        </c:dLbls>
        <c:gapWidth val="50"/>
        <c:overlap val="100"/>
        <c:axId val="366738640"/>
        <c:axId val="495151528"/>
      </c:barChart>
      <c:catAx>
        <c:axId val="366738640"/>
        <c:scaling>
          <c:orientation val="maxMin"/>
        </c:scaling>
        <c:delete val="1"/>
        <c:axPos val="l"/>
        <c:numFmt formatCode="General" sourceLinked="1"/>
        <c:majorTickMark val="none"/>
        <c:minorTickMark val="none"/>
        <c:tickLblPos val="low"/>
        <c:crossAx val="495151528"/>
        <c:crosses val="autoZero"/>
        <c:auto val="1"/>
        <c:lblAlgn val="ctr"/>
        <c:lblOffset val="100"/>
        <c:noMultiLvlLbl val="0"/>
      </c:catAx>
      <c:valAx>
        <c:axId val="495151528"/>
        <c:scaling>
          <c:orientation val="minMax"/>
          <c:max val="100"/>
        </c:scaling>
        <c:delete val="1"/>
        <c:axPos val="t"/>
        <c:numFmt formatCode="0"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6">
                  <a:lumMod val="60000"/>
                  <a:lumOff val="40000"/>
                  <a:alpha val="25000"/>
                </a:schemeClr>
              </a:solidFill>
              <a:ln>
                <a:noFill/>
              </a:ln>
            </c:spPr>
            <c:extLst>
              <c:ext xmlns:c16="http://schemas.microsoft.com/office/drawing/2014/chart" uri="{C3380CC4-5D6E-409C-BE32-E72D297353CC}">
                <c16:uniqueId val="{00000001-DAFC-4326-8D2A-2E13775E259B}"/>
              </c:ext>
            </c:extLst>
          </c:dPt>
          <c:dPt>
            <c:idx val="1"/>
            <c:bubble3D val="0"/>
            <c:spPr>
              <a:solidFill>
                <a:srgbClr val="E50158">
                  <a:alpha val="25000"/>
                </a:srgbClr>
              </a:solidFill>
              <a:ln>
                <a:noFill/>
              </a:ln>
            </c:spPr>
            <c:extLst>
              <c:ext xmlns:c16="http://schemas.microsoft.com/office/drawing/2014/chart" uri="{C3380CC4-5D6E-409C-BE32-E72D297353CC}">
                <c16:uniqueId val="{00000003-DAFC-4326-8D2A-2E13775E259B}"/>
              </c:ext>
            </c:extLst>
          </c:dPt>
          <c:dPt>
            <c:idx val="2"/>
            <c:bubble3D val="0"/>
            <c:spPr>
              <a:no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68</c:v>
                </c:pt>
                <c:pt idx="1">
                  <c:v>21</c:v>
                </c:pt>
                <c:pt idx="2">
                  <c:v>11</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299984"/>
              </a:solidFill>
              <a:ln>
                <a:noFill/>
              </a:ln>
            </c:spPr>
            <c:extLst>
              <c:ext xmlns:c16="http://schemas.microsoft.com/office/drawing/2014/chart" uri="{C3380CC4-5D6E-409C-BE32-E72D297353CC}">
                <c16:uniqueId val="{00000001-7C04-4D9C-A677-002692AD746D}"/>
              </c:ext>
            </c:extLst>
          </c:dPt>
          <c:dPt>
            <c:idx val="1"/>
            <c:bubble3D val="0"/>
            <c:spPr>
              <a:solidFill>
                <a:srgbClr val="53D0B9"/>
              </a:solidFill>
              <a:ln>
                <a:noFill/>
              </a:ln>
            </c:spPr>
            <c:extLst>
              <c:ext xmlns:c16="http://schemas.microsoft.com/office/drawing/2014/chart" uri="{C3380CC4-5D6E-409C-BE32-E72D297353CC}">
                <c16:uniqueId val="{00000003-7C04-4D9C-A677-002692AD746D}"/>
              </c:ext>
            </c:extLst>
          </c:dPt>
          <c:dPt>
            <c:idx val="2"/>
            <c:bubble3D val="0"/>
            <c:spPr>
              <a:solidFill>
                <a:schemeClr val="accent6"/>
              </a:solidFill>
              <a:ln>
                <a:noFill/>
              </a:ln>
            </c:spPr>
            <c:extLst>
              <c:ext xmlns:c16="http://schemas.microsoft.com/office/drawing/2014/chart" uri="{C3380CC4-5D6E-409C-BE32-E72D297353CC}">
                <c16:uniqueId val="{00000005-7C04-4D9C-A677-002692AD746D}"/>
              </c:ext>
            </c:extLst>
          </c:dPt>
          <c:dPt>
            <c:idx val="3"/>
            <c:bubble3D val="0"/>
            <c:spPr>
              <a:solidFill>
                <a:srgbClr val="FF740F"/>
              </a:solidFill>
              <a:ln>
                <a:noFill/>
              </a:ln>
            </c:spPr>
            <c:extLst>
              <c:ext xmlns:c16="http://schemas.microsoft.com/office/drawing/2014/chart" uri="{C3380CC4-5D6E-409C-BE32-E72D297353CC}">
                <c16:uniqueId val="{00000007-7C04-4D9C-A677-002692AD746D}"/>
              </c:ext>
            </c:extLst>
          </c:dPt>
          <c:dPt>
            <c:idx val="4"/>
            <c:bubble3D val="0"/>
            <c:spPr>
              <a:solidFill>
                <a:srgbClr val="E50158"/>
              </a:solidFill>
              <a:ln>
                <a:noFill/>
              </a:ln>
            </c:spPr>
            <c:extLst>
              <c:ext xmlns:c16="http://schemas.microsoft.com/office/drawing/2014/chart" uri="{C3380CC4-5D6E-409C-BE32-E72D297353CC}">
                <c16:uniqueId val="{00000008-6DDF-4C8D-A6E3-0DCFCDBD1009}"/>
              </c:ext>
            </c:extLst>
          </c:dPt>
          <c:dPt>
            <c:idx val="5"/>
            <c:bubble3D val="0"/>
            <c:spPr>
              <a:solidFill>
                <a:srgbClr val="A5A5A5"/>
              </a:solidFill>
              <a:ln>
                <a:noFill/>
              </a:ln>
            </c:spPr>
            <c:extLst>
              <c:ext xmlns:c16="http://schemas.microsoft.com/office/drawing/2014/chart" uri="{C3380CC4-5D6E-409C-BE32-E72D297353CC}">
                <c16:uniqueId val="{0000000B-DA9C-405B-97AB-64B42D487FEC}"/>
              </c:ext>
            </c:extLst>
          </c:dPt>
          <c:dLbls>
            <c:dLbl>
              <c:idx val="1"/>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Feuil1!$A$2:$A$7</c:f>
              <c:strCache>
                <c:ptCount val="6"/>
                <c:pt idx="0">
                  <c:v>Elle le fait déjà</c:v>
                </c:pt>
                <c:pt idx="1">
                  <c:v>Elle pourrait certainement le faire</c:v>
                </c:pt>
                <c:pt idx="2">
                  <c:v>Elle pourrait probablement le faire</c:v>
                </c:pt>
                <c:pt idx="3">
                  <c:v>Elle ne pourrait probablement pas le faire</c:v>
                </c:pt>
                <c:pt idx="4">
                  <c:v>Elle ne pourrait certainement pas le faire</c:v>
                </c:pt>
                <c:pt idx="5">
                  <c:v>Ne sait vraiment pas</c:v>
                </c:pt>
              </c:strCache>
            </c:strRef>
          </c:cat>
          <c:val>
            <c:numRef>
              <c:f>Feuil1!$B$2:$B$7</c:f>
              <c:numCache>
                <c:formatCode>General</c:formatCode>
                <c:ptCount val="6"/>
                <c:pt idx="0" formatCode="0&quot;%&quot;;\-0&quot;%&quot;;0&quot;%&quot;;">
                  <c:v>13</c:v>
                </c:pt>
                <c:pt idx="1">
                  <c:v>26</c:v>
                </c:pt>
                <c:pt idx="2">
                  <c:v>29</c:v>
                </c:pt>
                <c:pt idx="3">
                  <c:v>9</c:v>
                </c:pt>
                <c:pt idx="4">
                  <c:v>12</c:v>
                </c:pt>
                <c:pt idx="5">
                  <c:v>11</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6">
                  <a:lumMod val="60000"/>
                  <a:lumOff val="40000"/>
                  <a:alpha val="25000"/>
                </a:schemeClr>
              </a:solidFill>
              <a:ln>
                <a:noFill/>
              </a:ln>
            </c:spPr>
            <c:extLst>
              <c:ext xmlns:c16="http://schemas.microsoft.com/office/drawing/2014/chart" uri="{C3380CC4-5D6E-409C-BE32-E72D297353CC}">
                <c16:uniqueId val="{00000001-DAFC-4326-8D2A-2E13775E259B}"/>
              </c:ext>
            </c:extLst>
          </c:dPt>
          <c:dPt>
            <c:idx val="1"/>
            <c:bubble3D val="0"/>
            <c:spPr>
              <a:solidFill>
                <a:srgbClr val="E50158">
                  <a:alpha val="25000"/>
                </a:srgbClr>
              </a:solidFill>
              <a:ln>
                <a:noFill/>
              </a:ln>
            </c:spPr>
            <c:extLst>
              <c:ext xmlns:c16="http://schemas.microsoft.com/office/drawing/2014/chart" uri="{C3380CC4-5D6E-409C-BE32-E72D297353CC}">
                <c16:uniqueId val="{00000003-DAFC-4326-8D2A-2E13775E259B}"/>
              </c:ext>
            </c:extLst>
          </c:dPt>
          <c:dPt>
            <c:idx val="2"/>
            <c:bubble3D val="0"/>
            <c:spPr>
              <a:no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76</c:v>
                </c:pt>
                <c:pt idx="1">
                  <c:v>15</c:v>
                </c:pt>
                <c:pt idx="2">
                  <c:v>8</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299984"/>
              </a:solidFill>
              <a:ln>
                <a:noFill/>
              </a:ln>
            </c:spPr>
            <c:extLst>
              <c:ext xmlns:c16="http://schemas.microsoft.com/office/drawing/2014/chart" uri="{C3380CC4-5D6E-409C-BE32-E72D297353CC}">
                <c16:uniqueId val="{00000001-7C04-4D9C-A677-002692AD746D}"/>
              </c:ext>
            </c:extLst>
          </c:dPt>
          <c:dPt>
            <c:idx val="1"/>
            <c:bubble3D val="0"/>
            <c:spPr>
              <a:solidFill>
                <a:srgbClr val="53D0B9"/>
              </a:solidFill>
              <a:ln>
                <a:noFill/>
              </a:ln>
            </c:spPr>
            <c:extLst>
              <c:ext xmlns:c16="http://schemas.microsoft.com/office/drawing/2014/chart" uri="{C3380CC4-5D6E-409C-BE32-E72D297353CC}">
                <c16:uniqueId val="{00000003-7C04-4D9C-A677-002692AD746D}"/>
              </c:ext>
            </c:extLst>
          </c:dPt>
          <c:dPt>
            <c:idx val="2"/>
            <c:bubble3D val="0"/>
            <c:spPr>
              <a:solidFill>
                <a:srgbClr val="FF740F"/>
              </a:solidFill>
              <a:ln>
                <a:noFill/>
              </a:ln>
            </c:spPr>
            <c:extLst>
              <c:ext xmlns:c16="http://schemas.microsoft.com/office/drawing/2014/chart" uri="{C3380CC4-5D6E-409C-BE32-E72D297353CC}">
                <c16:uniqueId val="{00000005-7C04-4D9C-A677-002692AD746D}"/>
              </c:ext>
            </c:extLst>
          </c:dPt>
          <c:dPt>
            <c:idx val="3"/>
            <c:bubble3D val="0"/>
            <c:spPr>
              <a:solidFill>
                <a:srgbClr val="E50158"/>
              </a:solidFill>
              <a:ln>
                <a:noFill/>
              </a:ln>
            </c:spPr>
            <c:extLst>
              <c:ext xmlns:c16="http://schemas.microsoft.com/office/drawing/2014/chart" uri="{C3380CC4-5D6E-409C-BE32-E72D297353CC}">
                <c16:uniqueId val="{00000007-7C04-4D9C-A677-002692AD746D}"/>
              </c:ext>
            </c:extLst>
          </c:dPt>
          <c:dPt>
            <c:idx val="4"/>
            <c:bubble3D val="0"/>
            <c:spPr>
              <a:solidFill>
                <a:srgbClr val="A5A5A5"/>
              </a:solidFill>
              <a:ln>
                <a:noFill/>
              </a:ln>
            </c:spPr>
            <c:extLst>
              <c:ext xmlns:c16="http://schemas.microsoft.com/office/drawing/2014/chart" uri="{C3380CC4-5D6E-409C-BE32-E72D297353CC}">
                <c16:uniqueId val="{00000008-6DDF-4C8D-A6E3-0DCFCDBD1009}"/>
              </c:ext>
            </c:extLst>
          </c:dPt>
          <c:dLbls>
            <c:dLbl>
              <c:idx val="0"/>
              <c:layout>
                <c:manualLayout>
                  <c:x val="9.512135312596479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Feuil1!$A$2:$A$6</c:f>
              <c:strCache>
                <c:ptCount val="5"/>
                <c:pt idx="0">
                  <c:v>Oui, certainement</c:v>
                </c:pt>
                <c:pt idx="1">
                  <c:v>Oui, probablement</c:v>
                </c:pt>
                <c:pt idx="2">
                  <c:v>Non, probablement pas</c:v>
                </c:pt>
                <c:pt idx="3">
                  <c:v>Non, certainement pas</c:v>
                </c:pt>
                <c:pt idx="4">
                  <c:v>Ne sait vraiment pas</c:v>
                </c:pt>
              </c:strCache>
            </c:strRef>
          </c:cat>
          <c:val>
            <c:numRef>
              <c:f>Feuil1!$B$2:$B$6</c:f>
              <c:numCache>
                <c:formatCode>General</c:formatCode>
                <c:ptCount val="5"/>
                <c:pt idx="0">
                  <c:v>24</c:v>
                </c:pt>
                <c:pt idx="1">
                  <c:v>52</c:v>
                </c:pt>
                <c:pt idx="2">
                  <c:v>8</c:v>
                </c:pt>
                <c:pt idx="3">
                  <c:v>7</c:v>
                </c:pt>
                <c:pt idx="4">
                  <c:v>8</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1er</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2AEE-48CE-8FB6-175B0383177C}"/>
              </c:ext>
            </c:extLst>
          </c:dPt>
          <c:dPt>
            <c:idx val="6"/>
            <c:invertIfNegative val="0"/>
            <c:bubble3D val="0"/>
            <c:extLst>
              <c:ext xmlns:c16="http://schemas.microsoft.com/office/drawing/2014/chart" uri="{C3380CC4-5D6E-409C-BE32-E72D297353CC}">
                <c16:uniqueId val="{00000003-2AEE-48CE-8FB6-175B0383177C}"/>
              </c:ext>
            </c:extLst>
          </c:dPt>
          <c:dPt>
            <c:idx val="7"/>
            <c:invertIfNegative val="0"/>
            <c:bubble3D val="0"/>
            <c:extLst>
              <c:ext xmlns:c16="http://schemas.microsoft.com/office/drawing/2014/chart" uri="{C3380CC4-5D6E-409C-BE32-E72D297353CC}">
                <c16:uniqueId val="{00000004-2AEE-48CE-8FB6-175B0383177C}"/>
              </c:ext>
            </c:extLst>
          </c:dPt>
          <c:dPt>
            <c:idx val="10"/>
            <c:invertIfNegative val="0"/>
            <c:bubble3D val="0"/>
            <c:spPr>
              <a:solidFill>
                <a:srgbClr val="E50158"/>
              </a:solidFill>
              <a:ln w="25348">
                <a:noFill/>
              </a:ln>
            </c:spPr>
            <c:extLst>
              <c:ext xmlns:c16="http://schemas.microsoft.com/office/drawing/2014/chart" uri="{C3380CC4-5D6E-409C-BE32-E72D297353CC}">
                <c16:uniqueId val="{00000004-3A4A-449F-A7DD-B8D9CF4BEC22}"/>
              </c:ext>
            </c:extLst>
          </c:dPt>
          <c:dLbls>
            <c:dLbl>
              <c:idx val="0"/>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15EF-4718-BBBC-0C8D61CA2571}"/>
                </c:ext>
              </c:extLst>
            </c:dLbl>
            <c:dLbl>
              <c:idx val="1"/>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15EF-4718-BBBC-0C8D61CA2571}"/>
                </c:ext>
              </c:extLst>
            </c:dLbl>
            <c:dLbl>
              <c:idx val="2"/>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15EF-4718-BBBC-0C8D61CA2571}"/>
                </c:ext>
              </c:extLst>
            </c:dLbl>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AEE-48CE-8FB6-175B0383177C}"/>
                </c:ext>
              </c:extLst>
            </c:dLbl>
            <c:dLbl>
              <c:idx val="7"/>
              <c:tx>
                <c:rich>
                  <a:bodyPr/>
                  <a:lstStyle/>
                  <a:p>
                    <a:fld id="{BAB3DF94-854D-4D7D-90D4-5041C55E8F33}"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AEE-48CE-8FB6-175B0383177C}"/>
                </c:ext>
              </c:extLst>
            </c:dLbl>
            <c:dLbl>
              <c:idx val="10"/>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3A4A-449F-A7DD-B8D9CF4BEC22}"/>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Feuil1!$A$2:$A$12</c:f>
              <c:strCache>
                <c:ptCount val="11"/>
                <c:pt idx="0">
                  <c:v>Une compensation du coût salarial pendant l’absence </c:v>
                </c:pt>
                <c:pt idx="1">
                  <c:v>La prise en charge des démarches administratives par le CFA</c:v>
                </c:pt>
                <c:pt idx="2">
                  <c:v>La possibilité de choisir une période compatible avec l’activité de l’entreprise</c:v>
                </c:pt>
                <c:pt idx="3">
                  <c:v>La garantie que le séjour répond à des objectifs pédagogiques et professionnels précis</c:v>
                </c:pt>
                <c:pt idx="4">
                  <c:v>Des garanties claires concernant les assurances et la protection sociale</c:v>
                </c:pt>
                <c:pt idx="5">
                  <c:v>La recherche de l’entreprise d’accueil par le CFA</c:v>
                </c:pt>
                <c:pt idx="6">
                  <c:v>Une meilleure information sur les bénéfices pour l’entreprise</c:v>
                </c:pt>
                <c:pt idx="7">
                  <c:v>Une durée de mobilité plus courte</c:v>
                </c:pt>
                <c:pt idx="8">
                  <c:v>La possibilité de fractionner la mobilité en plusieurs périodes</c:v>
                </c:pt>
                <c:pt idx="9">
                  <c:v>Des témoignages ou exemples d’entreprises comparables ayant déjà participé </c:v>
                </c:pt>
                <c:pt idx="10">
                  <c:v>Aucune de ces mesures </c:v>
                </c:pt>
              </c:strCache>
            </c:strRef>
          </c:cat>
          <c:val>
            <c:numRef>
              <c:f>Feuil1!$B$2:$B$12</c:f>
              <c:numCache>
                <c:formatCode>0.0</c:formatCode>
                <c:ptCount val="11"/>
                <c:pt idx="0">
                  <c:v>38.700000000000003</c:v>
                </c:pt>
                <c:pt idx="1">
                  <c:v>33.5</c:v>
                </c:pt>
                <c:pt idx="2">
                  <c:v>31.4</c:v>
                </c:pt>
                <c:pt idx="3">
                  <c:v>26.7</c:v>
                </c:pt>
                <c:pt idx="4">
                  <c:v>23.6</c:v>
                </c:pt>
                <c:pt idx="5">
                  <c:v>17.5</c:v>
                </c:pt>
                <c:pt idx="6">
                  <c:v>17.100000000000001</c:v>
                </c:pt>
                <c:pt idx="7">
                  <c:v>10.9</c:v>
                </c:pt>
                <c:pt idx="8">
                  <c:v>9.4</c:v>
                </c:pt>
                <c:pt idx="9">
                  <c:v>6.9</c:v>
                </c:pt>
                <c:pt idx="10">
                  <c:v>12.4</c:v>
                </c:pt>
              </c:numCache>
            </c:numRef>
          </c:val>
          <c:extLst>
            <c:ext xmlns:c16="http://schemas.microsoft.com/office/drawing/2014/chart" uri="{C3380CC4-5D6E-409C-BE32-E72D297353CC}">
              <c16:uniqueId val="{00000002-2AEE-48CE-8FB6-175B0383177C}"/>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l"/>
        <c:numFmt formatCode="General" sourceLinked="1"/>
        <c:majorTickMark val="none"/>
        <c:minorTickMark val="none"/>
        <c:tickLblPos val="nextTo"/>
        <c:crossAx val="1"/>
        <c:crosses val="autoZero"/>
        <c:auto val="1"/>
        <c:lblAlgn val="ctr"/>
        <c:lblOffset val="100"/>
        <c:noMultiLvlLbl val="0"/>
      </c:catAx>
      <c:valAx>
        <c:axId val="1"/>
        <c:scaling>
          <c:orientation val="minMax"/>
          <c:max val="80"/>
        </c:scaling>
        <c:delete val="1"/>
        <c:axPos val="t"/>
        <c:numFmt formatCode="0.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1er</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2AEE-48CE-8FB6-175B0383177C}"/>
              </c:ext>
            </c:extLst>
          </c:dPt>
          <c:dPt>
            <c:idx val="6"/>
            <c:invertIfNegative val="0"/>
            <c:bubble3D val="0"/>
            <c:extLst>
              <c:ext xmlns:c16="http://schemas.microsoft.com/office/drawing/2014/chart" uri="{C3380CC4-5D6E-409C-BE32-E72D297353CC}">
                <c16:uniqueId val="{00000003-2AEE-48CE-8FB6-175B0383177C}"/>
              </c:ext>
            </c:extLst>
          </c:dPt>
          <c:dPt>
            <c:idx val="7"/>
            <c:invertIfNegative val="0"/>
            <c:bubble3D val="0"/>
            <c:spPr>
              <a:solidFill>
                <a:srgbClr val="E50158"/>
              </a:solidFill>
              <a:ln w="25348">
                <a:noFill/>
              </a:ln>
            </c:spPr>
            <c:extLst>
              <c:ext xmlns:c16="http://schemas.microsoft.com/office/drawing/2014/chart" uri="{C3380CC4-5D6E-409C-BE32-E72D297353CC}">
                <c16:uniqueId val="{00000004-2AEE-48CE-8FB6-175B0383177C}"/>
              </c:ext>
            </c:extLst>
          </c:dPt>
          <c:dLbls>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AEE-48CE-8FB6-175B0383177C}"/>
                </c:ext>
              </c:extLst>
            </c:dLbl>
            <c:dLbl>
              <c:idx val="7"/>
              <c:tx>
                <c:rich>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fld id="{BAB3DF94-854D-4D7D-90D4-5041C55E8F33}" type="VALUE">
                      <a:rPr lang="en-US">
                        <a:solidFill>
                          <a:srgbClr val="E50158"/>
                        </a:solidFill>
                      </a:rPr>
                      <a:pPr>
                        <a:defRPr lang="en-US" sz="1600" b="0" i="0" u="none" strike="noStrike" kern="1200" baseline="0">
                          <a:solidFill>
                            <a:srgbClr val="E50158"/>
                          </a:solidFill>
                          <a:latin typeface="+mn-lt"/>
                          <a:ea typeface="+mn-ea"/>
                          <a:cs typeface="Dreaming Outloud Pro" panose="03050502040302030504" pitchFamily="66" charset="0"/>
                        </a:defRPr>
                      </a:pPr>
                      <a:t>[VALEUR]</a:t>
                    </a:fld>
                    <a:endParaRPr lang="en-US"/>
                  </a:p>
                </c:rich>
              </c:tx>
              <c:numFmt formatCode="0" sourceLinked="0"/>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AEE-48CE-8FB6-175B0383177C}"/>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Feuil1!$A$2:$A$9</c:f>
              <c:strCache>
                <c:ptCount val="8"/>
                <c:pt idx="0">
                  <c:v>Moins de 2 semaines</c:v>
                </c:pt>
                <c:pt idx="1">
                  <c:v>2 semaines</c:v>
                </c:pt>
                <c:pt idx="2">
                  <c:v>3 à 4 semaines</c:v>
                </c:pt>
                <c:pt idx="3">
                  <c:v>5 à 8 semaines</c:v>
                </c:pt>
                <c:pt idx="4">
                  <c:v>9 à 12 semaines</c:v>
                </c:pt>
                <c:pt idx="5">
                  <c:v>3 à 6 mois</c:v>
                </c:pt>
                <c:pt idx="6">
                  <c:v>Plus de 6 mois</c:v>
                </c:pt>
                <c:pt idx="7">
                  <c:v>Aucune durée d’absence ne me semblerait acceptable</c:v>
                </c:pt>
              </c:strCache>
            </c:strRef>
          </c:cat>
          <c:val>
            <c:numRef>
              <c:f>Feuil1!$B$2:$B$9</c:f>
              <c:numCache>
                <c:formatCode>0</c:formatCode>
                <c:ptCount val="8"/>
                <c:pt idx="0">
                  <c:v>7.3</c:v>
                </c:pt>
                <c:pt idx="1">
                  <c:v>8.6</c:v>
                </c:pt>
                <c:pt idx="2">
                  <c:v>26.7</c:v>
                </c:pt>
                <c:pt idx="3">
                  <c:v>17.7</c:v>
                </c:pt>
                <c:pt idx="4">
                  <c:v>12.4</c:v>
                </c:pt>
                <c:pt idx="5">
                  <c:v>13.3</c:v>
                </c:pt>
                <c:pt idx="6">
                  <c:v>2.6</c:v>
                </c:pt>
                <c:pt idx="7">
                  <c:v>11</c:v>
                </c:pt>
              </c:numCache>
            </c:numRef>
          </c:val>
          <c:extLst>
            <c:ext xmlns:c16="http://schemas.microsoft.com/office/drawing/2014/chart" uri="{C3380CC4-5D6E-409C-BE32-E72D297353CC}">
              <c16:uniqueId val="{00000002-2AEE-48CE-8FB6-175B0383177C}"/>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l"/>
        <c:numFmt formatCode="General" sourceLinked="1"/>
        <c:majorTickMark val="none"/>
        <c:minorTickMark val="none"/>
        <c:tickLblPos val="nextTo"/>
        <c:crossAx val="1"/>
        <c:crosses val="autoZero"/>
        <c:auto val="1"/>
        <c:lblAlgn val="ctr"/>
        <c:lblOffset val="100"/>
        <c:noMultiLvlLbl val="0"/>
      </c:catAx>
      <c:valAx>
        <c:axId val="1"/>
        <c:scaling>
          <c:orientation val="minMax"/>
          <c:max val="80"/>
        </c:scaling>
        <c:delete val="1"/>
        <c:axPos val="t"/>
        <c:numFmt formatCode="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79287973712164"/>
          <c:y val="0"/>
          <c:w val="0.84420712026287836"/>
          <c:h val="0.83402780882994443"/>
        </c:manualLayout>
      </c:layout>
      <c:barChart>
        <c:barDir val="bar"/>
        <c:grouping val="stacked"/>
        <c:varyColors val="0"/>
        <c:ser>
          <c:idx val="0"/>
          <c:order val="0"/>
          <c:tx>
            <c:strRef>
              <c:f>Sheet1!$B$1</c:f>
              <c:strCache>
                <c:ptCount val="1"/>
                <c:pt idx="0">
                  <c:v>Oui, en totalité</c:v>
                </c:pt>
              </c:strCache>
            </c:strRef>
          </c:tx>
          <c:spPr>
            <a:solidFill>
              <a:srgbClr val="299984"/>
            </a:solidFill>
            <a:ln>
              <a:noFill/>
            </a:ln>
            <a:effectLst/>
          </c:spPr>
          <c:invertIfNegative val="0"/>
          <c:dPt>
            <c:idx val="25"/>
            <c:invertIfNegative val="0"/>
            <c:bubble3D val="0"/>
            <c:extLst>
              <c:ext xmlns:c16="http://schemas.microsoft.com/office/drawing/2014/chart" uri="{C3380CC4-5D6E-409C-BE32-E72D297353CC}">
                <c16:uniqueId val="{00000000-F229-417F-90C8-5060CF6C8764}"/>
              </c:ext>
            </c:extLst>
          </c:dPt>
          <c:dPt>
            <c:idx val="26"/>
            <c:invertIfNegative val="0"/>
            <c:bubble3D val="0"/>
            <c:extLst>
              <c:ext xmlns:c16="http://schemas.microsoft.com/office/drawing/2014/chart" uri="{C3380CC4-5D6E-409C-BE32-E72D297353CC}">
                <c16:uniqueId val="{00000001-F229-417F-90C8-5060CF6C8764}"/>
              </c:ext>
            </c:extLst>
          </c:dPt>
          <c:dPt>
            <c:idx val="29"/>
            <c:invertIfNegative val="0"/>
            <c:bubble3D val="0"/>
            <c:extLst>
              <c:ext xmlns:c16="http://schemas.microsoft.com/office/drawing/2014/chart" uri="{C3380CC4-5D6E-409C-BE32-E72D297353CC}">
                <c16:uniqueId val="{00000002-F229-417F-90C8-5060CF6C8764}"/>
              </c:ext>
            </c:extLst>
          </c:dPt>
          <c:dPt>
            <c:idx val="31"/>
            <c:invertIfNegative val="0"/>
            <c:bubble3D val="0"/>
            <c:extLst>
              <c:ext xmlns:c16="http://schemas.microsoft.com/office/drawing/2014/chart" uri="{C3380CC4-5D6E-409C-BE32-E72D297353CC}">
                <c16:uniqueId val="{00000003-F229-417F-90C8-5060CF6C8764}"/>
              </c:ext>
            </c:extLst>
          </c:dPt>
          <c:dPt>
            <c:idx val="33"/>
            <c:invertIfNegative val="0"/>
            <c:bubble3D val="0"/>
            <c:extLst>
              <c:ext xmlns:c16="http://schemas.microsoft.com/office/drawing/2014/chart" uri="{C3380CC4-5D6E-409C-BE32-E72D297353CC}">
                <c16:uniqueId val="{00000004-F229-417F-90C8-5060CF6C8764}"/>
              </c:ext>
            </c:extLst>
          </c:dPt>
          <c:dPt>
            <c:idx val="34"/>
            <c:invertIfNegative val="0"/>
            <c:bubble3D val="0"/>
            <c:extLst>
              <c:ext xmlns:c16="http://schemas.microsoft.com/office/drawing/2014/chart" uri="{C3380CC4-5D6E-409C-BE32-E72D297353CC}">
                <c16:uniqueId val="{00000005-F229-417F-90C8-5060CF6C8764}"/>
              </c:ext>
            </c:extLst>
          </c:dPt>
          <c:dPt>
            <c:idx val="35"/>
            <c:invertIfNegative val="0"/>
            <c:bubble3D val="0"/>
            <c:extLst>
              <c:ext xmlns:c16="http://schemas.microsoft.com/office/drawing/2014/chart" uri="{C3380CC4-5D6E-409C-BE32-E72D297353CC}">
                <c16:uniqueId val="{00000006-F229-417F-90C8-5060CF6C8764}"/>
              </c:ext>
            </c:extLst>
          </c:dPt>
          <c:dPt>
            <c:idx val="36"/>
            <c:invertIfNegative val="0"/>
            <c:bubble3D val="0"/>
            <c:extLst>
              <c:ext xmlns:c16="http://schemas.microsoft.com/office/drawing/2014/chart" uri="{C3380CC4-5D6E-409C-BE32-E72D297353CC}">
                <c16:uniqueId val="{00000007-F229-417F-90C8-5060CF6C8764}"/>
              </c:ext>
            </c:extLst>
          </c:dPt>
          <c:dLbls>
            <c:spPr>
              <a:solidFill>
                <a:srgbClr val="299984"/>
              </a:solid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rgbClr val="FFFFFF"/>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Deux à quatre semaines</c:v>
                </c:pt>
                <c:pt idx="1">
                  <c:v>Un à trois mois</c:v>
                </c:pt>
                <c:pt idx="2">
                  <c:v>Plus de trois mois</c:v>
                </c:pt>
              </c:strCache>
            </c:strRef>
          </c:cat>
          <c:val>
            <c:numRef>
              <c:f>Sheet1!$B$2:$B$4</c:f>
              <c:numCache>
                <c:formatCode>General</c:formatCode>
                <c:ptCount val="3"/>
                <c:pt idx="0">
                  <c:v>14</c:v>
                </c:pt>
                <c:pt idx="1">
                  <c:v>17</c:v>
                </c:pt>
                <c:pt idx="2">
                  <c:v>36</c:v>
                </c:pt>
              </c:numCache>
            </c:numRef>
          </c:val>
          <c:extLst>
            <c:ext xmlns:c16="http://schemas.microsoft.com/office/drawing/2014/chart" uri="{C3380CC4-5D6E-409C-BE32-E72D297353CC}">
              <c16:uniqueId val="{00000008-F229-417F-90C8-5060CF6C8764}"/>
            </c:ext>
          </c:extLst>
        </c:ser>
        <c:ser>
          <c:idx val="1"/>
          <c:order val="1"/>
          <c:tx>
            <c:strRef>
              <c:f>Sheet1!$C$1</c:f>
              <c:strCache>
                <c:ptCount val="1"/>
                <c:pt idx="0">
                  <c:v>Oui, mais seulement si une partie du coût était compensée</c:v>
                </c:pt>
              </c:strCache>
            </c:strRef>
          </c:tx>
          <c:spPr>
            <a:solidFill>
              <a:srgbClr val="53D0B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schemeClr val="bg1"/>
                    </a:solidFill>
                    <a:latin typeface="Barlow (Corps)"/>
                    <a:ea typeface="+mn-ea"/>
                    <a:cs typeface="Dreaming Outloud Pro" panose="03050502040302030504" pitchFamily="66"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Deux à quatre semaines</c:v>
                </c:pt>
                <c:pt idx="1">
                  <c:v>Un à trois mois</c:v>
                </c:pt>
                <c:pt idx="2">
                  <c:v>Plus de trois mois</c:v>
                </c:pt>
              </c:strCache>
            </c:strRef>
          </c:cat>
          <c:val>
            <c:numRef>
              <c:f>Sheet1!$C$2:$C$4</c:f>
              <c:numCache>
                <c:formatCode>General</c:formatCode>
                <c:ptCount val="3"/>
                <c:pt idx="0">
                  <c:v>30</c:v>
                </c:pt>
                <c:pt idx="1">
                  <c:v>43</c:v>
                </c:pt>
                <c:pt idx="2">
                  <c:v>36</c:v>
                </c:pt>
              </c:numCache>
            </c:numRef>
          </c:val>
          <c:extLst>
            <c:ext xmlns:c16="http://schemas.microsoft.com/office/drawing/2014/chart" uri="{C3380CC4-5D6E-409C-BE32-E72D297353CC}">
              <c16:uniqueId val="{00000009-F229-417F-90C8-5060CF6C8764}"/>
            </c:ext>
          </c:extLst>
        </c:ser>
        <c:ser>
          <c:idx val="2"/>
          <c:order val="2"/>
          <c:tx>
            <c:strRef>
              <c:f>Sheet1!$D$1</c:f>
              <c:strCache>
                <c:ptCount val="1"/>
                <c:pt idx="0">
                  <c:v>Non</c:v>
                </c:pt>
              </c:strCache>
            </c:strRef>
          </c:tx>
          <c:spPr>
            <a:solidFill>
              <a:srgbClr val="E5015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Deux à quatre semaines</c:v>
                </c:pt>
                <c:pt idx="1">
                  <c:v>Un à trois mois</c:v>
                </c:pt>
                <c:pt idx="2">
                  <c:v>Plus de trois mois</c:v>
                </c:pt>
              </c:strCache>
            </c:strRef>
          </c:cat>
          <c:val>
            <c:numRef>
              <c:f>Sheet1!$D$2:$D$4</c:f>
              <c:numCache>
                <c:formatCode>General</c:formatCode>
                <c:ptCount val="3"/>
                <c:pt idx="0">
                  <c:v>46</c:v>
                </c:pt>
                <c:pt idx="1">
                  <c:v>31</c:v>
                </c:pt>
                <c:pt idx="2">
                  <c:v>19</c:v>
                </c:pt>
              </c:numCache>
            </c:numRef>
          </c:val>
          <c:extLst>
            <c:ext xmlns:c16="http://schemas.microsoft.com/office/drawing/2014/chart" uri="{C3380CC4-5D6E-409C-BE32-E72D297353CC}">
              <c16:uniqueId val="{0000000A-F229-417F-90C8-5060CF6C8764}"/>
            </c:ext>
          </c:extLst>
        </c:ser>
        <c:ser>
          <c:idx val="3"/>
          <c:order val="3"/>
          <c:tx>
            <c:strRef>
              <c:f>Sheet1!$E$1</c:f>
              <c:strCache>
                <c:ptCount val="1"/>
                <c:pt idx="0">
                  <c:v>Ne sait vraiment pas</c:v>
                </c:pt>
              </c:strCache>
            </c:strRef>
          </c:tx>
          <c:spPr>
            <a:solidFill>
              <a:srgbClr val="A5A5A5"/>
            </a:solidFill>
            <a:ln>
              <a:noFill/>
            </a:ln>
            <a:effectLst/>
          </c:spPr>
          <c:invertIfNegative val="0"/>
          <c:dLbls>
            <c:spPr>
              <a:solidFill>
                <a:srgbClr val="A5A5A5"/>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Deux à quatre semaines</c:v>
                </c:pt>
                <c:pt idx="1">
                  <c:v>Un à trois mois</c:v>
                </c:pt>
                <c:pt idx="2">
                  <c:v>Plus de trois mois</c:v>
                </c:pt>
              </c:strCache>
            </c:strRef>
          </c:cat>
          <c:val>
            <c:numRef>
              <c:f>Sheet1!$E$2:$E$4</c:f>
              <c:numCache>
                <c:formatCode>0</c:formatCode>
                <c:ptCount val="3"/>
                <c:pt idx="0">
                  <c:v>10</c:v>
                </c:pt>
                <c:pt idx="1">
                  <c:v>9</c:v>
                </c:pt>
                <c:pt idx="2">
                  <c:v>9</c:v>
                </c:pt>
              </c:numCache>
            </c:numRef>
          </c:val>
          <c:extLst>
            <c:ext xmlns:c16="http://schemas.microsoft.com/office/drawing/2014/chart" uri="{C3380CC4-5D6E-409C-BE32-E72D297353CC}">
              <c16:uniqueId val="{0000000B-F229-417F-90C8-5060CF6C8764}"/>
            </c:ext>
          </c:extLst>
        </c:ser>
        <c:dLbls>
          <c:dLblPos val="ctr"/>
          <c:showLegendKey val="0"/>
          <c:showVal val="1"/>
          <c:showCatName val="0"/>
          <c:showSerName val="0"/>
          <c:showPercent val="0"/>
          <c:showBubbleSize val="0"/>
        </c:dLbls>
        <c:gapWidth val="90"/>
        <c:overlap val="100"/>
        <c:axId val="366738640"/>
        <c:axId val="495151528"/>
      </c:barChart>
      <c:catAx>
        <c:axId val="366738640"/>
        <c:scaling>
          <c:orientation val="minMax"/>
        </c:scaling>
        <c:delete val="1"/>
        <c:axPos val="l"/>
        <c:numFmt formatCode="General" sourceLinked="1"/>
        <c:majorTickMark val="out"/>
        <c:minorTickMark val="none"/>
        <c:tickLblPos val="nextTo"/>
        <c:crossAx val="495151528"/>
        <c:crosses val="autoZero"/>
        <c:auto val="1"/>
        <c:lblAlgn val="ctr"/>
        <c:lblOffset val="80"/>
        <c:noMultiLvlLbl val="0"/>
      </c:catAx>
      <c:valAx>
        <c:axId val="495151528"/>
        <c:scaling>
          <c:orientation val="minMax"/>
          <c:max val="100"/>
        </c:scaling>
        <c:delete val="1"/>
        <c:axPos val="b"/>
        <c:numFmt formatCode="General" sourceLinked="1"/>
        <c:majorTickMark val="out"/>
        <c:minorTickMark val="none"/>
        <c:tickLblPos val="nextTo"/>
        <c:crossAx val="3667386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fr-FR"/>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0440006878013"/>
          <c:y val="0.11214306101731424"/>
          <c:w val="0.56064142109530224"/>
          <c:h val="0.54341888279956541"/>
        </c:manualLayout>
      </c:layout>
      <c:doughnutChart>
        <c:varyColors val="1"/>
        <c:ser>
          <c:idx val="0"/>
          <c:order val="0"/>
          <c:tx>
            <c:strRef>
              <c:f>Feuil1!$B$1</c:f>
              <c:strCache>
                <c:ptCount val="1"/>
                <c:pt idx="0">
                  <c:v>Ventes</c:v>
                </c:pt>
              </c:strCache>
            </c:strRef>
          </c:tx>
          <c:explosion val="1"/>
          <c:dPt>
            <c:idx val="0"/>
            <c:bubble3D val="0"/>
            <c:explosion val="0"/>
            <c:spPr>
              <a:solidFill>
                <a:schemeClr val="accent1"/>
              </a:solidFill>
              <a:ln w="19050">
                <a:solidFill>
                  <a:schemeClr val="lt1"/>
                </a:solidFill>
              </a:ln>
              <a:effectLst/>
            </c:spPr>
            <c:extLst>
              <c:ext xmlns:c16="http://schemas.microsoft.com/office/drawing/2014/chart" uri="{C3380CC4-5D6E-409C-BE32-E72D297353CC}">
                <c16:uniqueId val="{00000001-28A0-434B-B260-C1C1B1D68FF8}"/>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3-28A0-434B-B260-C1C1B1D68FF8}"/>
              </c:ext>
            </c:extLst>
          </c:dPt>
          <c:dPt>
            <c:idx val="2"/>
            <c:bubble3D val="0"/>
            <c:spPr>
              <a:solidFill>
                <a:schemeClr val="bg2">
                  <a:lumMod val="75000"/>
                  <a:lumOff val="25000"/>
                </a:schemeClr>
              </a:solidFill>
              <a:ln w="19050">
                <a:solidFill>
                  <a:schemeClr val="lt1"/>
                </a:solidFill>
              </a:ln>
              <a:effectLst/>
            </c:spPr>
            <c:extLst>
              <c:ext xmlns:c16="http://schemas.microsoft.com/office/drawing/2014/chart" uri="{C3380CC4-5D6E-409C-BE32-E72D297353CC}">
                <c16:uniqueId val="{00000005-28A0-434B-B260-C1C1B1D68FF8}"/>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Oui, c'est possible</c:v>
                </c:pt>
                <c:pt idx="1">
                  <c:v>Non, ça n'est pas possible</c:v>
                </c:pt>
                <c:pt idx="2">
                  <c:v>Ne sait vraiment pas</c:v>
                </c:pt>
              </c:strCache>
            </c:strRef>
          </c:cat>
          <c:val>
            <c:numRef>
              <c:f>Feuil1!$B$2:$B$4</c:f>
              <c:numCache>
                <c:formatCode>General</c:formatCode>
                <c:ptCount val="3"/>
                <c:pt idx="0">
                  <c:v>50</c:v>
                </c:pt>
                <c:pt idx="1">
                  <c:v>16</c:v>
                </c:pt>
                <c:pt idx="2">
                  <c:v>34</c:v>
                </c:pt>
              </c:numCache>
            </c:numRef>
          </c:val>
          <c:extLst>
            <c:ext xmlns:c16="http://schemas.microsoft.com/office/drawing/2014/chart" uri="{C3380CC4-5D6E-409C-BE32-E72D297353CC}">
              <c16:uniqueId val="{00000006-28A0-434B-B260-C1C1B1D68FF8}"/>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9930526655061E-2"/>
          <c:y val="0"/>
          <c:w val="0.97751189114774162"/>
          <c:h val="1"/>
        </c:manualLayout>
      </c:layout>
      <c:barChart>
        <c:barDir val="bar"/>
        <c:grouping val="clustered"/>
        <c:varyColors val="0"/>
        <c:ser>
          <c:idx val="1"/>
          <c:order val="0"/>
          <c:tx>
            <c:strRef>
              <c:f>Feuil1!$B$1</c:f>
              <c:strCache>
                <c:ptCount val="1"/>
                <c:pt idx="0">
                  <c:v>1er</c:v>
                </c:pt>
              </c:strCache>
            </c:strRef>
          </c:tx>
          <c:spPr>
            <a:solidFill>
              <a:schemeClr val="accent1"/>
            </a:solidFill>
            <a:ln w="25348">
              <a:noFill/>
            </a:ln>
          </c:spPr>
          <c:invertIfNegative val="0"/>
          <c:dPt>
            <c:idx val="4"/>
            <c:invertIfNegative val="0"/>
            <c:bubble3D val="0"/>
            <c:spPr>
              <a:solidFill>
                <a:schemeClr val="accent1"/>
              </a:solidFill>
              <a:ln w="19050">
                <a:noFill/>
              </a:ln>
            </c:spPr>
            <c:extLst>
              <c:ext xmlns:c16="http://schemas.microsoft.com/office/drawing/2014/chart" uri="{C3380CC4-5D6E-409C-BE32-E72D297353CC}">
                <c16:uniqueId val="{00000001-2AEE-48CE-8FB6-175B0383177C}"/>
              </c:ext>
            </c:extLst>
          </c:dPt>
          <c:dPt>
            <c:idx val="6"/>
            <c:invertIfNegative val="0"/>
            <c:bubble3D val="0"/>
            <c:extLst>
              <c:ext xmlns:c16="http://schemas.microsoft.com/office/drawing/2014/chart" uri="{C3380CC4-5D6E-409C-BE32-E72D297353CC}">
                <c16:uniqueId val="{00000003-2AEE-48CE-8FB6-175B0383177C}"/>
              </c:ext>
            </c:extLst>
          </c:dPt>
          <c:dPt>
            <c:idx val="7"/>
            <c:invertIfNegative val="0"/>
            <c:bubble3D val="0"/>
            <c:extLst>
              <c:ext xmlns:c16="http://schemas.microsoft.com/office/drawing/2014/chart" uri="{C3380CC4-5D6E-409C-BE32-E72D297353CC}">
                <c16:uniqueId val="{00000004-2AEE-48CE-8FB6-175B0383177C}"/>
              </c:ext>
            </c:extLst>
          </c:dPt>
          <c:dPt>
            <c:idx val="8"/>
            <c:invertIfNegative val="0"/>
            <c:bubble3D val="0"/>
            <c:spPr>
              <a:solidFill>
                <a:srgbClr val="E50158"/>
              </a:solidFill>
              <a:ln w="25348">
                <a:noFill/>
              </a:ln>
            </c:spPr>
            <c:extLst>
              <c:ext xmlns:c16="http://schemas.microsoft.com/office/drawing/2014/chart" uri="{C3380CC4-5D6E-409C-BE32-E72D297353CC}">
                <c16:uniqueId val="{00000005-DF6B-4AB3-B09D-5D94923A008C}"/>
              </c:ext>
            </c:extLst>
          </c:dPt>
          <c:dLbls>
            <c:dLbl>
              <c:idx val="0"/>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6-15EF-4718-BBBC-0C8D61CA2571}"/>
                </c:ext>
              </c:extLst>
            </c:dLbl>
            <c:dLbl>
              <c:idx val="1"/>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15EF-4718-BBBC-0C8D61CA2571}"/>
                </c:ext>
              </c:extLst>
            </c:dLbl>
            <c:dLbl>
              <c:idx val="2"/>
              <c:numFmt formatCode="0" sourceLinked="0"/>
              <c:spPr>
                <a:noFill/>
                <a:ln>
                  <a:noFill/>
                </a:ln>
                <a:effectLst/>
              </c:spPr>
              <c:txPr>
                <a:bodyPr wrap="square" lIns="38100" tIns="19050" rIns="38100" bIns="19050" anchor="ctr">
                  <a:spAutoFit/>
                </a:bodyPr>
                <a:lstStyle/>
                <a:p>
                  <a:pPr>
                    <a:defRPr lang="en-US" sz="1600" b="1"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4-15EF-4718-BBBC-0C8D61CA2571}"/>
                </c:ext>
              </c:extLst>
            </c:dLbl>
            <c:dLbl>
              <c:idx val="6"/>
              <c:tx>
                <c:rich>
                  <a:bodyPr/>
                  <a:lstStyle/>
                  <a:p>
                    <a:fld id="{E8E69E7C-353B-4481-AAF8-9F9506C62E87}"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AEE-48CE-8FB6-175B0383177C}"/>
                </c:ext>
              </c:extLst>
            </c:dLbl>
            <c:dLbl>
              <c:idx val="7"/>
              <c:tx>
                <c:rich>
                  <a:bodyPr/>
                  <a:lstStyle/>
                  <a:p>
                    <a:fld id="{BAB3DF94-854D-4D7D-90D4-5041C55E8F33}" type="VALUE">
                      <a:rPr lang="en-US">
                        <a:solidFill>
                          <a:schemeClr val="accent1"/>
                        </a:solidFill>
                      </a:rPr>
                      <a:pPr/>
                      <a:t>[VALEUR]</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AEE-48CE-8FB6-175B0383177C}"/>
                </c:ext>
              </c:extLst>
            </c:dLbl>
            <c:dLbl>
              <c:idx val="8"/>
              <c:numFmt formatCode="0" sourceLinked="0"/>
              <c:spPr>
                <a:noFill/>
                <a:ln>
                  <a:noFill/>
                </a:ln>
                <a:effectLst/>
              </c:spPr>
              <c:txPr>
                <a:bodyPr wrap="square" lIns="38100" tIns="19050" rIns="38100" bIns="19050" anchor="ctr">
                  <a:spAutoFit/>
                </a:bodyPr>
                <a:lstStyle/>
                <a:p>
                  <a:pPr>
                    <a:defRPr lang="en-US" sz="1600" b="0" i="0" u="none" strike="noStrike" kern="1200" baseline="0">
                      <a:solidFill>
                        <a:srgbClr val="E50158"/>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5-DF6B-4AB3-B09D-5D94923A008C}"/>
                </c:ext>
              </c:extLst>
            </c:dLbl>
            <c:numFmt formatCode="0" sourceLinked="0"/>
            <c:spPr>
              <a:noFill/>
              <a:ln>
                <a:noFill/>
              </a:ln>
              <a:effectLst/>
            </c:spPr>
            <c:txPr>
              <a:bodyPr wrap="square" lIns="38100" tIns="19050" rIns="38100" bIns="19050" anchor="ctr">
                <a:spAutoFit/>
              </a:bodyPr>
              <a:lstStyle/>
              <a:p>
                <a:pPr>
                  <a:defRPr lang="en-US" sz="1600" b="0" i="0" u="none" strike="noStrike" kern="1200" baseline="0">
                    <a:solidFill>
                      <a:schemeClr val="accent1"/>
                    </a:solidFill>
                    <a:latin typeface="+mn-lt"/>
                    <a:ea typeface="+mn-ea"/>
                    <a:cs typeface="Dreaming Outloud Pro" panose="03050502040302030504" pitchFamily="66" charset="0"/>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Feuil1!$A$2:$A$10</c:f>
              <c:strCache>
                <c:ptCount val="9"/>
                <c:pt idx="0">
                  <c:v>Mieux informer les apprentis et leur famille</c:v>
                </c:pt>
                <c:pt idx="1">
                  <c:v>Mieux informer les entreprises</c:v>
                </c:pt>
                <c:pt idx="2">
                  <c:v>Prendre davantage en charge les frais de déplacement et de séjour</c:v>
                </c:pt>
                <c:pt idx="3">
                  <c:v>Simplifier les démarches administratives</c:v>
                </c:pt>
                <c:pt idx="4">
                  <c:v>Aider les apprentis à trouver une entreprise ou un organisme d’accueil à l’étranger</c:v>
                </c:pt>
                <c:pt idx="5">
                  <c:v>Renforcer l’accompagnement du jeune avant et pendant son séjour</c:v>
                </c:pt>
                <c:pt idx="6">
                  <c:v>Aider les petites entreprises à gérer l’absence de leur apprenti</c:v>
                </c:pt>
                <c:pt idx="7">
                  <c:v>Développer les partenariats entre centres de formation de plusieurs pays européens</c:v>
                </c:pt>
                <c:pt idx="8">
                  <c:v>Aucune de ces mesures</c:v>
                </c:pt>
              </c:strCache>
            </c:strRef>
          </c:cat>
          <c:val>
            <c:numRef>
              <c:f>Feuil1!$B$2:$B$10</c:f>
              <c:numCache>
                <c:formatCode>0.0</c:formatCode>
                <c:ptCount val="9"/>
                <c:pt idx="0">
                  <c:v>45.7</c:v>
                </c:pt>
                <c:pt idx="1">
                  <c:v>40.700000000000003</c:v>
                </c:pt>
                <c:pt idx="2">
                  <c:v>39.5</c:v>
                </c:pt>
                <c:pt idx="3">
                  <c:v>38.4</c:v>
                </c:pt>
                <c:pt idx="4">
                  <c:v>35.200000000000003</c:v>
                </c:pt>
                <c:pt idx="5">
                  <c:v>24.7</c:v>
                </c:pt>
                <c:pt idx="6">
                  <c:v>19.399999999999999</c:v>
                </c:pt>
                <c:pt idx="7">
                  <c:v>17.2</c:v>
                </c:pt>
                <c:pt idx="8">
                  <c:v>4.3</c:v>
                </c:pt>
              </c:numCache>
            </c:numRef>
          </c:val>
          <c:extLst>
            <c:ext xmlns:c16="http://schemas.microsoft.com/office/drawing/2014/chart" uri="{C3380CC4-5D6E-409C-BE32-E72D297353CC}">
              <c16:uniqueId val="{00000002-2AEE-48CE-8FB6-175B0383177C}"/>
            </c:ext>
          </c:extLst>
        </c:ser>
        <c:dLbls>
          <c:showLegendKey val="0"/>
          <c:showVal val="0"/>
          <c:showCatName val="0"/>
          <c:showSerName val="0"/>
          <c:showPercent val="0"/>
          <c:showBubbleSize val="0"/>
        </c:dLbls>
        <c:gapWidth val="80"/>
        <c:overlap val="100"/>
        <c:axId val="190527528"/>
        <c:axId val="1"/>
      </c:barChart>
      <c:catAx>
        <c:axId val="190527528"/>
        <c:scaling>
          <c:orientation val="maxMin"/>
        </c:scaling>
        <c:delete val="1"/>
        <c:axPos val="l"/>
        <c:numFmt formatCode="General" sourceLinked="1"/>
        <c:majorTickMark val="none"/>
        <c:minorTickMark val="none"/>
        <c:tickLblPos val="nextTo"/>
        <c:crossAx val="1"/>
        <c:crosses val="autoZero"/>
        <c:auto val="1"/>
        <c:lblAlgn val="ctr"/>
        <c:lblOffset val="100"/>
        <c:noMultiLvlLbl val="0"/>
      </c:catAx>
      <c:valAx>
        <c:axId val="1"/>
        <c:scaling>
          <c:orientation val="minMax"/>
          <c:max val="80"/>
        </c:scaling>
        <c:delete val="1"/>
        <c:axPos val="t"/>
        <c:numFmt formatCode="0.0" sourceLinked="1"/>
        <c:majorTickMark val="out"/>
        <c:minorTickMark val="none"/>
        <c:tickLblPos val="nextTo"/>
        <c:crossAx val="190527528"/>
        <c:crosses val="autoZero"/>
        <c:crossBetween val="between"/>
      </c:valAx>
      <c:spPr>
        <a:noFill/>
        <a:ln w="25400">
          <a:noFill/>
        </a:ln>
      </c:spPr>
    </c:plotArea>
    <c:plotVisOnly val="1"/>
    <c:dispBlanksAs val="gap"/>
    <c:showDLblsOverMax val="0"/>
  </c:chart>
  <c:spPr>
    <a:noFill/>
    <a:ln w="28575">
      <a:noFill/>
    </a:ln>
    <a:effectLst/>
  </c:spPr>
  <c:txPr>
    <a:bodyPr/>
    <a:lstStyle/>
    <a:p>
      <a:pPr>
        <a:defRPr sz="1200">
          <a:latin typeface="Calibri" panose="020F0502020204030204" pitchFamily="34" charset="0"/>
          <a:cs typeface="Calibri" panose="020F0502020204030204" pitchFamily="34" charset="0"/>
        </a:defRPr>
      </a:pPr>
      <a:endParaRPr lang="fr-FR"/>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6">
                  <a:alpha val="25000"/>
                </a:schemeClr>
              </a:solidFill>
              <a:ln>
                <a:noFill/>
              </a:ln>
            </c:spPr>
            <c:extLst>
              <c:ext xmlns:c16="http://schemas.microsoft.com/office/drawing/2014/chart" uri="{C3380CC4-5D6E-409C-BE32-E72D297353CC}">
                <c16:uniqueId val="{00000001-DAFC-4326-8D2A-2E13775E259B}"/>
              </c:ext>
            </c:extLst>
          </c:dPt>
          <c:dPt>
            <c:idx val="1"/>
            <c:bubble3D val="0"/>
            <c:spPr>
              <a:solidFill>
                <a:srgbClr val="E50158">
                  <a:alpha val="25000"/>
                </a:srgbClr>
              </a:solidFill>
              <a:ln>
                <a:noFill/>
              </a:ln>
            </c:spPr>
            <c:extLst>
              <c:ext xmlns:c16="http://schemas.microsoft.com/office/drawing/2014/chart" uri="{C3380CC4-5D6E-409C-BE32-E72D297353CC}">
                <c16:uniqueId val="{00000003-DAFC-4326-8D2A-2E13775E259B}"/>
              </c:ext>
            </c:extLst>
          </c:dPt>
          <c:dPt>
            <c:idx val="2"/>
            <c:bubble3D val="0"/>
            <c:spPr>
              <a:no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87</c:v>
                </c:pt>
                <c:pt idx="1">
                  <c:v>7</c:v>
                </c:pt>
                <c:pt idx="2">
                  <c:v>6</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299984"/>
              </a:solidFill>
              <a:ln>
                <a:noFill/>
              </a:ln>
            </c:spPr>
            <c:extLst>
              <c:ext xmlns:c16="http://schemas.microsoft.com/office/drawing/2014/chart" uri="{C3380CC4-5D6E-409C-BE32-E72D297353CC}">
                <c16:uniqueId val="{00000001-7C04-4D9C-A677-002692AD746D}"/>
              </c:ext>
            </c:extLst>
          </c:dPt>
          <c:dPt>
            <c:idx val="1"/>
            <c:bubble3D val="0"/>
            <c:spPr>
              <a:solidFill>
                <a:srgbClr val="53D0B9"/>
              </a:solidFill>
              <a:ln>
                <a:noFill/>
              </a:ln>
            </c:spPr>
            <c:extLst>
              <c:ext xmlns:c16="http://schemas.microsoft.com/office/drawing/2014/chart" uri="{C3380CC4-5D6E-409C-BE32-E72D297353CC}">
                <c16:uniqueId val="{00000003-7C04-4D9C-A677-002692AD746D}"/>
              </c:ext>
            </c:extLst>
          </c:dPt>
          <c:dPt>
            <c:idx val="2"/>
            <c:bubble3D val="0"/>
            <c:spPr>
              <a:solidFill>
                <a:srgbClr val="FF740F"/>
              </a:solidFill>
              <a:ln>
                <a:noFill/>
              </a:ln>
            </c:spPr>
            <c:extLst>
              <c:ext xmlns:c16="http://schemas.microsoft.com/office/drawing/2014/chart" uri="{C3380CC4-5D6E-409C-BE32-E72D297353CC}">
                <c16:uniqueId val="{00000005-7C04-4D9C-A677-002692AD746D}"/>
              </c:ext>
            </c:extLst>
          </c:dPt>
          <c:dPt>
            <c:idx val="3"/>
            <c:bubble3D val="0"/>
            <c:spPr>
              <a:solidFill>
                <a:srgbClr val="E50158"/>
              </a:solidFill>
              <a:ln>
                <a:noFill/>
              </a:ln>
            </c:spPr>
            <c:extLst>
              <c:ext xmlns:c16="http://schemas.microsoft.com/office/drawing/2014/chart" uri="{C3380CC4-5D6E-409C-BE32-E72D297353CC}">
                <c16:uniqueId val="{00000007-7C04-4D9C-A677-002692AD746D}"/>
              </c:ext>
            </c:extLst>
          </c:dPt>
          <c:dPt>
            <c:idx val="4"/>
            <c:bubble3D val="0"/>
            <c:spPr>
              <a:solidFill>
                <a:srgbClr val="A5A5A5"/>
              </a:solidFill>
              <a:ln>
                <a:noFill/>
              </a:ln>
            </c:spPr>
            <c:extLst>
              <c:ext xmlns:c16="http://schemas.microsoft.com/office/drawing/2014/chart" uri="{C3380CC4-5D6E-409C-BE32-E72D297353CC}">
                <c16:uniqueId val="{00000008-6DDF-4C8D-A6E3-0DCFCDBD1009}"/>
              </c:ext>
            </c:extLst>
          </c:dPt>
          <c:dLbls>
            <c:dLbl>
              <c:idx val="0"/>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Feuil1!$A$2:$A$6</c:f>
              <c:strCache>
                <c:ptCount val="5"/>
                <c:pt idx="0">
                  <c:v>Oui, beaucoup</c:v>
                </c:pt>
                <c:pt idx="1">
                  <c:v>Oui, un peu </c:v>
                </c:pt>
                <c:pt idx="2">
                  <c:v>Non, pas vraiment</c:v>
                </c:pt>
                <c:pt idx="3">
                  <c:v>Non, pas du tout</c:v>
                </c:pt>
                <c:pt idx="4">
                  <c:v>Ne sait pas</c:v>
                </c:pt>
              </c:strCache>
            </c:strRef>
          </c:cat>
          <c:val>
            <c:numRef>
              <c:f>Feuil1!$B$2:$B$6</c:f>
              <c:numCache>
                <c:formatCode>General</c:formatCode>
                <c:ptCount val="5"/>
                <c:pt idx="0">
                  <c:v>47</c:v>
                </c:pt>
                <c:pt idx="1">
                  <c:v>40</c:v>
                </c:pt>
                <c:pt idx="2">
                  <c:v>5</c:v>
                </c:pt>
                <c:pt idx="3">
                  <c:v>2</c:v>
                </c:pt>
                <c:pt idx="4">
                  <c:v>6</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2541988186406"/>
          <c:y val="0.16571927138111411"/>
          <c:w val="0.710328557975626"/>
          <c:h val="0.75822303153157022"/>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chemeClr val="accent6">
                  <a:alpha val="25000"/>
                </a:schemeClr>
              </a:solidFill>
              <a:ln>
                <a:noFill/>
              </a:ln>
            </c:spPr>
            <c:extLst>
              <c:ext xmlns:c16="http://schemas.microsoft.com/office/drawing/2014/chart" uri="{C3380CC4-5D6E-409C-BE32-E72D297353CC}">
                <c16:uniqueId val="{00000001-DAFC-4326-8D2A-2E13775E259B}"/>
              </c:ext>
            </c:extLst>
          </c:dPt>
          <c:dPt>
            <c:idx val="1"/>
            <c:bubble3D val="0"/>
            <c:spPr>
              <a:solidFill>
                <a:srgbClr val="E50158">
                  <a:alpha val="25000"/>
                </a:srgbClr>
              </a:solidFill>
              <a:ln>
                <a:noFill/>
              </a:ln>
            </c:spPr>
            <c:extLst>
              <c:ext xmlns:c16="http://schemas.microsoft.com/office/drawing/2014/chart" uri="{C3380CC4-5D6E-409C-BE32-E72D297353CC}">
                <c16:uniqueId val="{00000003-DAFC-4326-8D2A-2E13775E259B}"/>
              </c:ext>
            </c:extLst>
          </c:dPt>
          <c:dPt>
            <c:idx val="2"/>
            <c:bubble3D val="0"/>
            <c:spPr>
              <a:noFill/>
              <a:ln>
                <a:noFill/>
              </a:ln>
            </c:spPr>
            <c:extLst>
              <c:ext xmlns:c16="http://schemas.microsoft.com/office/drawing/2014/chart" uri="{C3380CC4-5D6E-409C-BE32-E72D297353CC}">
                <c16:uniqueId val="{00000005-DAFC-4326-8D2A-2E13775E259B}"/>
              </c:ext>
            </c:extLst>
          </c:dPt>
          <c:dPt>
            <c:idx val="3"/>
            <c:bubble3D val="0"/>
            <c:spPr>
              <a:solidFill>
                <a:srgbClr val="009D9C"/>
              </a:solidFill>
              <a:ln>
                <a:noFill/>
              </a:ln>
            </c:spPr>
            <c:extLst>
              <c:ext xmlns:c16="http://schemas.microsoft.com/office/drawing/2014/chart" uri="{C3380CC4-5D6E-409C-BE32-E72D297353CC}">
                <c16:uniqueId val="{00000007-DAFC-4326-8D2A-2E13775E259B}"/>
              </c:ext>
            </c:extLst>
          </c:dPt>
          <c:dPt>
            <c:idx val="4"/>
            <c:bubble3D val="0"/>
            <c:spPr>
              <a:solidFill>
                <a:srgbClr val="A6A6A6"/>
              </a:solidFill>
              <a:ln>
                <a:noFill/>
              </a:ln>
            </c:spPr>
            <c:extLst>
              <c:ext xmlns:c16="http://schemas.microsoft.com/office/drawing/2014/chart" uri="{C3380CC4-5D6E-409C-BE32-E72D297353CC}">
                <c16:uniqueId val="{00000009-DAFC-4326-8D2A-2E13775E259B}"/>
              </c:ext>
            </c:extLst>
          </c:dPt>
          <c:dLbls>
            <c:delete val="1"/>
          </c:dLbls>
          <c:cat>
            <c:numRef>
              <c:f>Feuil1!$A$2:$A$6</c:f>
              <c:numCache>
                <c:formatCode>General</c:formatCode>
                <c:ptCount val="5"/>
              </c:numCache>
            </c:numRef>
          </c:cat>
          <c:val>
            <c:numRef>
              <c:f>Feuil1!$B$2:$B$6</c:f>
              <c:numCache>
                <c:formatCode>General</c:formatCode>
                <c:ptCount val="5"/>
                <c:pt idx="0">
                  <c:v>79</c:v>
                </c:pt>
                <c:pt idx="1">
                  <c:v>11</c:v>
                </c:pt>
                <c:pt idx="2">
                  <c:v>10</c:v>
                </c:pt>
              </c:numCache>
            </c:numRef>
          </c:val>
          <c:extLst>
            <c:ext xmlns:c16="http://schemas.microsoft.com/office/drawing/2014/chart" uri="{C3380CC4-5D6E-409C-BE32-E72D297353CC}">
              <c16:uniqueId val="{0000000A-DAFC-4326-8D2A-2E13775E259B}"/>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solidFill>
            <a:schemeClr val="accent3"/>
          </a:solidFill>
        </a:defRPr>
      </a:pPr>
      <a:endParaRPr lang="fr-FR"/>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36634173244716"/>
          <c:y val="6.7977421666047713E-2"/>
          <c:w val="0.44503161228957011"/>
          <c:h val="0.73099935104639069"/>
        </c:manualLayout>
      </c:layout>
      <c:doughnutChart>
        <c:varyColors val="1"/>
        <c:ser>
          <c:idx val="0"/>
          <c:order val="0"/>
          <c:tx>
            <c:strRef>
              <c:f>Feuil1!$B$1</c:f>
              <c:strCache>
                <c:ptCount val="1"/>
                <c:pt idx="0">
                  <c:v>Colonne1</c:v>
                </c:pt>
              </c:strCache>
            </c:strRef>
          </c:tx>
          <c:spPr>
            <a:solidFill>
              <a:srgbClr val="4C628F"/>
            </a:solidFill>
            <a:ln>
              <a:noFill/>
            </a:ln>
          </c:spPr>
          <c:dPt>
            <c:idx val="0"/>
            <c:bubble3D val="0"/>
            <c:spPr>
              <a:solidFill>
                <a:srgbClr val="299984"/>
              </a:solidFill>
              <a:ln>
                <a:noFill/>
              </a:ln>
            </c:spPr>
            <c:extLst>
              <c:ext xmlns:c16="http://schemas.microsoft.com/office/drawing/2014/chart" uri="{C3380CC4-5D6E-409C-BE32-E72D297353CC}">
                <c16:uniqueId val="{00000001-7C04-4D9C-A677-002692AD746D}"/>
              </c:ext>
            </c:extLst>
          </c:dPt>
          <c:dPt>
            <c:idx val="1"/>
            <c:bubble3D val="0"/>
            <c:spPr>
              <a:solidFill>
                <a:srgbClr val="53D0B9"/>
              </a:solidFill>
              <a:ln>
                <a:noFill/>
              </a:ln>
            </c:spPr>
            <c:extLst>
              <c:ext xmlns:c16="http://schemas.microsoft.com/office/drawing/2014/chart" uri="{C3380CC4-5D6E-409C-BE32-E72D297353CC}">
                <c16:uniqueId val="{00000003-7C04-4D9C-A677-002692AD746D}"/>
              </c:ext>
            </c:extLst>
          </c:dPt>
          <c:dPt>
            <c:idx val="2"/>
            <c:bubble3D val="0"/>
            <c:spPr>
              <a:solidFill>
                <a:srgbClr val="FF740F"/>
              </a:solidFill>
              <a:ln>
                <a:noFill/>
              </a:ln>
            </c:spPr>
            <c:extLst>
              <c:ext xmlns:c16="http://schemas.microsoft.com/office/drawing/2014/chart" uri="{C3380CC4-5D6E-409C-BE32-E72D297353CC}">
                <c16:uniqueId val="{00000005-7C04-4D9C-A677-002692AD746D}"/>
              </c:ext>
            </c:extLst>
          </c:dPt>
          <c:dPt>
            <c:idx val="3"/>
            <c:bubble3D val="0"/>
            <c:spPr>
              <a:solidFill>
                <a:srgbClr val="E50158"/>
              </a:solidFill>
              <a:ln>
                <a:noFill/>
              </a:ln>
            </c:spPr>
            <c:extLst>
              <c:ext xmlns:c16="http://schemas.microsoft.com/office/drawing/2014/chart" uri="{C3380CC4-5D6E-409C-BE32-E72D297353CC}">
                <c16:uniqueId val="{00000007-7C04-4D9C-A677-002692AD746D}"/>
              </c:ext>
            </c:extLst>
          </c:dPt>
          <c:dPt>
            <c:idx val="4"/>
            <c:bubble3D val="0"/>
            <c:spPr>
              <a:solidFill>
                <a:srgbClr val="A5A5A5"/>
              </a:solidFill>
              <a:ln>
                <a:noFill/>
              </a:ln>
            </c:spPr>
            <c:extLst>
              <c:ext xmlns:c16="http://schemas.microsoft.com/office/drawing/2014/chart" uri="{C3380CC4-5D6E-409C-BE32-E72D297353CC}">
                <c16:uniqueId val="{00000008-6DDF-4C8D-A6E3-0DCFCDBD1009}"/>
              </c:ext>
            </c:extLst>
          </c:dPt>
          <c:dLbls>
            <c:dLbl>
              <c:idx val="0"/>
              <c:layout>
                <c:manualLayout>
                  <c:x val="1.9024270625191562E-3"/>
                  <c:y val="-2.59944209218246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04-4D9C-A677-002692AD746D}"/>
                </c:ext>
              </c:extLst>
            </c:dLbl>
            <c:numFmt formatCode="General" sourceLinked="0"/>
            <c:spPr>
              <a:noFill/>
              <a:ln>
                <a:noFill/>
              </a:ln>
              <a:effectLst/>
            </c:spPr>
            <c:txPr>
              <a:bodyPr wrap="square" lIns="38100" tIns="19050" rIns="38100" bIns="19050" anchor="ctr" anchorCtr="0">
                <a:spAutoFit/>
              </a:bodyPr>
              <a:lstStyle/>
              <a:p>
                <a:pPr algn="ctr" rtl="0">
                  <a:defRPr lang="en-US" sz="1800" b="1" i="0" u="none" strike="noStrike" kern="1200" baseline="0">
                    <a:solidFill>
                      <a:srgbClr val="FFFFFF"/>
                    </a:solidFill>
                    <a:latin typeface="Barlow (Corps)"/>
                    <a:ea typeface="+mn-ea"/>
                    <a:cs typeface="+mn-cs"/>
                  </a:defRPr>
                </a:pPr>
                <a:endParaRPr lang="fr-FR"/>
              </a:p>
            </c:txPr>
            <c:showLegendKey val="0"/>
            <c:showVal val="1"/>
            <c:showCatName val="0"/>
            <c:showSerName val="0"/>
            <c:showPercent val="0"/>
            <c:showBubbleSize val="0"/>
            <c:showLeaderLines val="1"/>
            <c:extLst>
              <c:ext xmlns:c15="http://schemas.microsoft.com/office/drawing/2012/chart" uri="{CE6537A1-D6FC-4f65-9D91-7224C49458BB}"/>
            </c:extLst>
          </c:dLbls>
          <c:cat>
            <c:strRef>
              <c:f>Feuil1!$A$2:$A$6</c:f>
              <c:strCache>
                <c:ptCount val="5"/>
                <c:pt idx="0">
                  <c:v>Tout à fait favorable</c:v>
                </c:pt>
                <c:pt idx="1">
                  <c:v>Plutôt favorable</c:v>
                </c:pt>
                <c:pt idx="2">
                  <c:v>Plutôt opposé</c:v>
                </c:pt>
                <c:pt idx="3">
                  <c:v>Tout à fait opposé</c:v>
                </c:pt>
                <c:pt idx="4">
                  <c:v>Ne sait pas</c:v>
                </c:pt>
              </c:strCache>
            </c:strRef>
          </c:cat>
          <c:val>
            <c:numRef>
              <c:f>Feuil1!$B$2:$B$6</c:f>
              <c:numCache>
                <c:formatCode>General</c:formatCode>
                <c:ptCount val="5"/>
                <c:pt idx="0">
                  <c:v>28</c:v>
                </c:pt>
                <c:pt idx="1">
                  <c:v>51</c:v>
                </c:pt>
                <c:pt idx="2">
                  <c:v>7</c:v>
                </c:pt>
                <c:pt idx="3">
                  <c:v>4</c:v>
                </c:pt>
                <c:pt idx="4">
                  <c:v>10</c:v>
                </c:pt>
              </c:numCache>
            </c:numRef>
          </c:val>
          <c:extLst>
            <c:ext xmlns:c16="http://schemas.microsoft.com/office/drawing/2014/chart" uri="{C3380CC4-5D6E-409C-BE32-E72D297353CC}">
              <c16:uniqueId val="{00000008-7C04-4D9C-A677-002692AD746D}"/>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fr-FR"/>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23401069375792"/>
          <c:y val="0"/>
          <c:w val="0.8454854699501505"/>
          <c:h val="0.81047047445990961"/>
        </c:manualLayout>
      </c:layout>
      <c:lineChart>
        <c:grouping val="standard"/>
        <c:varyColors val="0"/>
        <c:ser>
          <c:idx val="2"/>
          <c:order val="0"/>
          <c:tx>
            <c:strRef>
              <c:f>'Modèle en Français'!$D$11</c:f>
              <c:strCache>
                <c:ptCount val="1"/>
                <c:pt idx="0">
                  <c:v>Borne Supérieure (%)</c:v>
                </c:pt>
              </c:strCache>
            </c:strRef>
          </c:tx>
          <c:marker>
            <c:symbol val="none"/>
          </c:marker>
          <c:cat>
            <c:numRef>
              <c:f>'Modèle en Français'!$A$12:$A$34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cat>
          <c:val>
            <c:numRef>
              <c:f>'Modèle en Français'!$D$12:$D$34</c:f>
              <c:numCache>
                <c:formatCode>0.0%</c:formatCode>
                <c:ptCount val="23"/>
                <c:pt idx="0">
                  <c:v>1.6E-2</c:v>
                </c:pt>
                <c:pt idx="1">
                  <c:v>2.8999999999999998E-2</c:v>
                </c:pt>
                <c:pt idx="2">
                  <c:v>6.4000000000000001E-2</c:v>
                </c:pt>
                <c:pt idx="3">
                  <c:v>0.11900000000000001</c:v>
                </c:pt>
                <c:pt idx="4">
                  <c:v>0.17199999999999999</c:v>
                </c:pt>
                <c:pt idx="5">
                  <c:v>0.22500000000000001</c:v>
                </c:pt>
                <c:pt idx="6">
                  <c:v>0.27700000000000002</c:v>
                </c:pt>
                <c:pt idx="7">
                  <c:v>0.32800000000000001</c:v>
                </c:pt>
                <c:pt idx="8">
                  <c:v>0.38</c:v>
                </c:pt>
                <c:pt idx="9">
                  <c:v>0.43000000000000005</c:v>
                </c:pt>
                <c:pt idx="10">
                  <c:v>0.48099999999999998</c:v>
                </c:pt>
                <c:pt idx="11">
                  <c:v>0.53100000000000003</c:v>
                </c:pt>
                <c:pt idx="12">
                  <c:v>0.58100000000000007</c:v>
                </c:pt>
                <c:pt idx="13">
                  <c:v>0.63</c:v>
                </c:pt>
                <c:pt idx="14">
                  <c:v>0.68</c:v>
                </c:pt>
                <c:pt idx="15">
                  <c:v>0.72799999999999998</c:v>
                </c:pt>
                <c:pt idx="16">
                  <c:v>0.77700000000000002</c:v>
                </c:pt>
                <c:pt idx="17">
                  <c:v>0.82500000000000007</c:v>
                </c:pt>
                <c:pt idx="18">
                  <c:v>0.872</c:v>
                </c:pt>
                <c:pt idx="19">
                  <c:v>0.91900000000000004</c:v>
                </c:pt>
                <c:pt idx="20">
                  <c:v>0.96399999999999997</c:v>
                </c:pt>
                <c:pt idx="21">
                  <c:v>0.98899999999999999</c:v>
                </c:pt>
                <c:pt idx="22">
                  <c:v>0.996</c:v>
                </c:pt>
              </c:numCache>
            </c:numRef>
          </c:val>
          <c:smooth val="1"/>
          <c:extLst>
            <c:ext xmlns:c16="http://schemas.microsoft.com/office/drawing/2014/chart" uri="{C3380CC4-5D6E-409C-BE32-E72D297353CC}">
              <c16:uniqueId val="{00000002-B7AC-E24C-A47F-C69F49A4F816}"/>
            </c:ext>
          </c:extLst>
        </c:ser>
        <c:ser>
          <c:idx val="1"/>
          <c:order val="1"/>
          <c:tx>
            <c:strRef>
              <c:f>'Modèle en Français'!$C$11</c:f>
              <c:strCache>
                <c:ptCount val="1"/>
                <c:pt idx="0">
                  <c:v>Proportion observée (%)</c:v>
                </c:pt>
              </c:strCache>
            </c:strRef>
          </c:tx>
          <c:marker>
            <c:symbol val="none"/>
          </c:marker>
          <c:cat>
            <c:numRef>
              <c:f>'Modèle en Français'!$A$12:$A$34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cat>
          <c:val>
            <c:numRef>
              <c:f>'Modèle en Français'!$C$12:$C$34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val>
          <c:smooth val="1"/>
          <c:extLst>
            <c:ext xmlns:c16="http://schemas.microsoft.com/office/drawing/2014/chart" uri="{C3380CC4-5D6E-409C-BE32-E72D297353CC}">
              <c16:uniqueId val="{00000001-B7AC-E24C-A47F-C69F49A4F816}"/>
            </c:ext>
          </c:extLst>
        </c:ser>
        <c:ser>
          <c:idx val="0"/>
          <c:order val="2"/>
          <c:tx>
            <c:strRef>
              <c:f>'Modèle en Français'!$B$11</c:f>
              <c:strCache>
                <c:ptCount val="1"/>
                <c:pt idx="0">
                  <c:v>Borne Inférieure (%)</c:v>
                </c:pt>
              </c:strCache>
            </c:strRef>
          </c:tx>
          <c:marker>
            <c:symbol val="none"/>
          </c:marker>
          <c:cat>
            <c:numRef>
              <c:f>'Modèle en Français'!$A$12:$A$34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cat>
          <c:val>
            <c:numRef>
              <c:f>'Modèle en Français'!$B$12:$B$34</c:f>
              <c:numCache>
                <c:formatCode>0.0%</c:formatCode>
                <c:ptCount val="23"/>
                <c:pt idx="0">
                  <c:v>4.0000000000000001E-3</c:v>
                </c:pt>
                <c:pt idx="1">
                  <c:v>1.1000000000000001E-2</c:v>
                </c:pt>
                <c:pt idx="2">
                  <c:v>3.6000000000000004E-2</c:v>
                </c:pt>
                <c:pt idx="3">
                  <c:v>8.1000000000000003E-2</c:v>
                </c:pt>
                <c:pt idx="4">
                  <c:v>0.128</c:v>
                </c:pt>
                <c:pt idx="5">
                  <c:v>0.17500000000000002</c:v>
                </c:pt>
                <c:pt idx="6">
                  <c:v>0.223</c:v>
                </c:pt>
                <c:pt idx="7">
                  <c:v>0.27199999999999996</c:v>
                </c:pt>
                <c:pt idx="8">
                  <c:v>0.31999999999999995</c:v>
                </c:pt>
                <c:pt idx="9">
                  <c:v>0.37</c:v>
                </c:pt>
                <c:pt idx="10">
                  <c:v>0.41900000000000004</c:v>
                </c:pt>
                <c:pt idx="11">
                  <c:v>0.46899999999999997</c:v>
                </c:pt>
                <c:pt idx="12">
                  <c:v>0.51900000000000002</c:v>
                </c:pt>
                <c:pt idx="13">
                  <c:v>0.56999999999999995</c:v>
                </c:pt>
                <c:pt idx="14">
                  <c:v>0.62</c:v>
                </c:pt>
                <c:pt idx="15">
                  <c:v>0.67199999999999993</c:v>
                </c:pt>
                <c:pt idx="16">
                  <c:v>0.72299999999999998</c:v>
                </c:pt>
                <c:pt idx="17">
                  <c:v>0.77500000000000002</c:v>
                </c:pt>
                <c:pt idx="18">
                  <c:v>0.82799999999999996</c:v>
                </c:pt>
                <c:pt idx="19">
                  <c:v>0.88100000000000001</c:v>
                </c:pt>
                <c:pt idx="20">
                  <c:v>0.93599999999999994</c:v>
                </c:pt>
                <c:pt idx="21">
                  <c:v>0.97099999999999997</c:v>
                </c:pt>
                <c:pt idx="22">
                  <c:v>0.98399999999999999</c:v>
                </c:pt>
              </c:numCache>
            </c:numRef>
          </c:val>
          <c:smooth val="1"/>
          <c:extLst>
            <c:ext xmlns:c16="http://schemas.microsoft.com/office/drawing/2014/chart" uri="{C3380CC4-5D6E-409C-BE32-E72D297353CC}">
              <c16:uniqueId val="{00000000-B7AC-E24C-A47F-C69F49A4F816}"/>
            </c:ext>
          </c:extLst>
        </c:ser>
        <c:dLbls>
          <c:showLegendKey val="0"/>
          <c:showVal val="0"/>
          <c:showCatName val="0"/>
          <c:showSerName val="0"/>
          <c:showPercent val="0"/>
          <c:showBubbleSize val="0"/>
        </c:dLbls>
        <c:smooth val="0"/>
        <c:axId val="94023040"/>
        <c:axId val="94033024"/>
      </c:lineChart>
      <c:catAx>
        <c:axId val="94023040"/>
        <c:scaling>
          <c:orientation val="minMax"/>
        </c:scaling>
        <c:delete val="0"/>
        <c:axPos val="b"/>
        <c:numFmt formatCode="0%" sourceLinked="1"/>
        <c:majorTickMark val="out"/>
        <c:minorTickMark val="none"/>
        <c:tickLblPos val="nextTo"/>
        <c:txPr>
          <a:bodyPr/>
          <a:lstStyle/>
          <a:p>
            <a:pPr>
              <a:defRPr sz="1200"/>
            </a:pPr>
            <a:endParaRPr lang="fr-FR"/>
          </a:p>
        </c:txPr>
        <c:crossAx val="94033024"/>
        <c:crosses val="autoZero"/>
        <c:auto val="1"/>
        <c:lblAlgn val="ctr"/>
        <c:lblOffset val="100"/>
        <c:noMultiLvlLbl val="0"/>
      </c:catAx>
      <c:valAx>
        <c:axId val="94033024"/>
        <c:scaling>
          <c:orientation val="minMax"/>
          <c:max val="1.1000000000000001"/>
          <c:min val="0"/>
        </c:scaling>
        <c:delete val="1"/>
        <c:axPos val="l"/>
        <c:numFmt formatCode="0.0%" sourceLinked="1"/>
        <c:majorTickMark val="out"/>
        <c:minorTickMark val="none"/>
        <c:tickLblPos val="nextTo"/>
        <c:crossAx val="94023040"/>
        <c:crosses val="autoZero"/>
        <c:crossBetween val="between"/>
      </c:valAx>
      <c:dTable>
        <c:showHorzBorder val="1"/>
        <c:showVertBorder val="1"/>
        <c:showOutline val="1"/>
        <c:showKeys val="0"/>
        <c:txPr>
          <a:bodyPr/>
          <a:lstStyle/>
          <a:p>
            <a:pPr rtl="0">
              <a:defRPr sz="800">
                <a:latin typeface="Helvetica" pitchFamily="34" charset="0"/>
              </a:defRPr>
            </a:pPr>
            <a:endParaRPr lang="fr-FR"/>
          </a:p>
        </c:txPr>
      </c:dTable>
    </c:plotArea>
    <c:legend>
      <c:legendPos val="r"/>
      <c:layout>
        <c:manualLayout>
          <c:xMode val="edge"/>
          <c:yMode val="edge"/>
          <c:x val="0"/>
          <c:y val="0.13677404841422156"/>
          <c:w val="0.20234614223396843"/>
          <c:h val="0.24183228654172439"/>
        </c:manualLayout>
      </c:layout>
      <c:overlay val="0"/>
      <c:txPr>
        <a:bodyPr/>
        <a:lstStyle/>
        <a:p>
          <a:pPr>
            <a:defRPr sz="1050" b="1">
              <a:latin typeface="Helvetica" pitchFamily="34" charset="0"/>
            </a:defRPr>
          </a:pPr>
          <a:endParaRPr lang="fr-FR"/>
        </a:p>
      </c:txPr>
    </c:legend>
    <c:plotVisOnly val="1"/>
    <c:dispBlanksAs val="zero"/>
    <c:showDLblsOverMax val="0"/>
  </c:chart>
  <c:spPr>
    <a:ln w="28575">
      <a:noFill/>
    </a:ln>
  </c:spPr>
  <c:txPr>
    <a:bodyPr/>
    <a:lstStyle/>
    <a:p>
      <a:pPr>
        <a:defRPr sz="1800"/>
      </a:pPr>
      <a:endParaRPr lang="fr-FR"/>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23401069375792"/>
          <c:y val="0"/>
          <c:w val="0.8454854699501505"/>
          <c:h val="0.81047047445990961"/>
        </c:manualLayout>
      </c:layout>
      <c:lineChart>
        <c:grouping val="standard"/>
        <c:varyColors val="0"/>
        <c:ser>
          <c:idx val="2"/>
          <c:order val="0"/>
          <c:tx>
            <c:strRef>
              <c:f>'Modèle en Français'!$D$11</c:f>
              <c:strCache>
                <c:ptCount val="1"/>
                <c:pt idx="0">
                  <c:v>Borne Supérieure (%)</c:v>
                </c:pt>
              </c:strCache>
            </c:strRef>
          </c:tx>
          <c:marker>
            <c:symbol val="none"/>
          </c:marker>
          <c:cat>
            <c:numRef>
              <c:f>'Modèle en Français'!$A$12:$A$34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cat>
          <c:val>
            <c:numRef>
              <c:f>'Modèle en Français'!$D$12:$D$34</c:f>
              <c:numCache>
                <c:formatCode>0.0%</c:formatCode>
                <c:ptCount val="23"/>
                <c:pt idx="0">
                  <c:v>2.0999999999999998E-2</c:v>
                </c:pt>
                <c:pt idx="1">
                  <c:v>3.6000000000000004E-2</c:v>
                </c:pt>
                <c:pt idx="2">
                  <c:v>7.5000000000000011E-2</c:v>
                </c:pt>
                <c:pt idx="3">
                  <c:v>0.13400000000000001</c:v>
                </c:pt>
                <c:pt idx="4">
                  <c:v>0.19</c:v>
                </c:pt>
                <c:pt idx="5">
                  <c:v>0.245</c:v>
                </c:pt>
                <c:pt idx="6">
                  <c:v>0.29899999999999999</c:v>
                </c:pt>
                <c:pt idx="7">
                  <c:v>0.35199999999999998</c:v>
                </c:pt>
                <c:pt idx="8">
                  <c:v>0.40399999999999997</c:v>
                </c:pt>
                <c:pt idx="9">
                  <c:v>0.45500000000000002</c:v>
                </c:pt>
                <c:pt idx="10">
                  <c:v>0.50600000000000001</c:v>
                </c:pt>
                <c:pt idx="11">
                  <c:v>0.55700000000000005</c:v>
                </c:pt>
                <c:pt idx="12">
                  <c:v>0.60600000000000009</c:v>
                </c:pt>
                <c:pt idx="13">
                  <c:v>0.65500000000000003</c:v>
                </c:pt>
                <c:pt idx="14">
                  <c:v>0.70400000000000007</c:v>
                </c:pt>
                <c:pt idx="15">
                  <c:v>0.752</c:v>
                </c:pt>
                <c:pt idx="16">
                  <c:v>0.79900000000000004</c:v>
                </c:pt>
                <c:pt idx="17">
                  <c:v>0.84500000000000008</c:v>
                </c:pt>
                <c:pt idx="18">
                  <c:v>0.89</c:v>
                </c:pt>
                <c:pt idx="19">
                  <c:v>0.93400000000000005</c:v>
                </c:pt>
                <c:pt idx="20">
                  <c:v>0.97499999999999998</c:v>
                </c:pt>
                <c:pt idx="21">
                  <c:v>0.996</c:v>
                </c:pt>
                <c:pt idx="22">
                  <c:v>1.0009999999999999</c:v>
                </c:pt>
              </c:numCache>
            </c:numRef>
          </c:val>
          <c:smooth val="1"/>
          <c:extLst>
            <c:ext xmlns:c16="http://schemas.microsoft.com/office/drawing/2014/chart" uri="{C3380CC4-5D6E-409C-BE32-E72D297353CC}">
              <c16:uniqueId val="{00000002-B7AC-E24C-A47F-C69F49A4F816}"/>
            </c:ext>
          </c:extLst>
        </c:ser>
        <c:ser>
          <c:idx val="1"/>
          <c:order val="1"/>
          <c:tx>
            <c:strRef>
              <c:f>'Modèle en Français'!$C$11</c:f>
              <c:strCache>
                <c:ptCount val="1"/>
                <c:pt idx="0">
                  <c:v>Proportion observée (%)</c:v>
                </c:pt>
              </c:strCache>
            </c:strRef>
          </c:tx>
          <c:marker>
            <c:symbol val="none"/>
          </c:marker>
          <c:cat>
            <c:numRef>
              <c:f>'Modèle en Français'!$A$12:$A$34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cat>
          <c:val>
            <c:numRef>
              <c:f>'Modèle en Français'!$C$12:$C$34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val>
          <c:smooth val="1"/>
          <c:extLst>
            <c:ext xmlns:c16="http://schemas.microsoft.com/office/drawing/2014/chart" uri="{C3380CC4-5D6E-409C-BE32-E72D297353CC}">
              <c16:uniqueId val="{00000001-B7AC-E24C-A47F-C69F49A4F816}"/>
            </c:ext>
          </c:extLst>
        </c:ser>
        <c:ser>
          <c:idx val="0"/>
          <c:order val="2"/>
          <c:tx>
            <c:strRef>
              <c:f>'Modèle en Français'!$B$11</c:f>
              <c:strCache>
                <c:ptCount val="1"/>
                <c:pt idx="0">
                  <c:v>Borne Inférieure (%)</c:v>
                </c:pt>
              </c:strCache>
            </c:strRef>
          </c:tx>
          <c:marker>
            <c:symbol val="none"/>
          </c:marker>
          <c:cat>
            <c:numRef>
              <c:f>'Modèle en Français'!$A$12:$A$34</c:f>
              <c:numCache>
                <c:formatCode>0%</c:formatCode>
                <c:ptCount val="23"/>
                <c:pt idx="0">
                  <c:v>0.01</c:v>
                </c:pt>
                <c:pt idx="1">
                  <c:v>0.02</c:v>
                </c:pt>
                <c:pt idx="2">
                  <c:v>0.05</c:v>
                </c:pt>
                <c:pt idx="3">
                  <c:v>0.1</c:v>
                </c:pt>
                <c:pt idx="4">
                  <c:v>0.15</c:v>
                </c:pt>
                <c:pt idx="5">
                  <c:v>0.2</c:v>
                </c:pt>
                <c:pt idx="6">
                  <c:v>0.25</c:v>
                </c:pt>
                <c:pt idx="7">
                  <c:v>0.3</c:v>
                </c:pt>
                <c:pt idx="8">
                  <c:v>0.35</c:v>
                </c:pt>
                <c:pt idx="9">
                  <c:v>0.4</c:v>
                </c:pt>
                <c:pt idx="10">
                  <c:v>0.45</c:v>
                </c:pt>
                <c:pt idx="11">
                  <c:v>0.5</c:v>
                </c:pt>
                <c:pt idx="12">
                  <c:v>0.55000000000000004</c:v>
                </c:pt>
                <c:pt idx="13">
                  <c:v>0.6</c:v>
                </c:pt>
                <c:pt idx="14">
                  <c:v>0.65</c:v>
                </c:pt>
                <c:pt idx="15">
                  <c:v>0.7</c:v>
                </c:pt>
                <c:pt idx="16">
                  <c:v>0.75</c:v>
                </c:pt>
                <c:pt idx="17">
                  <c:v>0.8</c:v>
                </c:pt>
                <c:pt idx="18">
                  <c:v>0.85</c:v>
                </c:pt>
                <c:pt idx="19">
                  <c:v>0.9</c:v>
                </c:pt>
                <c:pt idx="20">
                  <c:v>0.95</c:v>
                </c:pt>
                <c:pt idx="21">
                  <c:v>0.98</c:v>
                </c:pt>
                <c:pt idx="22">
                  <c:v>0.99</c:v>
                </c:pt>
              </c:numCache>
            </c:numRef>
          </c:cat>
          <c:val>
            <c:numRef>
              <c:f>'Modèle en Français'!$B$12:$B$34</c:f>
              <c:numCache>
                <c:formatCode>0.0%</c:formatCode>
                <c:ptCount val="23"/>
                <c:pt idx="0">
                  <c:v>-9.9999999999999915E-4</c:v>
                </c:pt>
                <c:pt idx="1">
                  <c:v>4.0000000000000001E-3</c:v>
                </c:pt>
                <c:pt idx="2">
                  <c:v>2.5000000000000001E-2</c:v>
                </c:pt>
                <c:pt idx="3">
                  <c:v>6.6000000000000003E-2</c:v>
                </c:pt>
                <c:pt idx="4">
                  <c:v>0.10999999999999999</c:v>
                </c:pt>
                <c:pt idx="5">
                  <c:v>0.15500000000000003</c:v>
                </c:pt>
                <c:pt idx="6">
                  <c:v>0.20100000000000001</c:v>
                </c:pt>
                <c:pt idx="7">
                  <c:v>0.248</c:v>
                </c:pt>
                <c:pt idx="8">
                  <c:v>0.29599999999999999</c:v>
                </c:pt>
                <c:pt idx="9">
                  <c:v>0.34500000000000003</c:v>
                </c:pt>
                <c:pt idx="10">
                  <c:v>0.39400000000000002</c:v>
                </c:pt>
                <c:pt idx="11">
                  <c:v>0.443</c:v>
                </c:pt>
                <c:pt idx="12">
                  <c:v>0.49400000000000005</c:v>
                </c:pt>
                <c:pt idx="13">
                  <c:v>0.54499999999999993</c:v>
                </c:pt>
                <c:pt idx="14">
                  <c:v>0.59599999999999997</c:v>
                </c:pt>
                <c:pt idx="15">
                  <c:v>0.64799999999999991</c:v>
                </c:pt>
                <c:pt idx="16">
                  <c:v>0.70099999999999996</c:v>
                </c:pt>
                <c:pt idx="17">
                  <c:v>0.755</c:v>
                </c:pt>
                <c:pt idx="18">
                  <c:v>0.80999999999999994</c:v>
                </c:pt>
                <c:pt idx="19">
                  <c:v>0.86599999999999999</c:v>
                </c:pt>
                <c:pt idx="20">
                  <c:v>0.92499999999999993</c:v>
                </c:pt>
                <c:pt idx="21">
                  <c:v>0.96399999999999997</c:v>
                </c:pt>
                <c:pt idx="22">
                  <c:v>0.97899999999999998</c:v>
                </c:pt>
              </c:numCache>
            </c:numRef>
          </c:val>
          <c:smooth val="1"/>
          <c:extLst>
            <c:ext xmlns:c16="http://schemas.microsoft.com/office/drawing/2014/chart" uri="{C3380CC4-5D6E-409C-BE32-E72D297353CC}">
              <c16:uniqueId val="{00000000-B7AC-E24C-A47F-C69F49A4F816}"/>
            </c:ext>
          </c:extLst>
        </c:ser>
        <c:dLbls>
          <c:showLegendKey val="0"/>
          <c:showVal val="0"/>
          <c:showCatName val="0"/>
          <c:showSerName val="0"/>
          <c:showPercent val="0"/>
          <c:showBubbleSize val="0"/>
        </c:dLbls>
        <c:smooth val="0"/>
        <c:axId val="94023040"/>
        <c:axId val="94033024"/>
      </c:lineChart>
      <c:catAx>
        <c:axId val="94023040"/>
        <c:scaling>
          <c:orientation val="minMax"/>
        </c:scaling>
        <c:delete val="0"/>
        <c:axPos val="b"/>
        <c:numFmt formatCode="0%" sourceLinked="1"/>
        <c:majorTickMark val="out"/>
        <c:minorTickMark val="none"/>
        <c:tickLblPos val="nextTo"/>
        <c:txPr>
          <a:bodyPr/>
          <a:lstStyle/>
          <a:p>
            <a:pPr>
              <a:defRPr sz="1200"/>
            </a:pPr>
            <a:endParaRPr lang="fr-FR"/>
          </a:p>
        </c:txPr>
        <c:crossAx val="94033024"/>
        <c:crosses val="autoZero"/>
        <c:auto val="1"/>
        <c:lblAlgn val="ctr"/>
        <c:lblOffset val="100"/>
        <c:noMultiLvlLbl val="0"/>
      </c:catAx>
      <c:valAx>
        <c:axId val="94033024"/>
        <c:scaling>
          <c:orientation val="minMax"/>
          <c:max val="1.1000000000000001"/>
          <c:min val="0"/>
        </c:scaling>
        <c:delete val="1"/>
        <c:axPos val="l"/>
        <c:numFmt formatCode="0.0%" sourceLinked="1"/>
        <c:majorTickMark val="out"/>
        <c:minorTickMark val="none"/>
        <c:tickLblPos val="nextTo"/>
        <c:crossAx val="94023040"/>
        <c:crosses val="autoZero"/>
        <c:crossBetween val="between"/>
      </c:valAx>
      <c:dTable>
        <c:showHorzBorder val="1"/>
        <c:showVertBorder val="1"/>
        <c:showOutline val="1"/>
        <c:showKeys val="0"/>
        <c:txPr>
          <a:bodyPr/>
          <a:lstStyle/>
          <a:p>
            <a:pPr rtl="0">
              <a:defRPr sz="800">
                <a:latin typeface="Helvetica" pitchFamily="34" charset="0"/>
              </a:defRPr>
            </a:pPr>
            <a:endParaRPr lang="fr-FR"/>
          </a:p>
        </c:txPr>
      </c:dTable>
    </c:plotArea>
    <c:legend>
      <c:legendPos val="r"/>
      <c:layout>
        <c:manualLayout>
          <c:xMode val="edge"/>
          <c:yMode val="edge"/>
          <c:x val="0"/>
          <c:y val="0.13677404841422156"/>
          <c:w val="0.20234614223396843"/>
          <c:h val="0.24183228654172439"/>
        </c:manualLayout>
      </c:layout>
      <c:overlay val="0"/>
      <c:txPr>
        <a:bodyPr/>
        <a:lstStyle/>
        <a:p>
          <a:pPr>
            <a:defRPr sz="1050" b="1">
              <a:latin typeface="Helvetica" pitchFamily="34" charset="0"/>
            </a:defRPr>
          </a:pPr>
          <a:endParaRPr lang="fr-FR"/>
        </a:p>
      </c:txPr>
    </c:legend>
    <c:plotVisOnly val="1"/>
    <c:dispBlanksAs val="zero"/>
    <c:showDLblsOverMax val="0"/>
  </c:chart>
  <c:spPr>
    <a:ln w="28575">
      <a:noFill/>
    </a:ln>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638EC37-EFD9-071E-4FA6-F74B5EA949D1}"/>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7C16B36-F45F-8E33-37ED-B88282CF5990}"/>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1D0D8E8E-1138-436F-8189-3A14B16191F9}" type="datetimeFigureOut">
              <a:rPr lang="fr-FR" smtClean="0"/>
              <a:t>13/10/2026</a:t>
            </a:fld>
            <a:endParaRPr lang="fr-FR"/>
          </a:p>
        </p:txBody>
      </p:sp>
      <p:sp>
        <p:nvSpPr>
          <p:cNvPr id="4" name="Espace réservé du pied de page 3">
            <a:extLst>
              <a:ext uri="{FF2B5EF4-FFF2-40B4-BE49-F238E27FC236}">
                <a16:creationId xmlns:a16="http://schemas.microsoft.com/office/drawing/2014/main" id="{8D893CCC-033A-AF4E-4720-BD18F18C198C}"/>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ACAED829-10B3-BA95-108C-6B3548EBEE7A}"/>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478F755A-6D69-48A5-83EF-7500C7F25B46}" type="slidenum">
              <a:rPr lang="fr-FR" smtClean="0"/>
              <a:t>‹N°›</a:t>
            </a:fld>
            <a:endParaRPr lang="fr-FR"/>
          </a:p>
        </p:txBody>
      </p:sp>
    </p:spTree>
    <p:extLst>
      <p:ext uri="{BB962C8B-B14F-4D97-AF65-F5344CB8AC3E}">
        <p14:creationId xmlns:p14="http://schemas.microsoft.com/office/powerpoint/2010/main" val="406774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B3F5C570-8F07-48E0-B8E7-ED5CAD8ADC2E}"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6182BBC6-CBC5-45E3-BCC3-D4FEF21551D0}" type="slidenum">
              <a:rPr lang="fr-FR" smtClean="0"/>
              <a:t>‹N°›</a:t>
            </a:fld>
            <a:endParaRPr lang="fr-FR"/>
          </a:p>
        </p:txBody>
      </p:sp>
    </p:spTree>
    <p:extLst>
      <p:ext uri="{BB962C8B-B14F-4D97-AF65-F5344CB8AC3E}">
        <p14:creationId xmlns:p14="http://schemas.microsoft.com/office/powerpoint/2010/main" val="829926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6DF7551-7585-4DB4-9D18-9D6C2B1D51CF}" type="slidenum">
              <a:rPr lang="fr-FR" smtClean="0"/>
              <a:t>3</a:t>
            </a:fld>
            <a:endParaRPr lang="fr-FR" dirty="0"/>
          </a:p>
        </p:txBody>
      </p:sp>
    </p:spTree>
    <p:extLst>
      <p:ext uri="{BB962C8B-B14F-4D97-AF65-F5344CB8AC3E}">
        <p14:creationId xmlns:p14="http://schemas.microsoft.com/office/powerpoint/2010/main" val="1655798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82BBC6-CBC5-45E3-BCC3-D4FEF21551D0}" type="slidenum">
              <a:rPr lang="fr-FR" smtClean="0"/>
              <a:t>5</a:t>
            </a:fld>
            <a:endParaRPr lang="fr-FR" dirty="0"/>
          </a:p>
        </p:txBody>
      </p:sp>
    </p:spTree>
    <p:extLst>
      <p:ext uri="{BB962C8B-B14F-4D97-AF65-F5344CB8AC3E}">
        <p14:creationId xmlns:p14="http://schemas.microsoft.com/office/powerpoint/2010/main" val="3208467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D7774-94D3-1728-92EA-ECAA33DDFE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10F3D4E-C4B6-4826-F61B-45DCD37823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718069-ED27-70A7-CDB8-D4189DF7A610}"/>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97B903A8-818C-6672-AA91-F9C177AED76D}"/>
              </a:ext>
            </a:extLst>
          </p:cNvPr>
          <p:cNvSpPr>
            <a:spLocks noGrp="1"/>
          </p:cNvSpPr>
          <p:nvPr>
            <p:ph type="sldNum" sz="quarter" idx="5"/>
          </p:nvPr>
        </p:nvSpPr>
        <p:spPr/>
        <p:txBody>
          <a:bodyPr/>
          <a:lstStyle/>
          <a:p>
            <a:fld id="{6182BBC6-CBC5-45E3-BCC3-D4FEF21551D0}" type="slidenum">
              <a:rPr lang="fr-FR" smtClean="0"/>
              <a:t>6</a:t>
            </a:fld>
            <a:endParaRPr lang="fr-FR" dirty="0"/>
          </a:p>
        </p:txBody>
      </p:sp>
    </p:spTree>
    <p:extLst>
      <p:ext uri="{BB962C8B-B14F-4D97-AF65-F5344CB8AC3E}">
        <p14:creationId xmlns:p14="http://schemas.microsoft.com/office/powerpoint/2010/main" val="349941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EFE4A-261A-897A-3391-41119E63CC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88EAD4-92A7-2900-3FCE-430D11EE6A7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BDF5FA-0D24-1503-4364-BCF981FCCD67}"/>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A4192C3F-4A39-4B3A-13DC-03EE92A60701}"/>
              </a:ext>
            </a:extLst>
          </p:cNvPr>
          <p:cNvSpPr>
            <a:spLocks noGrp="1"/>
          </p:cNvSpPr>
          <p:nvPr>
            <p:ph type="sldNum" sz="quarter" idx="5"/>
          </p:nvPr>
        </p:nvSpPr>
        <p:spPr/>
        <p:txBody>
          <a:bodyPr/>
          <a:lstStyle/>
          <a:p>
            <a:fld id="{6182BBC6-CBC5-45E3-BCC3-D4FEF21551D0}" type="slidenum">
              <a:rPr lang="fr-FR" smtClean="0"/>
              <a:t>7</a:t>
            </a:fld>
            <a:endParaRPr lang="fr-FR" dirty="0"/>
          </a:p>
        </p:txBody>
      </p:sp>
    </p:spTree>
    <p:extLst>
      <p:ext uri="{BB962C8B-B14F-4D97-AF65-F5344CB8AC3E}">
        <p14:creationId xmlns:p14="http://schemas.microsoft.com/office/powerpoint/2010/main" val="2713077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ACDBD-A35B-DC07-9727-161B4D7123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EF2A63-7A1D-DD94-A200-878556F93F0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CB0FB89-69C6-178E-0A05-97B579DB97D4}"/>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5A9E6757-CA7D-BC7F-0E2E-CD3AD25C97F3}"/>
              </a:ext>
            </a:extLst>
          </p:cNvPr>
          <p:cNvSpPr>
            <a:spLocks noGrp="1"/>
          </p:cNvSpPr>
          <p:nvPr>
            <p:ph type="sldNum" sz="quarter" idx="5"/>
          </p:nvPr>
        </p:nvSpPr>
        <p:spPr/>
        <p:txBody>
          <a:bodyPr/>
          <a:lstStyle/>
          <a:p>
            <a:fld id="{6182BBC6-CBC5-45E3-BCC3-D4FEF21551D0}" type="slidenum">
              <a:rPr lang="fr-FR" smtClean="0"/>
              <a:t>8</a:t>
            </a:fld>
            <a:endParaRPr lang="fr-FR" dirty="0"/>
          </a:p>
        </p:txBody>
      </p:sp>
    </p:spTree>
    <p:extLst>
      <p:ext uri="{BB962C8B-B14F-4D97-AF65-F5344CB8AC3E}">
        <p14:creationId xmlns:p14="http://schemas.microsoft.com/office/powerpoint/2010/main" val="269652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F3E32-5A16-E7FD-49D2-380E7405CA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CDE418-0970-9B2D-498B-AC0373540CC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778AA7-F2B3-BF2F-A44D-E7FCAEBB1156}"/>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4FBF85E1-E01E-B9F8-9488-F3329F167622}"/>
              </a:ext>
            </a:extLst>
          </p:cNvPr>
          <p:cNvSpPr>
            <a:spLocks noGrp="1"/>
          </p:cNvSpPr>
          <p:nvPr>
            <p:ph type="sldNum" sz="quarter" idx="5"/>
          </p:nvPr>
        </p:nvSpPr>
        <p:spPr/>
        <p:txBody>
          <a:bodyPr/>
          <a:lstStyle/>
          <a:p>
            <a:fld id="{6182BBC6-CBC5-45E3-BCC3-D4FEF21551D0}" type="slidenum">
              <a:rPr lang="fr-FR" smtClean="0"/>
              <a:t>9</a:t>
            </a:fld>
            <a:endParaRPr lang="fr-FR" dirty="0"/>
          </a:p>
        </p:txBody>
      </p:sp>
    </p:spTree>
    <p:extLst>
      <p:ext uri="{BB962C8B-B14F-4D97-AF65-F5344CB8AC3E}">
        <p14:creationId xmlns:p14="http://schemas.microsoft.com/office/powerpoint/2010/main" val="3392363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53F3D-A032-FD62-8655-24389B36711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2B53DE-07A2-8577-91E8-078F51434A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90BBB2-9F3F-DF8C-2CA3-D848CFF6F413}"/>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7B9B60C2-1F58-E810-2B97-E8907D6C5583}"/>
              </a:ext>
            </a:extLst>
          </p:cNvPr>
          <p:cNvSpPr>
            <a:spLocks noGrp="1"/>
          </p:cNvSpPr>
          <p:nvPr>
            <p:ph type="sldNum" sz="quarter" idx="5"/>
          </p:nvPr>
        </p:nvSpPr>
        <p:spPr/>
        <p:txBody>
          <a:bodyPr/>
          <a:lstStyle/>
          <a:p>
            <a:fld id="{6182BBC6-CBC5-45E3-BCC3-D4FEF21551D0}" type="slidenum">
              <a:rPr lang="fr-FR" smtClean="0"/>
              <a:t>10</a:t>
            </a:fld>
            <a:endParaRPr lang="fr-FR" dirty="0"/>
          </a:p>
        </p:txBody>
      </p:sp>
    </p:spTree>
    <p:extLst>
      <p:ext uri="{BB962C8B-B14F-4D97-AF65-F5344CB8AC3E}">
        <p14:creationId xmlns:p14="http://schemas.microsoft.com/office/powerpoint/2010/main" val="1786693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E8AC3-7BE8-7A96-848F-0B07062D34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D63C91-4C24-084E-3781-6E7FA5D2A9E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EE37A7-C87B-4174-CF01-12D766B6548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693C9E2-2156-E057-14E2-1C112BFBF0A6}"/>
              </a:ext>
            </a:extLst>
          </p:cNvPr>
          <p:cNvSpPr>
            <a:spLocks noGrp="1"/>
          </p:cNvSpPr>
          <p:nvPr>
            <p:ph type="sldNum" sz="quarter" idx="5"/>
          </p:nvPr>
        </p:nvSpPr>
        <p:spPr/>
        <p:txBody>
          <a:bodyPr/>
          <a:lstStyle/>
          <a:p>
            <a:fld id="{6182BBC6-CBC5-45E3-BCC3-D4FEF21551D0}" type="slidenum">
              <a:rPr lang="fr-FR" smtClean="0"/>
              <a:t>11</a:t>
            </a:fld>
            <a:endParaRPr lang="fr-FR" dirty="0"/>
          </a:p>
        </p:txBody>
      </p:sp>
    </p:spTree>
    <p:extLst>
      <p:ext uri="{BB962C8B-B14F-4D97-AF65-F5344CB8AC3E}">
        <p14:creationId xmlns:p14="http://schemas.microsoft.com/office/powerpoint/2010/main" val="3031766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A7C5C-03EC-7F9A-3B28-EB7722731F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C0DD69-EF44-BB2C-98EE-294C506042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621BDC-AFB5-1E89-D740-01D6256434CD}"/>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05FED4AC-C898-17C3-4A3E-621271B8157A}"/>
              </a:ext>
            </a:extLst>
          </p:cNvPr>
          <p:cNvSpPr>
            <a:spLocks noGrp="1"/>
          </p:cNvSpPr>
          <p:nvPr>
            <p:ph type="sldNum" sz="quarter" idx="5"/>
          </p:nvPr>
        </p:nvSpPr>
        <p:spPr/>
        <p:txBody>
          <a:bodyPr/>
          <a:lstStyle/>
          <a:p>
            <a:fld id="{6182BBC6-CBC5-45E3-BCC3-D4FEF21551D0}" type="slidenum">
              <a:rPr lang="fr-FR" smtClean="0"/>
              <a:t>12</a:t>
            </a:fld>
            <a:endParaRPr lang="fr-FR" dirty="0"/>
          </a:p>
        </p:txBody>
      </p:sp>
    </p:spTree>
    <p:extLst>
      <p:ext uri="{BB962C8B-B14F-4D97-AF65-F5344CB8AC3E}">
        <p14:creationId xmlns:p14="http://schemas.microsoft.com/office/powerpoint/2010/main" val="28267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20459-6155-A2ED-8B2A-0374EF3579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FFA4F5-83F0-88B1-5626-4CEE0CD9E56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B524EFB-0703-95C7-FC3A-B78A9384D11C}"/>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511866BE-0D1C-DCAA-8AC2-D9C6A23FFBD3}"/>
              </a:ext>
            </a:extLst>
          </p:cNvPr>
          <p:cNvSpPr>
            <a:spLocks noGrp="1"/>
          </p:cNvSpPr>
          <p:nvPr>
            <p:ph type="sldNum" sz="quarter" idx="5"/>
          </p:nvPr>
        </p:nvSpPr>
        <p:spPr/>
        <p:txBody>
          <a:bodyPr/>
          <a:lstStyle/>
          <a:p>
            <a:fld id="{6182BBC6-CBC5-45E3-BCC3-D4FEF21551D0}" type="slidenum">
              <a:rPr lang="fr-FR" smtClean="0"/>
              <a:t>13</a:t>
            </a:fld>
            <a:endParaRPr lang="fr-FR" dirty="0"/>
          </a:p>
        </p:txBody>
      </p:sp>
    </p:spTree>
    <p:extLst>
      <p:ext uri="{BB962C8B-B14F-4D97-AF65-F5344CB8AC3E}">
        <p14:creationId xmlns:p14="http://schemas.microsoft.com/office/powerpoint/2010/main" val="1447982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7D102-21AA-CDCB-F3BA-0452BD89B7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E609FF-F6A5-B056-F8EE-279D6349328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D0E57D-1FC1-004A-4448-81E18171987D}"/>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33BCDE2B-0B85-4DF2-7D6E-0B5FF9E5B968}"/>
              </a:ext>
            </a:extLst>
          </p:cNvPr>
          <p:cNvSpPr>
            <a:spLocks noGrp="1"/>
          </p:cNvSpPr>
          <p:nvPr>
            <p:ph type="sldNum" sz="quarter" idx="5"/>
          </p:nvPr>
        </p:nvSpPr>
        <p:spPr/>
        <p:txBody>
          <a:bodyPr/>
          <a:lstStyle/>
          <a:p>
            <a:fld id="{6182BBC6-CBC5-45E3-BCC3-D4FEF21551D0}" type="slidenum">
              <a:rPr lang="fr-FR" smtClean="0"/>
              <a:t>14</a:t>
            </a:fld>
            <a:endParaRPr lang="fr-FR" dirty="0"/>
          </a:p>
        </p:txBody>
      </p:sp>
    </p:spTree>
    <p:extLst>
      <p:ext uri="{BB962C8B-B14F-4D97-AF65-F5344CB8AC3E}">
        <p14:creationId xmlns:p14="http://schemas.microsoft.com/office/powerpoint/2010/main" val="1612026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7622-4A9C-26F8-891F-45EA1BB55C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E663E85-14E5-36F9-8D8E-2CAFA3DF30B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816C622-4ED6-465D-AD84-E7489126034E}"/>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5B6BA88B-6D16-79F6-87F9-A47C3327AF71}"/>
              </a:ext>
            </a:extLst>
          </p:cNvPr>
          <p:cNvSpPr>
            <a:spLocks noGrp="1"/>
          </p:cNvSpPr>
          <p:nvPr>
            <p:ph type="sldNum" sz="quarter" idx="5"/>
          </p:nvPr>
        </p:nvSpPr>
        <p:spPr/>
        <p:txBody>
          <a:bodyPr/>
          <a:lstStyle/>
          <a:p>
            <a:fld id="{6182BBC6-CBC5-45E3-BCC3-D4FEF21551D0}" type="slidenum">
              <a:rPr lang="fr-FR" smtClean="0"/>
              <a:t>15</a:t>
            </a:fld>
            <a:endParaRPr lang="fr-FR" dirty="0"/>
          </a:p>
        </p:txBody>
      </p:sp>
    </p:spTree>
    <p:extLst>
      <p:ext uri="{BB962C8B-B14F-4D97-AF65-F5344CB8AC3E}">
        <p14:creationId xmlns:p14="http://schemas.microsoft.com/office/powerpoint/2010/main" val="3461212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61418-FA49-E7C9-1FE8-00030014D2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5A24CC-9AFA-2D0E-60B7-35EE0EB584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04D9EA-1BBA-5884-DB91-A7FB9C9C6C04}"/>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F0E1EEFA-E747-E452-1207-12ABCF1AB815}"/>
              </a:ext>
            </a:extLst>
          </p:cNvPr>
          <p:cNvSpPr>
            <a:spLocks noGrp="1"/>
          </p:cNvSpPr>
          <p:nvPr>
            <p:ph type="sldNum" sz="quarter" idx="5"/>
          </p:nvPr>
        </p:nvSpPr>
        <p:spPr/>
        <p:txBody>
          <a:bodyPr/>
          <a:lstStyle/>
          <a:p>
            <a:fld id="{6182BBC6-CBC5-45E3-BCC3-D4FEF21551D0}" type="slidenum">
              <a:rPr lang="fr-FR" smtClean="0"/>
              <a:t>16</a:t>
            </a:fld>
            <a:endParaRPr lang="fr-FR" dirty="0"/>
          </a:p>
        </p:txBody>
      </p:sp>
    </p:spTree>
    <p:extLst>
      <p:ext uri="{BB962C8B-B14F-4D97-AF65-F5344CB8AC3E}">
        <p14:creationId xmlns:p14="http://schemas.microsoft.com/office/powerpoint/2010/main" val="1597986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9F3DB-1D98-BE67-BC33-E6D8E3A5CF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8A60BD-D152-B562-ADA5-E9D48564B1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1BD371-7754-2181-4EE1-513629BDDB41}"/>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6B1255A9-366D-5A39-601D-558A66C04823}"/>
              </a:ext>
            </a:extLst>
          </p:cNvPr>
          <p:cNvSpPr>
            <a:spLocks noGrp="1"/>
          </p:cNvSpPr>
          <p:nvPr>
            <p:ph type="sldNum" sz="quarter" idx="5"/>
          </p:nvPr>
        </p:nvSpPr>
        <p:spPr/>
        <p:txBody>
          <a:bodyPr/>
          <a:lstStyle/>
          <a:p>
            <a:fld id="{6182BBC6-CBC5-45E3-BCC3-D4FEF21551D0}" type="slidenum">
              <a:rPr lang="fr-FR" smtClean="0"/>
              <a:t>17</a:t>
            </a:fld>
            <a:endParaRPr lang="fr-FR" dirty="0"/>
          </a:p>
        </p:txBody>
      </p:sp>
    </p:spTree>
    <p:extLst>
      <p:ext uri="{BB962C8B-B14F-4D97-AF65-F5344CB8AC3E}">
        <p14:creationId xmlns:p14="http://schemas.microsoft.com/office/powerpoint/2010/main" val="477841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95610-7D8E-70D3-5402-9A1C9AA538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F73828-B496-DDA5-D79F-8022CB381F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89DDDAD-D366-774C-9552-091E8A12D81A}"/>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03267F86-F9A6-8D0E-C649-C09FE777704A}"/>
              </a:ext>
            </a:extLst>
          </p:cNvPr>
          <p:cNvSpPr>
            <a:spLocks noGrp="1"/>
          </p:cNvSpPr>
          <p:nvPr>
            <p:ph type="sldNum" sz="quarter" idx="5"/>
          </p:nvPr>
        </p:nvSpPr>
        <p:spPr/>
        <p:txBody>
          <a:bodyPr/>
          <a:lstStyle/>
          <a:p>
            <a:fld id="{6182BBC6-CBC5-45E3-BCC3-D4FEF21551D0}" type="slidenum">
              <a:rPr lang="fr-FR" smtClean="0"/>
              <a:t>18</a:t>
            </a:fld>
            <a:endParaRPr lang="fr-FR" dirty="0"/>
          </a:p>
        </p:txBody>
      </p:sp>
    </p:spTree>
    <p:extLst>
      <p:ext uri="{BB962C8B-B14F-4D97-AF65-F5344CB8AC3E}">
        <p14:creationId xmlns:p14="http://schemas.microsoft.com/office/powerpoint/2010/main" val="3778909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50A8B-8B6F-E63B-5A3C-FC6D56191D9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23303E-989F-31BB-A81C-0FD53C6C89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2B19FE-6599-6385-E8AB-97BF0F998BA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CBF0C5A-0B2F-F532-BF55-33371FC7EDA8}"/>
              </a:ext>
            </a:extLst>
          </p:cNvPr>
          <p:cNvSpPr>
            <a:spLocks noGrp="1"/>
          </p:cNvSpPr>
          <p:nvPr>
            <p:ph type="sldNum" sz="quarter" idx="5"/>
          </p:nvPr>
        </p:nvSpPr>
        <p:spPr/>
        <p:txBody>
          <a:bodyPr/>
          <a:lstStyle/>
          <a:p>
            <a:fld id="{6182BBC6-CBC5-45E3-BCC3-D4FEF21551D0}" type="slidenum">
              <a:rPr lang="fr-FR" smtClean="0"/>
              <a:t>19</a:t>
            </a:fld>
            <a:endParaRPr lang="fr-FR" dirty="0"/>
          </a:p>
        </p:txBody>
      </p:sp>
    </p:spTree>
    <p:extLst>
      <p:ext uri="{BB962C8B-B14F-4D97-AF65-F5344CB8AC3E}">
        <p14:creationId xmlns:p14="http://schemas.microsoft.com/office/powerpoint/2010/main" val="2775342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63D4F-62DA-AE10-84B2-0A92AFCF3B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ECEA19-2F47-8596-AD2E-11A07F3CE98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80F11DD-C23B-D398-A8BA-60181044FF4A}"/>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EEFBA04F-E9A2-9811-9BF5-C2830E16C2FA}"/>
              </a:ext>
            </a:extLst>
          </p:cNvPr>
          <p:cNvSpPr>
            <a:spLocks noGrp="1"/>
          </p:cNvSpPr>
          <p:nvPr>
            <p:ph type="sldNum" sz="quarter" idx="5"/>
          </p:nvPr>
        </p:nvSpPr>
        <p:spPr/>
        <p:txBody>
          <a:bodyPr/>
          <a:lstStyle/>
          <a:p>
            <a:fld id="{6182BBC6-CBC5-45E3-BCC3-D4FEF21551D0}" type="slidenum">
              <a:rPr lang="fr-FR" smtClean="0"/>
              <a:t>20</a:t>
            </a:fld>
            <a:endParaRPr lang="fr-FR" dirty="0"/>
          </a:p>
        </p:txBody>
      </p:sp>
    </p:spTree>
    <p:extLst>
      <p:ext uri="{BB962C8B-B14F-4D97-AF65-F5344CB8AC3E}">
        <p14:creationId xmlns:p14="http://schemas.microsoft.com/office/powerpoint/2010/main" val="1344139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344B-DD42-F97F-D420-1333770DC6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853280-FA04-EEB5-72F1-8205E2CE49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5F66110-256E-FBDA-C0CB-BA10416946DF}"/>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17436E71-F952-FB42-D1F5-427B3DDC9E3E}"/>
              </a:ext>
            </a:extLst>
          </p:cNvPr>
          <p:cNvSpPr>
            <a:spLocks noGrp="1"/>
          </p:cNvSpPr>
          <p:nvPr>
            <p:ph type="sldNum" sz="quarter" idx="5"/>
          </p:nvPr>
        </p:nvSpPr>
        <p:spPr/>
        <p:txBody>
          <a:bodyPr/>
          <a:lstStyle/>
          <a:p>
            <a:fld id="{6182BBC6-CBC5-45E3-BCC3-D4FEF21551D0}" type="slidenum">
              <a:rPr lang="fr-FR" smtClean="0"/>
              <a:t>21</a:t>
            </a:fld>
            <a:endParaRPr lang="fr-FR" dirty="0"/>
          </a:p>
        </p:txBody>
      </p:sp>
    </p:spTree>
    <p:extLst>
      <p:ext uri="{BB962C8B-B14F-4D97-AF65-F5344CB8AC3E}">
        <p14:creationId xmlns:p14="http://schemas.microsoft.com/office/powerpoint/2010/main" val="2305060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2BC96-B6C2-F730-EEAE-36A6CECABE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932543-0482-C776-F653-871CA9FE67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C111AC-6588-DE2B-7E0B-718E54E094EB}"/>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5F6630DA-5DFA-3C51-9AB6-33CEB2BE866E}"/>
              </a:ext>
            </a:extLst>
          </p:cNvPr>
          <p:cNvSpPr>
            <a:spLocks noGrp="1"/>
          </p:cNvSpPr>
          <p:nvPr>
            <p:ph type="sldNum" sz="quarter" idx="5"/>
          </p:nvPr>
        </p:nvSpPr>
        <p:spPr/>
        <p:txBody>
          <a:bodyPr/>
          <a:lstStyle/>
          <a:p>
            <a:fld id="{6182BBC6-CBC5-45E3-BCC3-D4FEF21551D0}" type="slidenum">
              <a:rPr lang="fr-FR" smtClean="0"/>
              <a:t>22</a:t>
            </a:fld>
            <a:endParaRPr lang="fr-FR" dirty="0"/>
          </a:p>
        </p:txBody>
      </p:sp>
    </p:spTree>
    <p:extLst>
      <p:ext uri="{BB962C8B-B14F-4D97-AF65-F5344CB8AC3E}">
        <p14:creationId xmlns:p14="http://schemas.microsoft.com/office/powerpoint/2010/main" val="4240218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3DBF4-97E0-75A3-EF65-73291142883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46713D-53B1-3B21-28F5-5FE68620EA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14FE6B0-EB71-DE4B-44D5-6406C71797E3}"/>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5997005E-3E3F-F9F7-85FB-46D9CE8BB1DA}"/>
              </a:ext>
            </a:extLst>
          </p:cNvPr>
          <p:cNvSpPr>
            <a:spLocks noGrp="1"/>
          </p:cNvSpPr>
          <p:nvPr>
            <p:ph type="sldNum" sz="quarter" idx="5"/>
          </p:nvPr>
        </p:nvSpPr>
        <p:spPr/>
        <p:txBody>
          <a:bodyPr/>
          <a:lstStyle/>
          <a:p>
            <a:fld id="{6182BBC6-CBC5-45E3-BCC3-D4FEF21551D0}" type="slidenum">
              <a:rPr lang="fr-FR" smtClean="0"/>
              <a:t>23</a:t>
            </a:fld>
            <a:endParaRPr lang="fr-FR" dirty="0"/>
          </a:p>
        </p:txBody>
      </p:sp>
    </p:spTree>
    <p:extLst>
      <p:ext uri="{BB962C8B-B14F-4D97-AF65-F5344CB8AC3E}">
        <p14:creationId xmlns:p14="http://schemas.microsoft.com/office/powerpoint/2010/main" val="4159532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C34A1-323E-4821-95C2-FB385B3093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8E2621-7BA4-8F1D-0DB2-57700278AE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A0F6DB-69AE-9438-B458-8EDC169C6B01}"/>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CFB6FB96-2980-EC60-1F35-ABA766913ED8}"/>
              </a:ext>
            </a:extLst>
          </p:cNvPr>
          <p:cNvSpPr>
            <a:spLocks noGrp="1"/>
          </p:cNvSpPr>
          <p:nvPr>
            <p:ph type="sldNum" sz="quarter" idx="5"/>
          </p:nvPr>
        </p:nvSpPr>
        <p:spPr/>
        <p:txBody>
          <a:bodyPr/>
          <a:lstStyle/>
          <a:p>
            <a:fld id="{6182BBC6-CBC5-45E3-BCC3-D4FEF21551D0}" type="slidenum">
              <a:rPr lang="fr-FR" smtClean="0"/>
              <a:t>24</a:t>
            </a:fld>
            <a:endParaRPr lang="fr-FR" dirty="0"/>
          </a:p>
        </p:txBody>
      </p:sp>
    </p:spTree>
    <p:extLst>
      <p:ext uri="{BB962C8B-B14F-4D97-AF65-F5344CB8AC3E}">
        <p14:creationId xmlns:p14="http://schemas.microsoft.com/office/powerpoint/2010/main" val="1554810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B42E-818A-917E-16C5-5DCFDC39CE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AAFCB25-3D1C-D78F-5906-707029FD6B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6A0E102-473E-EF67-5723-9C40C36A58F1}"/>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275CDE0E-5402-6DAA-3422-E8D8976E0615}"/>
              </a:ext>
            </a:extLst>
          </p:cNvPr>
          <p:cNvSpPr>
            <a:spLocks noGrp="1"/>
          </p:cNvSpPr>
          <p:nvPr>
            <p:ph type="sldNum" sz="quarter" idx="5"/>
          </p:nvPr>
        </p:nvSpPr>
        <p:spPr/>
        <p:txBody>
          <a:bodyPr/>
          <a:lstStyle/>
          <a:p>
            <a:fld id="{6182BBC6-CBC5-45E3-BCC3-D4FEF21551D0}" type="slidenum">
              <a:rPr lang="fr-FR" smtClean="0"/>
              <a:t>25</a:t>
            </a:fld>
            <a:endParaRPr lang="fr-FR" dirty="0"/>
          </a:p>
        </p:txBody>
      </p:sp>
    </p:spTree>
    <p:extLst>
      <p:ext uri="{BB962C8B-B14F-4D97-AF65-F5344CB8AC3E}">
        <p14:creationId xmlns:p14="http://schemas.microsoft.com/office/powerpoint/2010/main" val="2469210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A26E9-DAE5-E867-2692-F09414BD5A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563AA0-7B2C-47A6-3756-75363242611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320467E-CFA5-6CDB-2365-277523B60F8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6072C97-F730-EDDC-BD51-59FBA656106E}"/>
              </a:ext>
            </a:extLst>
          </p:cNvPr>
          <p:cNvSpPr>
            <a:spLocks noGrp="1"/>
          </p:cNvSpPr>
          <p:nvPr>
            <p:ph type="sldNum" sz="quarter" idx="5"/>
          </p:nvPr>
        </p:nvSpPr>
        <p:spPr/>
        <p:txBody>
          <a:bodyPr/>
          <a:lstStyle/>
          <a:p>
            <a:fld id="{6182BBC6-CBC5-45E3-BCC3-D4FEF21551D0}" type="slidenum">
              <a:rPr lang="fr-FR" smtClean="0"/>
              <a:t>26</a:t>
            </a:fld>
            <a:endParaRPr lang="fr-FR" dirty="0"/>
          </a:p>
        </p:txBody>
      </p:sp>
    </p:spTree>
    <p:extLst>
      <p:ext uri="{BB962C8B-B14F-4D97-AF65-F5344CB8AC3E}">
        <p14:creationId xmlns:p14="http://schemas.microsoft.com/office/powerpoint/2010/main" val="941114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D2C3-6E11-9A22-73C6-DB117485D7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5B8E18-5404-50F3-DB19-749E9C428F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1843842-8F0F-B9F1-6047-D9BAE3229E36}"/>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C425C1AC-0C29-7556-C5F6-9E6DE99E2B26}"/>
              </a:ext>
            </a:extLst>
          </p:cNvPr>
          <p:cNvSpPr>
            <a:spLocks noGrp="1"/>
          </p:cNvSpPr>
          <p:nvPr>
            <p:ph type="sldNum" sz="quarter" idx="5"/>
          </p:nvPr>
        </p:nvSpPr>
        <p:spPr/>
        <p:txBody>
          <a:bodyPr/>
          <a:lstStyle/>
          <a:p>
            <a:fld id="{6182BBC6-CBC5-45E3-BCC3-D4FEF21551D0}" type="slidenum">
              <a:rPr lang="fr-FR" smtClean="0"/>
              <a:t>27</a:t>
            </a:fld>
            <a:endParaRPr lang="fr-FR" dirty="0"/>
          </a:p>
        </p:txBody>
      </p:sp>
    </p:spTree>
    <p:extLst>
      <p:ext uri="{BB962C8B-B14F-4D97-AF65-F5344CB8AC3E}">
        <p14:creationId xmlns:p14="http://schemas.microsoft.com/office/powerpoint/2010/main" val="3010037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C0EA5-62EF-1A3B-12DB-3128B5B82A3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159229-0535-6804-154E-66CBBA9122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153F4B9-2A8A-0E6D-59A3-681DC807F1CE}"/>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E3F16A3E-41EB-8A0C-57D7-6A663D238EBD}"/>
              </a:ext>
            </a:extLst>
          </p:cNvPr>
          <p:cNvSpPr>
            <a:spLocks noGrp="1"/>
          </p:cNvSpPr>
          <p:nvPr>
            <p:ph type="sldNum" sz="quarter" idx="5"/>
          </p:nvPr>
        </p:nvSpPr>
        <p:spPr/>
        <p:txBody>
          <a:bodyPr/>
          <a:lstStyle/>
          <a:p>
            <a:fld id="{6182BBC6-CBC5-45E3-BCC3-D4FEF21551D0}" type="slidenum">
              <a:rPr lang="fr-FR" smtClean="0"/>
              <a:t>28</a:t>
            </a:fld>
            <a:endParaRPr lang="fr-FR" dirty="0"/>
          </a:p>
        </p:txBody>
      </p:sp>
    </p:spTree>
    <p:extLst>
      <p:ext uri="{BB962C8B-B14F-4D97-AF65-F5344CB8AC3E}">
        <p14:creationId xmlns:p14="http://schemas.microsoft.com/office/powerpoint/2010/main" val="13408401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BE1BA-1745-9185-1D65-63F6CD113D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333676-F3D3-B9E4-5162-6F21D4592A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BD8957-FF32-545C-5098-EE92E225E3F2}"/>
              </a:ext>
            </a:extLst>
          </p:cNvPr>
          <p:cNvSpPr>
            <a:spLocks noGrp="1"/>
          </p:cNvSpPr>
          <p:nvPr>
            <p:ph type="body" idx="1"/>
          </p:nvPr>
        </p:nvSpPr>
        <p:spPr/>
        <p:txBody>
          <a:bodyPr/>
          <a:lstStyle/>
          <a:p>
            <a:endParaRPr lang="fr-FR" sz="1050" b="0" i="1" u="none" strike="noStrike" kern="1200" dirty="0">
              <a:solidFill>
                <a:schemeClr val="tx1">
                  <a:lumMod val="50000"/>
                  <a:lumOff val="50000"/>
                </a:schemeClr>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EEFB3004-2596-296E-6DD6-BFD420C3C5AE}"/>
              </a:ext>
            </a:extLst>
          </p:cNvPr>
          <p:cNvSpPr>
            <a:spLocks noGrp="1"/>
          </p:cNvSpPr>
          <p:nvPr>
            <p:ph type="sldNum" sz="quarter" idx="5"/>
          </p:nvPr>
        </p:nvSpPr>
        <p:spPr/>
        <p:txBody>
          <a:bodyPr/>
          <a:lstStyle/>
          <a:p>
            <a:fld id="{6182BBC6-CBC5-45E3-BCC3-D4FEF21551D0}" type="slidenum">
              <a:rPr lang="fr-FR" smtClean="0"/>
              <a:t>29</a:t>
            </a:fld>
            <a:endParaRPr lang="fr-FR" dirty="0"/>
          </a:p>
        </p:txBody>
      </p:sp>
    </p:spTree>
    <p:extLst>
      <p:ext uri="{BB962C8B-B14F-4D97-AF65-F5344CB8AC3E}">
        <p14:creationId xmlns:p14="http://schemas.microsoft.com/office/powerpoint/2010/main" val="3205102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51A1A-C1D9-A9ED-AEC4-D9CC60E28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7428B-DC91-5A2B-E788-19D38888D9A7}"/>
              </a:ext>
            </a:extLst>
          </p:cNvPr>
          <p:cNvSpPr>
            <a:spLocks noGrp="1" noRot="1" noChangeAspect="1"/>
          </p:cNvSpPr>
          <p:nvPr>
            <p:ph type="sldImg"/>
          </p:nvPr>
        </p:nvSpPr>
        <p:spPr>
          <a:xfrm>
            <a:off x="-165100" y="165100"/>
            <a:ext cx="7145338" cy="4019550"/>
          </a:xfrm>
        </p:spPr>
      </p:sp>
      <p:sp>
        <p:nvSpPr>
          <p:cNvPr id="3" name="Notes Placeholder 2">
            <a:extLst>
              <a:ext uri="{FF2B5EF4-FFF2-40B4-BE49-F238E27FC236}">
                <a16:creationId xmlns:a16="http://schemas.microsoft.com/office/drawing/2014/main" id="{25E9E71F-6C25-AF2C-00F4-E017987240B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55D6CB-C9CF-E93F-0D1F-DE9E0D7E3121}"/>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Barlow"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GB" sz="800" b="1" i="0" u="none" strike="noStrike" kern="1200" cap="none" spc="0" normalizeH="0" baseline="0" noProof="0" dirty="0">
              <a:ln>
                <a:noFill/>
              </a:ln>
              <a:solidFill>
                <a:prstClr val="black"/>
              </a:solidFill>
              <a:effectLst/>
              <a:uLnTx/>
              <a:uFillTx/>
              <a:latin typeface="Barlow" panose="020B0604020202020204" pitchFamily="34" charset="0"/>
              <a:ea typeface="+mn-ea"/>
              <a:cs typeface="+mn-cs"/>
            </a:endParaRPr>
          </a:p>
        </p:txBody>
      </p:sp>
    </p:spTree>
    <p:extLst>
      <p:ext uri="{BB962C8B-B14F-4D97-AF65-F5344CB8AC3E}">
        <p14:creationId xmlns:p14="http://schemas.microsoft.com/office/powerpoint/2010/main" val="4035640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1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5765600" cy="715669"/>
          </a:xfrm>
        </p:spPr>
        <p:txBody>
          <a:bodyPr/>
          <a:lstStyle>
            <a:lvl1pPr>
              <a:defRPr sz="4800" cap="all" baseline="0">
                <a:solidFill>
                  <a:schemeClr val="tx1"/>
                </a:solidFill>
                <a:latin typeface="+mj-lt"/>
              </a:defRPr>
            </a:lvl1pPr>
          </a:lstStyle>
          <a:p>
            <a:r>
              <a:rPr lang="en-US"/>
              <a:t>CLICK TO EDIT MASTER TITLE STYLE</a:t>
            </a:r>
            <a:endParaRPr lang="en-GB"/>
          </a:p>
        </p:txBody>
      </p:sp>
      <p:sp>
        <p:nvSpPr>
          <p:cNvPr id="7" name="Picture Placeholder 6">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r>
              <a:rPr lang="fr-FR"/>
              <a:t>Cliquez sur l'icône pour ajouter une image</a:t>
            </a:r>
            <a:endParaRPr lang="en-GB"/>
          </a:p>
        </p:txBody>
      </p:sp>
      <p:sp>
        <p:nvSpPr>
          <p:cNvPr id="4" name="Text Placeholder 16">
            <a:extLst>
              <a:ext uri="{FF2B5EF4-FFF2-40B4-BE49-F238E27FC236}">
                <a16:creationId xmlns:a16="http://schemas.microsoft.com/office/drawing/2014/main" id="{CCE9AAD8-E91C-C496-B418-A50607DEBA44}"/>
              </a:ext>
            </a:extLst>
          </p:cNvPr>
          <p:cNvSpPr>
            <a:spLocks noGrp="1"/>
          </p:cNvSpPr>
          <p:nvPr>
            <p:ph type="body" sz="quarter" idx="12" hasCustomPrompt="1"/>
          </p:nvPr>
        </p:nvSpPr>
        <p:spPr>
          <a:xfrm>
            <a:off x="431800" y="3132000"/>
            <a:ext cx="3851275" cy="1274763"/>
          </a:xfrm>
        </p:spPr>
        <p:txBody>
          <a:bodyPr/>
          <a:lstStyle>
            <a:lvl1pPr>
              <a:defRPr sz="2400">
                <a:solidFill>
                  <a:schemeClr val="tx1"/>
                </a:solidFill>
              </a:defRPr>
            </a:lvl1pPr>
            <a:lvl2pPr marL="0" indent="0">
              <a:buNone/>
              <a:defRPr/>
            </a:lvl2pPr>
          </a:lstStyle>
          <a:p>
            <a:pPr lvl="0"/>
            <a:r>
              <a:rPr lang="en-US"/>
              <a:t>Optional additional information</a:t>
            </a:r>
          </a:p>
        </p:txBody>
      </p:sp>
      <p:pic>
        <p:nvPicPr>
          <p:cNvPr id="6" name="Picture 3" descr="A blue and green logo&#10;&#10;AI-generated content may be incorrect.">
            <a:extLst>
              <a:ext uri="{FF2B5EF4-FFF2-40B4-BE49-F238E27FC236}">
                <a16:creationId xmlns:a16="http://schemas.microsoft.com/office/drawing/2014/main" id="{28CD3EFE-DEC9-135B-FAD6-40CA1E515BFA}"/>
              </a:ext>
            </a:extLst>
          </p:cNvPr>
          <p:cNvPicPr>
            <a:picLocks noChangeAspect="1"/>
          </p:cNvPicPr>
          <p:nvPr/>
        </p:nvPicPr>
        <p:blipFill>
          <a:blip r:embed="rId2"/>
          <a:stretch>
            <a:fillRect/>
          </a:stretch>
        </p:blipFill>
        <p:spPr>
          <a:xfrm>
            <a:off x="11084349" y="6104444"/>
            <a:ext cx="947207" cy="585070"/>
          </a:xfrm>
          <a:prstGeom prst="rect">
            <a:avLst/>
          </a:prstGeom>
        </p:spPr>
      </p:pic>
      <p:sp>
        <p:nvSpPr>
          <p:cNvPr id="3" name="Classification">
            <a:extLst>
              <a:ext uri="{FF2B5EF4-FFF2-40B4-BE49-F238E27FC236}">
                <a16:creationId xmlns:a16="http://schemas.microsoft.com/office/drawing/2014/main" id="{F8141D35-F559-3088-D7BD-FD8B9C2DDEBC}"/>
              </a:ext>
              <a:ext uri="{C183D7F6-B498-43B3-948B-1728B52AA6E4}">
                <adec:decorative xmlns:adec="http://schemas.microsoft.com/office/drawing/2017/decorative" val="1"/>
              </a:ext>
            </a:extLst>
          </p:cNvPr>
          <p:cNvSpPr txBox="1">
            <a:spLocks/>
          </p:cNvSpPr>
          <p:nvPr userDrawn="1"/>
        </p:nvSpPr>
        <p:spPr>
          <a:xfrm>
            <a:off x="381304" y="6248010"/>
            <a:ext cx="1815245"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a:t>
            </a:r>
            <a:r>
              <a:rPr lang="en-US" sz="800" dirty="0" err="1">
                <a:solidFill>
                  <a:schemeClr val="tx1"/>
                </a:solidFill>
                <a:effectLst/>
              </a:rPr>
              <a:t>bva</a:t>
            </a:r>
            <a:r>
              <a:rPr lang="en-US" sz="800" dirty="0">
                <a:solidFill>
                  <a:schemeClr val="tx1"/>
                </a:solidFill>
                <a:effectLst/>
              </a:rPr>
              <a:t> | </a:t>
            </a:r>
            <a:r>
              <a:rPr lang="fr-FR" sz="800" dirty="0">
                <a:solidFill>
                  <a:schemeClr val="tx1"/>
                </a:solidFill>
                <a:effectLst/>
              </a:rPr>
              <a:t>Dpt. Des Hauts de Seine – Etude de satisfaction des services de solidarité </a:t>
            </a:r>
            <a:r>
              <a:rPr lang="en-US" sz="800" dirty="0">
                <a:solidFill>
                  <a:schemeClr val="tx1"/>
                </a:solidFill>
                <a:effectLst/>
              </a:rPr>
              <a:t>| October 2025  |  Client Use Only</a:t>
            </a:r>
            <a:endParaRPr lang="en-GB" sz="800" dirty="0">
              <a:solidFill>
                <a:schemeClr val="tx1"/>
              </a:solidFill>
              <a:effectLst/>
            </a:endParaRPr>
          </a:p>
        </p:txBody>
      </p:sp>
    </p:spTree>
    <p:extLst>
      <p:ext uri="{BB962C8B-B14F-4D97-AF65-F5344CB8AC3E}">
        <p14:creationId xmlns:p14="http://schemas.microsoft.com/office/powerpoint/2010/main" val="1594369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STYLE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97C3-1B7F-5C9F-E63F-96F1A14B6253}"/>
              </a:ext>
            </a:extLst>
          </p:cNvPr>
          <p:cNvSpPr>
            <a:spLocks noGrp="1"/>
          </p:cNvSpPr>
          <p:nvPr>
            <p:ph type="title"/>
          </p:nvPr>
        </p:nvSpPr>
        <p:spPr>
          <a:xfrm>
            <a:off x="432000" y="1350000"/>
            <a:ext cx="5391605" cy="1549106"/>
          </a:xfrm>
        </p:spPr>
        <p:txBody>
          <a:bodyPr/>
          <a:lstStyle>
            <a:lvl1pPr>
              <a:defRPr sz="4800" cap="all" baseline="0">
                <a:solidFill>
                  <a:schemeClr val="bg1"/>
                </a:solidFill>
                <a:latin typeface="+mj-lt"/>
              </a:defRPr>
            </a:lvl1pPr>
          </a:lstStyle>
          <a:p>
            <a:r>
              <a:rPr lang="fr-FR"/>
              <a:t>Modifiez le style du titre</a:t>
            </a:r>
            <a:endParaRPr lang="en-GB"/>
          </a:p>
        </p:txBody>
      </p:sp>
      <p:sp>
        <p:nvSpPr>
          <p:cNvPr id="7" name="Picture Placeholder 6">
            <a:extLst>
              <a:ext uri="{FF2B5EF4-FFF2-40B4-BE49-F238E27FC236}">
                <a16:creationId xmlns:a16="http://schemas.microsoft.com/office/drawing/2014/main" id="{67F8163F-D370-5C4C-500A-7D576C590BB1}"/>
              </a:ext>
            </a:extLst>
          </p:cNvPr>
          <p:cNvSpPr>
            <a:spLocks noGrp="1"/>
          </p:cNvSpPr>
          <p:nvPr>
            <p:ph type="pic" sz="quarter" idx="11"/>
          </p:nvPr>
        </p:nvSpPr>
        <p:spPr>
          <a:xfrm>
            <a:off x="1905000" y="0"/>
            <a:ext cx="10287001" cy="68580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001" h="6858000">
                <a:moveTo>
                  <a:pt x="6858000" y="0"/>
                </a:moveTo>
                <a:lnTo>
                  <a:pt x="10287001" y="0"/>
                </a:lnTo>
                <a:lnTo>
                  <a:pt x="10287001" y="3467099"/>
                </a:lnTo>
                <a:lnTo>
                  <a:pt x="6896100" y="6858000"/>
                </a:lnTo>
                <a:lnTo>
                  <a:pt x="0" y="6858000"/>
                </a:lnTo>
                <a:close/>
              </a:path>
            </a:pathLst>
          </a:custGeom>
          <a:pattFill prst="dkVert">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r>
              <a:rPr lang="fr-FR" dirty="0"/>
              <a:t>Cliquez sur l'icône pour ajouter une image</a:t>
            </a:r>
            <a:endParaRPr lang="en-GB" dirty="0"/>
          </a:p>
        </p:txBody>
      </p:sp>
      <p:sp>
        <p:nvSpPr>
          <p:cNvPr id="6" name="Text Placeholder 16">
            <a:extLst>
              <a:ext uri="{FF2B5EF4-FFF2-40B4-BE49-F238E27FC236}">
                <a16:creationId xmlns:a16="http://schemas.microsoft.com/office/drawing/2014/main" id="{433BB7AA-54DD-4BAB-0FD5-D287A85CE469}"/>
              </a:ext>
            </a:extLst>
          </p:cNvPr>
          <p:cNvSpPr>
            <a:spLocks noGrp="1"/>
          </p:cNvSpPr>
          <p:nvPr>
            <p:ph type="body" sz="quarter" idx="12" hasCustomPrompt="1"/>
          </p:nvPr>
        </p:nvSpPr>
        <p:spPr>
          <a:xfrm>
            <a:off x="431800" y="3132000"/>
            <a:ext cx="4038600" cy="1274763"/>
          </a:xfrm>
        </p:spPr>
        <p:txBody>
          <a:bodyPr/>
          <a:lstStyle>
            <a:lvl1pPr>
              <a:defRPr sz="2400">
                <a:solidFill>
                  <a:schemeClr val="bg1"/>
                </a:solidFill>
              </a:defRPr>
            </a:lvl1pPr>
            <a:lvl2pPr marL="0" indent="0">
              <a:buNone/>
              <a:defRPr/>
            </a:lvl2pPr>
          </a:lstStyle>
          <a:p>
            <a:pPr lvl="0"/>
            <a:r>
              <a:rPr lang="en-US"/>
              <a:t>Optional additional information</a:t>
            </a:r>
          </a:p>
        </p:txBody>
      </p:sp>
      <p:pic>
        <p:nvPicPr>
          <p:cNvPr id="4" name="Graphique 3">
            <a:extLst>
              <a:ext uri="{FF2B5EF4-FFF2-40B4-BE49-F238E27FC236}">
                <a16:creationId xmlns:a16="http://schemas.microsoft.com/office/drawing/2014/main" id="{9A0AA9E3-A85C-F8AF-EBBD-1D267986C4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4349" y="6107224"/>
            <a:ext cx="942882" cy="582290"/>
          </a:xfrm>
          <a:prstGeom prst="rect">
            <a:avLst/>
          </a:prstGeom>
        </p:spPr>
      </p:pic>
      <p:sp>
        <p:nvSpPr>
          <p:cNvPr id="5" name="Classification">
            <a:extLst>
              <a:ext uri="{FF2B5EF4-FFF2-40B4-BE49-F238E27FC236}">
                <a16:creationId xmlns:a16="http://schemas.microsoft.com/office/drawing/2014/main" id="{BCE16F15-813C-5DB8-3890-ACD72B22A298}"/>
              </a:ext>
              <a:ext uri="{C183D7F6-B498-43B3-948B-1728B52AA6E4}">
                <adec:decorative xmlns:adec="http://schemas.microsoft.com/office/drawing/2017/decorative" val="1"/>
              </a:ext>
            </a:extLst>
          </p:cNvPr>
          <p:cNvSpPr txBox="1">
            <a:spLocks/>
          </p:cNvSpPr>
          <p:nvPr userDrawn="1"/>
        </p:nvSpPr>
        <p:spPr>
          <a:xfrm>
            <a:off x="164769" y="6566403"/>
            <a:ext cx="1698256"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800" dirty="0">
                <a:solidFill>
                  <a:schemeClr val="bg1"/>
                </a:solidFill>
                <a:effectLst/>
              </a:rPr>
              <a:t>© Ipsos bva | </a:t>
            </a:r>
            <a:r>
              <a:rPr lang="fr-FR" sz="800" dirty="0">
                <a:solidFill>
                  <a:schemeClr val="bg1"/>
                </a:solidFill>
              </a:rPr>
              <a:t>La mobilité européenne des apprentis </a:t>
            </a:r>
            <a:r>
              <a:rPr lang="fr-FR" sz="800" dirty="0">
                <a:solidFill>
                  <a:schemeClr val="bg1"/>
                </a:solidFill>
                <a:effectLst/>
              </a:rPr>
              <a:t>| Octobre 2026</a:t>
            </a:r>
          </a:p>
        </p:txBody>
      </p:sp>
      <p:pic>
        <p:nvPicPr>
          <p:cNvPr id="9" name="Image 8">
            <a:extLst>
              <a:ext uri="{FF2B5EF4-FFF2-40B4-BE49-F238E27FC236}">
                <a16:creationId xmlns:a16="http://schemas.microsoft.com/office/drawing/2014/main" id="{DD6E4B81-3A85-7747-3E6D-2CC40C2863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72487" y="6107224"/>
            <a:ext cx="1256916" cy="582290"/>
          </a:xfrm>
          <a:prstGeom prst="rect">
            <a:avLst/>
          </a:prstGeom>
          <a:solidFill>
            <a:schemeClr val="bg1"/>
          </a:solidFill>
        </p:spPr>
      </p:pic>
    </p:spTree>
    <p:extLst>
      <p:ext uri="{BB962C8B-B14F-4D97-AF65-F5344CB8AC3E}">
        <p14:creationId xmlns:p14="http://schemas.microsoft.com/office/powerpoint/2010/main" val="3135166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VIDER STYLE 2">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4DFEA-2014-1751-E480-8A66CDCDA552}"/>
              </a:ext>
            </a:extLst>
          </p:cNvPr>
          <p:cNvSpPr>
            <a:spLocks noGrp="1"/>
          </p:cNvSpPr>
          <p:nvPr>
            <p:ph type="title"/>
          </p:nvPr>
        </p:nvSpPr>
        <p:spPr>
          <a:xfrm>
            <a:off x="432000" y="1350000"/>
            <a:ext cx="6095800" cy="1610016"/>
          </a:xfrm>
        </p:spPr>
        <p:txBody>
          <a:bodyPr/>
          <a:lstStyle>
            <a:lvl1pPr>
              <a:defRPr sz="4800" cap="all" baseline="0">
                <a:solidFill>
                  <a:schemeClr val="bg1"/>
                </a:solidFill>
                <a:latin typeface="+mj-lt"/>
              </a:defRPr>
            </a:lvl1pPr>
          </a:lstStyle>
          <a:p>
            <a:r>
              <a:rPr lang="fr-FR"/>
              <a:t>Modifiez le style du titre</a:t>
            </a:r>
            <a:endParaRPr lang="en-GB"/>
          </a:p>
        </p:txBody>
      </p:sp>
      <p:sp>
        <p:nvSpPr>
          <p:cNvPr id="3" name="Right Triangle 2">
            <a:extLst>
              <a:ext uri="{FF2B5EF4-FFF2-40B4-BE49-F238E27FC236}">
                <a16:creationId xmlns:a16="http://schemas.microsoft.com/office/drawing/2014/main" id="{A47BBA45-30B2-1AE1-4D29-166B974CDEE5}"/>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a:solidFill>
                <a:schemeClr val="tx1"/>
              </a:solidFill>
            </a:endParaRPr>
          </a:p>
        </p:txBody>
      </p:sp>
      <p:sp>
        <p:nvSpPr>
          <p:cNvPr id="11" name="Text Placeholder 9">
            <a:extLst>
              <a:ext uri="{FF2B5EF4-FFF2-40B4-BE49-F238E27FC236}">
                <a16:creationId xmlns:a16="http://schemas.microsoft.com/office/drawing/2014/main" id="{7066FE41-55CD-1D44-7ED7-B1E742AF1832}"/>
              </a:ext>
            </a:extLst>
          </p:cNvPr>
          <p:cNvSpPr>
            <a:spLocks noGrp="1"/>
          </p:cNvSpPr>
          <p:nvPr>
            <p:ph type="body" sz="quarter" idx="10" hasCustomPrompt="1"/>
          </p:nvPr>
        </p:nvSpPr>
        <p:spPr>
          <a:xfrm>
            <a:off x="9148762" y="1032463"/>
            <a:ext cx="2600325" cy="1820863"/>
          </a:xfrm>
        </p:spPr>
        <p:txBody>
          <a:bodyPr/>
          <a:lstStyle>
            <a:lvl1pPr algn="ctr">
              <a:lnSpc>
                <a:spcPct val="100000"/>
              </a:lnSpc>
              <a:spcBef>
                <a:spcPts val="0"/>
              </a:spcBef>
              <a:spcAft>
                <a:spcPts val="0"/>
              </a:spcAft>
              <a:defRPr sz="11700" b="1">
                <a:solidFill>
                  <a:schemeClr val="bg1"/>
                </a:solidFill>
              </a:defRPr>
            </a:lvl1pPr>
          </a:lstStyle>
          <a:p>
            <a:pPr lvl="0"/>
            <a:r>
              <a:rPr lang="en-US"/>
              <a:t>##</a:t>
            </a:r>
          </a:p>
        </p:txBody>
      </p:sp>
      <p:sp>
        <p:nvSpPr>
          <p:cNvPr id="17" name="Text Placeholder 16">
            <a:extLst>
              <a:ext uri="{FF2B5EF4-FFF2-40B4-BE49-F238E27FC236}">
                <a16:creationId xmlns:a16="http://schemas.microsoft.com/office/drawing/2014/main" id="{1C3EC48E-82FF-AD78-A375-4569D055911C}"/>
              </a:ext>
            </a:extLst>
          </p:cNvPr>
          <p:cNvSpPr>
            <a:spLocks noGrp="1"/>
          </p:cNvSpPr>
          <p:nvPr>
            <p:ph type="body" sz="quarter" idx="11" hasCustomPrompt="1"/>
          </p:nvPr>
        </p:nvSpPr>
        <p:spPr>
          <a:xfrm>
            <a:off x="431800" y="3494989"/>
            <a:ext cx="6096000" cy="1274763"/>
          </a:xfrm>
        </p:spPr>
        <p:txBody>
          <a:bodyPr/>
          <a:lstStyle>
            <a:lvl1pPr>
              <a:defRPr sz="2400">
                <a:solidFill>
                  <a:schemeClr val="bg1"/>
                </a:solidFill>
              </a:defRPr>
            </a:lvl1pPr>
            <a:lvl2pPr marL="0" indent="0">
              <a:buNone/>
              <a:defRPr/>
            </a:lvl2pPr>
          </a:lstStyle>
          <a:p>
            <a:pPr lvl="0"/>
            <a:r>
              <a:rPr lang="en-US"/>
              <a:t>Optional additional information</a:t>
            </a:r>
          </a:p>
        </p:txBody>
      </p:sp>
      <p:sp>
        <p:nvSpPr>
          <p:cNvPr id="7" name="Right Triangle 6">
            <a:extLst>
              <a:ext uri="{FF2B5EF4-FFF2-40B4-BE49-F238E27FC236}">
                <a16:creationId xmlns:a16="http://schemas.microsoft.com/office/drawing/2014/main" id="{C7953FA7-7CC9-EFDA-292B-AD4EE8BF2312}"/>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a:solidFill>
                <a:schemeClr val="tx1"/>
              </a:solidFill>
            </a:endParaRPr>
          </a:p>
        </p:txBody>
      </p:sp>
      <p:sp>
        <p:nvSpPr>
          <p:cNvPr id="14" name="TextBox 13">
            <a:extLst>
              <a:ext uri="{FF2B5EF4-FFF2-40B4-BE49-F238E27FC236}">
                <a16:creationId xmlns:a16="http://schemas.microsoft.com/office/drawing/2014/main" id="{8D1FC277-A24A-127A-0091-6B28965A6AC2}"/>
              </a:ext>
            </a:extLst>
          </p:cNvPr>
          <p:cNvSpPr txBox="1"/>
          <p:nvPr/>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‹N°›</a:t>
            </a:fld>
            <a:endParaRPr lang="en-GB" sz="900">
              <a:solidFill>
                <a:schemeClr val="bg1"/>
              </a:solidFill>
            </a:endParaRPr>
          </a:p>
        </p:txBody>
      </p:sp>
      <p:sp>
        <p:nvSpPr>
          <p:cNvPr id="16" name="Classification">
            <a:extLst>
              <a:ext uri="{FF2B5EF4-FFF2-40B4-BE49-F238E27FC236}">
                <a16:creationId xmlns:a16="http://schemas.microsoft.com/office/drawing/2014/main" id="{F7612056-C83D-6D6F-29E4-738CDFF485C6}"/>
              </a:ext>
              <a:ext uri="{C183D7F6-B498-43B3-948B-1728B52AA6E4}">
                <adec:decorative xmlns:adec="http://schemas.microsoft.com/office/drawing/2017/decorative" val="1"/>
              </a:ext>
            </a:extLst>
          </p:cNvPr>
          <p:cNvSpPr txBox="1">
            <a:spLocks/>
          </p:cNvSpPr>
          <p:nvPr/>
        </p:nvSpPr>
        <p:spPr>
          <a:xfrm>
            <a:off x="440936" y="6645915"/>
            <a:ext cx="6086863"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800" dirty="0">
                <a:solidFill>
                  <a:schemeClr val="bg1"/>
                </a:solidFill>
                <a:effectLst/>
              </a:rPr>
              <a:t>© Ipsos bva | Dpt. Des Hauts de Seine – Etude de satisfaction de la restauration dans les collèges | Mai 2026 |</a:t>
            </a:r>
          </a:p>
        </p:txBody>
      </p:sp>
      <p:pic>
        <p:nvPicPr>
          <p:cNvPr id="5" name="Picture 3" descr="A blue and green logo&#10;&#10;AI-generated content may be incorrect.">
            <a:extLst>
              <a:ext uri="{FF2B5EF4-FFF2-40B4-BE49-F238E27FC236}">
                <a16:creationId xmlns:a16="http://schemas.microsoft.com/office/drawing/2014/main" id="{1E79A487-A427-2C41-D9FC-85C6EEF7B141}"/>
              </a:ext>
            </a:extLst>
          </p:cNvPr>
          <p:cNvPicPr>
            <a:picLocks noChangeAspect="1"/>
          </p:cNvPicPr>
          <p:nvPr/>
        </p:nvPicPr>
        <p:blipFill>
          <a:blip r:embed="rId2"/>
          <a:stretch>
            <a:fillRect/>
          </a:stretch>
        </p:blipFill>
        <p:spPr>
          <a:xfrm>
            <a:off x="11084349" y="6104444"/>
            <a:ext cx="947207" cy="585070"/>
          </a:xfrm>
          <a:prstGeom prst="rect">
            <a:avLst/>
          </a:prstGeom>
        </p:spPr>
      </p:pic>
      <p:pic>
        <p:nvPicPr>
          <p:cNvPr id="6" name="Image 5" descr="EAM - Euro App Mobility - YouTube">
            <a:extLst>
              <a:ext uri="{FF2B5EF4-FFF2-40B4-BE49-F238E27FC236}">
                <a16:creationId xmlns:a16="http://schemas.microsoft.com/office/drawing/2014/main" id="{C997AC1E-97E3-639D-AD09-2BE4957D8D30}"/>
              </a:ext>
            </a:extLst>
          </p:cNvPr>
          <p:cNvPicPr>
            <a:picLocks noChangeAspect="1"/>
          </p:cNvPicPr>
          <p:nvPr userDrawn="1"/>
        </p:nvPicPr>
        <p:blipFill>
          <a:blip r:embed="rId3"/>
          <a:srcRect t="21623" b="13679"/>
          <a:stretch>
            <a:fillRect/>
          </a:stretch>
        </p:blipFill>
        <p:spPr>
          <a:xfrm>
            <a:off x="10090616" y="6102714"/>
            <a:ext cx="906971" cy="586800"/>
          </a:xfrm>
          <a:prstGeom prst="rect">
            <a:avLst/>
          </a:prstGeom>
        </p:spPr>
      </p:pic>
    </p:spTree>
    <p:extLst>
      <p:ext uri="{BB962C8B-B14F-4D97-AF65-F5344CB8AC3E}">
        <p14:creationId xmlns:p14="http://schemas.microsoft.com/office/powerpoint/2010/main" val="2218171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1 line">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2FF33E7-5A37-C6FD-DF13-460EE9FC592E}"/>
              </a:ext>
            </a:extLst>
          </p:cNvPr>
          <p:cNvSpPr>
            <a:spLocks noGrp="1"/>
          </p:cNvSpPr>
          <p:nvPr>
            <p:ph type="title" hasCustomPrompt="1"/>
          </p:nvPr>
        </p:nvSpPr>
        <p:spPr>
          <a:xfrm>
            <a:off x="432479" y="189100"/>
            <a:ext cx="9086171" cy="440249"/>
          </a:xfrm>
          <a:prstGeom prst="rect">
            <a:avLst/>
          </a:prstGeom>
        </p:spPr>
        <p:txBody>
          <a:bodyPr wrap="square" anchor="t" anchorCtr="0">
            <a:noAutofit/>
          </a:bodyPr>
          <a:lstStyle>
            <a:lvl1pPr algn="l">
              <a:lnSpc>
                <a:spcPct val="114000"/>
              </a:lnSpc>
              <a:spcBef>
                <a:spcPts val="400"/>
              </a:spcBef>
              <a:spcAft>
                <a:spcPts val="400"/>
              </a:spcAft>
              <a:defRPr sz="2800" b="1" cap="none" baseline="0">
                <a:solidFill>
                  <a:schemeClr val="tx1"/>
                </a:solidFill>
                <a:latin typeface="Barlow" panose="00000500000000000000" pitchFamily="2" charset="0"/>
              </a:defRPr>
            </a:lvl1pPr>
          </a:lstStyle>
          <a:p>
            <a:r>
              <a:rPr lang="en-US" dirty="0"/>
              <a:t>Click to edit title</a:t>
            </a:r>
            <a:endParaRPr lang="fr-FR" dirty="0"/>
          </a:p>
        </p:txBody>
      </p:sp>
      <p:sp>
        <p:nvSpPr>
          <p:cNvPr id="2" name="Text Placeholder 9">
            <a:extLst>
              <a:ext uri="{FF2B5EF4-FFF2-40B4-BE49-F238E27FC236}">
                <a16:creationId xmlns:a16="http://schemas.microsoft.com/office/drawing/2014/main" id="{6A8B7D34-0BC6-64B5-7AB7-6A3B070D1513}"/>
              </a:ext>
            </a:extLst>
          </p:cNvPr>
          <p:cNvSpPr>
            <a:spLocks noGrp="1"/>
          </p:cNvSpPr>
          <p:nvPr>
            <p:ph type="body" sz="quarter" idx="13" hasCustomPrompt="1"/>
          </p:nvPr>
        </p:nvSpPr>
        <p:spPr>
          <a:xfrm>
            <a:off x="432479" y="737351"/>
            <a:ext cx="9086171" cy="215444"/>
          </a:xfrm>
          <a:prstGeom prst="rect">
            <a:avLst/>
          </a:prstGeom>
        </p:spPr>
        <p:txBody>
          <a:bodyPr vert="horz" wrap="square" lIns="0" tIns="0" rIns="0" bIns="0" rtlCol="0" anchor="t">
            <a:noAutofit/>
          </a:bodyPr>
          <a:lstStyle>
            <a:lvl1pPr marL="0" indent="0">
              <a:lnSpc>
                <a:spcPct val="114000"/>
              </a:lnSpc>
              <a:buNone/>
              <a:defRPr lang="fr-FR" sz="1400">
                <a:solidFill>
                  <a:schemeClr val="tx2"/>
                </a:solidFill>
                <a:latin typeface="Barlow" panose="00000500000000000000" pitchFamily="2" charset="0"/>
                <a:cs typeface="Dreaming Outloud Pro" panose="03050502040302030504" pitchFamily="66" charset="0"/>
              </a:defRPr>
            </a:lvl1pPr>
          </a:lstStyle>
          <a:p>
            <a:pPr marL="228600" lvl="0" indent="-228600">
              <a:lnSpc>
                <a:spcPct val="100000"/>
              </a:lnSpc>
            </a:pPr>
            <a:r>
              <a:rPr lang="en-US" dirty="0"/>
              <a:t>Click to edit subtitle</a:t>
            </a:r>
            <a:endParaRPr lang="fr-FR" dirty="0"/>
          </a:p>
        </p:txBody>
      </p:sp>
    </p:spTree>
    <p:extLst>
      <p:ext uri="{BB962C8B-B14F-4D97-AF65-F5344CB8AC3E}">
        <p14:creationId xmlns:p14="http://schemas.microsoft.com/office/powerpoint/2010/main" val="2323198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Quote/Statement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4DFEA-2014-1751-E480-8A66CDCDA552}"/>
              </a:ext>
            </a:extLst>
          </p:cNvPr>
          <p:cNvSpPr>
            <a:spLocks noGrp="1"/>
          </p:cNvSpPr>
          <p:nvPr>
            <p:ph type="title" hasCustomPrompt="1"/>
          </p:nvPr>
        </p:nvSpPr>
        <p:spPr>
          <a:xfrm>
            <a:off x="431999" y="1898850"/>
            <a:ext cx="6603801" cy="715669"/>
          </a:xfrm>
        </p:spPr>
        <p:txBody>
          <a:bodyPr/>
          <a:lstStyle>
            <a:lvl1pPr>
              <a:lnSpc>
                <a:spcPct val="100000"/>
              </a:lnSpc>
              <a:defRPr sz="3200" b="1" cap="none" baseline="0">
                <a:solidFill>
                  <a:schemeClr val="tx1"/>
                </a:solidFill>
                <a:latin typeface="+mn-lt"/>
              </a:defRPr>
            </a:lvl1pPr>
          </a:lstStyle>
          <a:p>
            <a:r>
              <a:rPr lang="en-US"/>
              <a:t>Quote or statement here – </a:t>
            </a:r>
            <a:br>
              <a:rPr lang="en-US"/>
            </a:br>
            <a:r>
              <a:rPr lang="en-US"/>
              <a:t>only black text is fully accessible on teal, green or orange</a:t>
            </a:r>
            <a:endParaRPr lang="en-GB"/>
          </a:p>
        </p:txBody>
      </p:sp>
      <p:sp>
        <p:nvSpPr>
          <p:cNvPr id="3" name="Right Triangle 2">
            <a:extLst>
              <a:ext uri="{FF2B5EF4-FFF2-40B4-BE49-F238E27FC236}">
                <a16:creationId xmlns:a16="http://schemas.microsoft.com/office/drawing/2014/main" id="{A47BBA45-30B2-1AE1-4D29-166B974CDEE5}"/>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a:solidFill>
                <a:schemeClr val="tx1"/>
              </a:solidFill>
            </a:endParaRPr>
          </a:p>
        </p:txBody>
      </p:sp>
      <p:sp>
        <p:nvSpPr>
          <p:cNvPr id="4" name="Right Triangle 3">
            <a:extLst>
              <a:ext uri="{FF2B5EF4-FFF2-40B4-BE49-F238E27FC236}">
                <a16:creationId xmlns:a16="http://schemas.microsoft.com/office/drawing/2014/main" id="{5BE389E3-E2EF-EDE2-E4A2-16BA15C4F331}"/>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a:solidFill>
                <a:schemeClr val="tx1"/>
              </a:solidFill>
            </a:endParaRPr>
          </a:p>
        </p:txBody>
      </p:sp>
      <p:sp>
        <p:nvSpPr>
          <p:cNvPr id="14" name="TextBox 13">
            <a:extLst>
              <a:ext uri="{FF2B5EF4-FFF2-40B4-BE49-F238E27FC236}">
                <a16:creationId xmlns:a16="http://schemas.microsoft.com/office/drawing/2014/main" id="{132987A6-2A9A-15B5-784A-8648882BE9C2}"/>
              </a:ext>
            </a:extLst>
          </p:cNvPr>
          <p:cNvSpPr txBox="1"/>
          <p:nvPr/>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‹N°›</a:t>
            </a:fld>
            <a:endParaRPr lang="en-GB" sz="900">
              <a:solidFill>
                <a:schemeClr val="bg1"/>
              </a:solidFill>
            </a:endParaRPr>
          </a:p>
        </p:txBody>
      </p:sp>
      <p:pic>
        <p:nvPicPr>
          <p:cNvPr id="6" name="Picture 3" descr="A blue and green logo&#10;&#10;AI-generated content may be incorrect.">
            <a:extLst>
              <a:ext uri="{FF2B5EF4-FFF2-40B4-BE49-F238E27FC236}">
                <a16:creationId xmlns:a16="http://schemas.microsoft.com/office/drawing/2014/main" id="{05F97641-403F-5D0A-1C47-5D80F2D87CDF}"/>
              </a:ext>
            </a:extLst>
          </p:cNvPr>
          <p:cNvPicPr>
            <a:picLocks noChangeAspect="1"/>
          </p:cNvPicPr>
          <p:nvPr/>
        </p:nvPicPr>
        <p:blipFill>
          <a:blip r:embed="rId2"/>
          <a:stretch>
            <a:fillRect/>
          </a:stretch>
        </p:blipFill>
        <p:spPr>
          <a:xfrm>
            <a:off x="11084349" y="6104444"/>
            <a:ext cx="947207" cy="585070"/>
          </a:xfrm>
          <a:prstGeom prst="rect">
            <a:avLst/>
          </a:prstGeom>
        </p:spPr>
      </p:pic>
      <p:sp>
        <p:nvSpPr>
          <p:cNvPr id="7" name="Classification">
            <a:extLst>
              <a:ext uri="{FF2B5EF4-FFF2-40B4-BE49-F238E27FC236}">
                <a16:creationId xmlns:a16="http://schemas.microsoft.com/office/drawing/2014/main" id="{33C94520-A02A-8E4E-89CE-EFD9710FDA04}"/>
              </a:ext>
              <a:ext uri="{C183D7F6-B498-43B3-948B-1728B52AA6E4}">
                <adec:decorative xmlns:adec="http://schemas.microsoft.com/office/drawing/2017/decorative" val="1"/>
              </a:ext>
            </a:extLst>
          </p:cNvPr>
          <p:cNvSpPr txBox="1">
            <a:spLocks/>
          </p:cNvSpPr>
          <p:nvPr userDrawn="1"/>
        </p:nvSpPr>
        <p:spPr>
          <a:xfrm>
            <a:off x="440937" y="6645915"/>
            <a:ext cx="6516453"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a:t>
            </a:r>
            <a:r>
              <a:rPr lang="en-US" sz="800" dirty="0" err="1">
                <a:solidFill>
                  <a:schemeClr val="bg1"/>
                </a:solidFill>
                <a:effectLst/>
              </a:rPr>
              <a:t>bva</a:t>
            </a:r>
            <a:r>
              <a:rPr lang="en-US" sz="800" dirty="0">
                <a:solidFill>
                  <a:schemeClr val="bg1"/>
                </a:solidFill>
                <a:effectLst/>
              </a:rPr>
              <a:t> | </a:t>
            </a:r>
            <a:r>
              <a:rPr lang="fr-FR" sz="800" dirty="0">
                <a:solidFill>
                  <a:schemeClr val="bg1"/>
                </a:solidFill>
                <a:effectLst/>
              </a:rPr>
              <a:t>Dpt. Des Hauts de Seine – Etude de satisfaction des services de solidarité </a:t>
            </a:r>
            <a:r>
              <a:rPr lang="en-US" sz="800" dirty="0">
                <a:solidFill>
                  <a:schemeClr val="bg1"/>
                </a:solidFill>
                <a:effectLst/>
              </a:rPr>
              <a:t>| October 2025  |  Client Use Only</a:t>
            </a:r>
            <a:endParaRPr lang="en-GB" sz="800" dirty="0">
              <a:solidFill>
                <a:schemeClr val="bg1"/>
              </a:solidFill>
              <a:effectLst/>
            </a:endParaRPr>
          </a:p>
        </p:txBody>
      </p:sp>
    </p:spTree>
    <p:extLst>
      <p:ext uri="{BB962C8B-B14F-4D97-AF65-F5344CB8AC3E}">
        <p14:creationId xmlns:p14="http://schemas.microsoft.com/office/powerpoint/2010/main" val="299723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1 line - 2 logos">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0E91068-3435-F48A-AB2A-411A5991046E}"/>
              </a:ext>
            </a:extLst>
          </p:cNvPr>
          <p:cNvSpPr>
            <a:spLocks noGrp="1"/>
          </p:cNvSpPr>
          <p:nvPr>
            <p:ph type="title" hasCustomPrompt="1"/>
          </p:nvPr>
        </p:nvSpPr>
        <p:spPr>
          <a:xfrm>
            <a:off x="432479" y="189100"/>
            <a:ext cx="9086171" cy="480131"/>
          </a:xfrm>
          <a:prstGeom prst="rect">
            <a:avLst/>
          </a:prstGeom>
        </p:spPr>
        <p:txBody>
          <a:bodyPr wrap="square" anchor="t" anchorCtr="0">
            <a:spAutoFit/>
          </a:bodyPr>
          <a:lstStyle>
            <a:lvl1pPr algn="l">
              <a:defRPr sz="2800" b="1" cap="none" baseline="0">
                <a:solidFill>
                  <a:schemeClr val="tx1"/>
                </a:solidFill>
                <a:latin typeface="Tenorite" panose="00000500000000000000" pitchFamily="2" charset="0"/>
              </a:defRPr>
            </a:lvl1pPr>
          </a:lstStyle>
          <a:p>
            <a:r>
              <a:rPr lang="en-US" dirty="0"/>
              <a:t>Click to edit title</a:t>
            </a:r>
            <a:endParaRPr lang="fr-FR" dirty="0"/>
          </a:p>
        </p:txBody>
      </p:sp>
      <p:sp>
        <p:nvSpPr>
          <p:cNvPr id="9" name="Text Placeholder 9">
            <a:extLst>
              <a:ext uri="{FF2B5EF4-FFF2-40B4-BE49-F238E27FC236}">
                <a16:creationId xmlns:a16="http://schemas.microsoft.com/office/drawing/2014/main" id="{8A217F50-C741-4A89-C212-7C8B81280E1D}"/>
              </a:ext>
            </a:extLst>
          </p:cNvPr>
          <p:cNvSpPr>
            <a:spLocks noGrp="1"/>
          </p:cNvSpPr>
          <p:nvPr>
            <p:ph type="body" sz="quarter" idx="13" hasCustomPrompt="1"/>
          </p:nvPr>
        </p:nvSpPr>
        <p:spPr>
          <a:xfrm>
            <a:off x="432479" y="678359"/>
            <a:ext cx="9086171" cy="307777"/>
          </a:xfrm>
          <a:prstGeom prst="rect">
            <a:avLst/>
          </a:prstGeom>
        </p:spPr>
        <p:txBody>
          <a:bodyPr vert="horz" wrap="square" lIns="91440" tIns="45720" rIns="91440" bIns="45720" rtlCol="0" anchor="t">
            <a:spAutoFit/>
          </a:bodyPr>
          <a:lstStyle>
            <a:lvl1pPr marL="0" indent="0">
              <a:buNone/>
              <a:defRPr lang="fr-FR" sz="1400">
                <a:solidFill>
                  <a:schemeClr val="accent2"/>
                </a:solidFill>
                <a:latin typeface="Dreaming Outloud Pro" panose="03050502040302030504" pitchFamily="66" charset="0"/>
                <a:cs typeface="Dreaming Outloud Pro" panose="03050502040302030504" pitchFamily="66" charset="0"/>
              </a:defRPr>
            </a:lvl1pPr>
          </a:lstStyle>
          <a:p>
            <a:pPr marL="228600" lvl="0" indent="-228600">
              <a:lnSpc>
                <a:spcPct val="100000"/>
              </a:lnSpc>
            </a:pPr>
            <a:r>
              <a:rPr lang="en-US" dirty="0"/>
              <a:t>Click to edit subtitle</a:t>
            </a:r>
            <a:endParaRPr lang="fr-FR" dirty="0"/>
          </a:p>
        </p:txBody>
      </p:sp>
    </p:spTree>
    <p:extLst>
      <p:ext uri="{BB962C8B-B14F-4D97-AF65-F5344CB8AC3E}">
        <p14:creationId xmlns:p14="http://schemas.microsoft.com/office/powerpoint/2010/main" val="236866948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Cover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5791000" cy="715669"/>
          </a:xfrm>
        </p:spPr>
        <p:txBody>
          <a:bodyPr/>
          <a:lstStyle>
            <a:lvl1pPr>
              <a:defRPr sz="4800" cap="all" baseline="0">
                <a:solidFill>
                  <a:schemeClr val="bg1"/>
                </a:solidFill>
                <a:latin typeface="+mj-lt"/>
              </a:defRPr>
            </a:lvl1pPr>
          </a:lstStyle>
          <a:p>
            <a:r>
              <a:rPr lang="en-US"/>
              <a:t>Click to edit master title style</a:t>
            </a:r>
            <a:endParaRPr lang="en-GB"/>
          </a:p>
        </p:txBody>
      </p:sp>
      <p:sp>
        <p:nvSpPr>
          <p:cNvPr id="7" name="Picture Placeholder 6">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hasCustomPrompt="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br>
              <a:rPr lang="en-US" dirty="0"/>
            </a:br>
            <a:br>
              <a:rPr lang="en-US" dirty="0"/>
            </a:br>
            <a:br>
              <a:rPr lang="en-US" dirty="0"/>
            </a:br>
            <a:br>
              <a:rPr lang="en-US" dirty="0"/>
            </a:br>
            <a:r>
              <a:rPr lang="en-US" dirty="0" err="1"/>
              <a:t>clic</a:t>
            </a:r>
            <a:r>
              <a:rPr lang="en-US" dirty="0"/>
              <a:t> icon </a:t>
            </a:r>
            <a:br>
              <a:rPr lang="en-US" dirty="0"/>
            </a:br>
            <a:r>
              <a:rPr lang="en-US" dirty="0"/>
              <a:t>to add picture</a:t>
            </a:r>
            <a:endParaRPr lang="en-GB" dirty="0"/>
          </a:p>
        </p:txBody>
      </p:sp>
      <p:sp>
        <p:nvSpPr>
          <p:cNvPr id="3" name="Classification">
            <a:extLst>
              <a:ext uri="{FF2B5EF4-FFF2-40B4-BE49-F238E27FC236}">
                <a16:creationId xmlns:a16="http://schemas.microsoft.com/office/drawing/2014/main" id="{6A957CF6-0DF2-748E-CBF0-17B6B8878BA1}"/>
              </a:ext>
              <a:ext uri="{C183D7F6-B498-43B3-948B-1728B52AA6E4}">
                <adec:decorative xmlns:adec="http://schemas.microsoft.com/office/drawing/2017/decorative" val="1"/>
              </a:ext>
            </a:extLst>
          </p:cNvPr>
          <p:cNvSpPr txBox="1">
            <a:spLocks/>
          </p:cNvSpPr>
          <p:nvPr/>
        </p:nvSpPr>
        <p:spPr>
          <a:xfrm>
            <a:off x="440938" y="6374219"/>
            <a:ext cx="154026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800" dirty="0">
                <a:solidFill>
                  <a:srgbClr val="FFFFFF"/>
                </a:solidFill>
                <a:effectLst/>
              </a:rPr>
              <a:t>© Ipsos </a:t>
            </a:r>
            <a:r>
              <a:rPr lang="fr-FR" sz="800" dirty="0" err="1">
                <a:solidFill>
                  <a:srgbClr val="FFFFFF"/>
                </a:solidFill>
                <a:effectLst/>
              </a:rPr>
              <a:t>bva</a:t>
            </a:r>
            <a:r>
              <a:rPr lang="fr-FR" sz="800" dirty="0">
                <a:solidFill>
                  <a:srgbClr val="FFFFFF"/>
                </a:solidFill>
                <a:effectLst/>
              </a:rPr>
              <a:t> | L’apprentissage en entreprise | Octobre 2026</a:t>
            </a:r>
          </a:p>
        </p:txBody>
      </p:sp>
      <p:sp>
        <p:nvSpPr>
          <p:cNvPr id="4" name="Text Placeholder 16">
            <a:extLst>
              <a:ext uri="{FF2B5EF4-FFF2-40B4-BE49-F238E27FC236}">
                <a16:creationId xmlns:a16="http://schemas.microsoft.com/office/drawing/2014/main" id="{2B307F84-45B4-FBB4-1E6C-CD4B241E73D1}"/>
              </a:ext>
            </a:extLst>
          </p:cNvPr>
          <p:cNvSpPr>
            <a:spLocks noGrp="1"/>
          </p:cNvSpPr>
          <p:nvPr>
            <p:ph type="body" sz="quarter" idx="12" hasCustomPrompt="1"/>
          </p:nvPr>
        </p:nvSpPr>
        <p:spPr>
          <a:xfrm>
            <a:off x="431800" y="3132139"/>
            <a:ext cx="3851275" cy="1274763"/>
          </a:xfrm>
        </p:spPr>
        <p:txBody>
          <a:bodyPr/>
          <a:lstStyle>
            <a:lvl1pPr>
              <a:defRPr sz="2400">
                <a:solidFill>
                  <a:schemeClr val="bg1"/>
                </a:solidFill>
              </a:defRPr>
            </a:lvl1pPr>
            <a:lvl2pPr marL="0" indent="0">
              <a:buNone/>
              <a:defRPr/>
            </a:lvl2pPr>
          </a:lstStyle>
          <a:p>
            <a:pPr lvl="0"/>
            <a:r>
              <a:rPr lang="en-US"/>
              <a:t>Optional additional information</a:t>
            </a:r>
          </a:p>
        </p:txBody>
      </p:sp>
      <p:pic>
        <p:nvPicPr>
          <p:cNvPr id="5" name="Picture 3" descr="A blue and green logo&#10;&#10;AI-generated content may be incorrect.">
            <a:extLst>
              <a:ext uri="{FF2B5EF4-FFF2-40B4-BE49-F238E27FC236}">
                <a16:creationId xmlns:a16="http://schemas.microsoft.com/office/drawing/2014/main" id="{4A49302B-4CA8-F334-668C-18277857E082}"/>
              </a:ext>
            </a:extLst>
          </p:cNvPr>
          <p:cNvPicPr>
            <a:picLocks noChangeAspect="1"/>
          </p:cNvPicPr>
          <p:nvPr userDrawn="1"/>
        </p:nvPicPr>
        <p:blipFill>
          <a:blip r:embed="rId2"/>
          <a:stretch>
            <a:fillRect/>
          </a:stretch>
        </p:blipFill>
        <p:spPr>
          <a:xfrm>
            <a:off x="11084349" y="6104444"/>
            <a:ext cx="947207" cy="585070"/>
          </a:xfrm>
          <a:prstGeom prst="rect">
            <a:avLst/>
          </a:prstGeom>
        </p:spPr>
      </p:pic>
    </p:spTree>
    <p:extLst>
      <p:ext uri="{BB962C8B-B14F-4D97-AF65-F5344CB8AC3E}">
        <p14:creationId xmlns:p14="http://schemas.microsoft.com/office/powerpoint/2010/main" val="323987528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white_standard_content">
    <p:spTree>
      <p:nvGrpSpPr>
        <p:cNvPr id="1" name=""/>
        <p:cNvGrpSpPr/>
        <p:nvPr/>
      </p:nvGrpSpPr>
      <p:grpSpPr>
        <a:xfrm>
          <a:off x="0" y="0"/>
          <a:ext cx="0" cy="0"/>
          <a:chOff x="0" y="0"/>
          <a:chExt cx="0" cy="0"/>
        </a:xfrm>
      </p:grpSpPr>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4"/>
            <a:ext cx="11274425" cy="3852861"/>
          </a:xfrm>
        </p:spPr>
        <p:txBody>
          <a:bodyPr numCol="1" spcCol="306000">
            <a:noAutofit/>
          </a:bodyPr>
          <a:lstStyle>
            <a:lvl1pPr>
              <a:spcBef>
                <a:spcPts val="400"/>
              </a:spcBef>
              <a:defRPr sz="2400" b="0">
                <a:solidFill>
                  <a:schemeClr val="tx1"/>
                </a:solidFill>
              </a:defRPr>
            </a:lvl1pPr>
            <a:lvl2pPr>
              <a:spcBef>
                <a:spcPts val="400"/>
              </a:spcBef>
              <a:defRPr sz="2400" b="0">
                <a:solidFill>
                  <a:schemeClr val="tx1"/>
                </a:solidFill>
              </a:defRPr>
            </a:lvl2pPr>
            <a:lvl3pPr>
              <a:spcBef>
                <a:spcPts val="400"/>
              </a:spcBef>
              <a:defRPr sz="2400" b="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2" name="Title 1">
            <a:extLst>
              <a:ext uri="{FF2B5EF4-FFF2-40B4-BE49-F238E27FC236}">
                <a16:creationId xmlns:a16="http://schemas.microsoft.com/office/drawing/2014/main" id="{05856702-F7CA-EFF2-BBCC-1DCC4703E0AF}"/>
              </a:ext>
            </a:extLst>
          </p:cNvPr>
          <p:cNvSpPr>
            <a:spLocks noGrp="1"/>
          </p:cNvSpPr>
          <p:nvPr>
            <p:ph type="title"/>
          </p:nvPr>
        </p:nvSpPr>
        <p:spPr/>
        <p:txBody>
          <a:bodyPr/>
          <a:lstStyle/>
          <a:p>
            <a:r>
              <a:rPr lang="fr-FR"/>
              <a:t>Modifiez le style du titre</a:t>
            </a:r>
            <a:endParaRPr lang="en-GB"/>
          </a:p>
        </p:txBody>
      </p:sp>
    </p:spTree>
    <p:extLst>
      <p:ext uri="{BB962C8B-B14F-4D97-AF65-F5344CB8AC3E}">
        <p14:creationId xmlns:p14="http://schemas.microsoft.com/office/powerpoint/2010/main" val="76298135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3 columns with line">
    <p:bg>
      <p:bgPr>
        <a:solidFill>
          <a:srgbClr val="E7EBF0"/>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77064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p:nvPr>
        </p:nvSpPr>
        <p:spPr>
          <a:xfrm>
            <a:off x="404786" y="1808820"/>
            <a:ext cx="3633820" cy="3868080"/>
          </a:xfrm>
        </p:spPr>
        <p:txBody>
          <a:bodyPr>
            <a:noAutofit/>
          </a:bodyPr>
          <a:lstStyle>
            <a:lvl1pPr>
              <a:spcBef>
                <a:spcPts val="1800"/>
              </a:spcBef>
              <a:defRPr sz="1400">
                <a:solidFill>
                  <a:schemeClr val="tx1"/>
                </a:solidFill>
              </a:defRPr>
            </a:lvl1pPr>
            <a:lvl2pPr marL="447675" indent="-314325">
              <a:buFontTx/>
              <a:buBlip>
                <a:blip r:embed="rId6"/>
              </a:buBlip>
              <a:defRPr sz="14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fr-FR"/>
              <a:t>Cliquez pour modifier les styles du texte du masque</a:t>
            </a:r>
          </a:p>
          <a:p>
            <a:pPr lvl="1"/>
            <a:r>
              <a:rPr lang="fr-FR"/>
              <a:t>Deuxième niveau</a:t>
            </a:r>
          </a:p>
          <a:p>
            <a:pPr lvl="2"/>
            <a:r>
              <a:rPr lang="fr-FR"/>
              <a:t>Troisième niveau</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p:nvPr>
        </p:nvSpPr>
        <p:spPr>
          <a:xfrm>
            <a:off x="4279090" y="1808820"/>
            <a:ext cx="3633820" cy="3868080"/>
          </a:xfrm>
        </p:spPr>
        <p:txBody>
          <a:bodyPr>
            <a:noAutofit/>
          </a:bodyPr>
          <a:lstStyle>
            <a:lvl1pPr>
              <a:spcBef>
                <a:spcPts val="1800"/>
              </a:spcBef>
              <a:defRPr sz="1400">
                <a:solidFill>
                  <a:schemeClr val="tx1"/>
                </a:solidFill>
              </a:defRPr>
            </a:lvl1pPr>
            <a:lvl2pPr marL="447675" indent="-314325">
              <a:buFontTx/>
              <a:buBlip>
                <a:blip r:embed="rId6"/>
              </a:buBlip>
              <a:defRPr sz="14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fr-FR"/>
              <a:t>Cliquez pour modifier les styles du texte du masque</a:t>
            </a:r>
          </a:p>
          <a:p>
            <a:pPr lvl="1"/>
            <a:r>
              <a:rPr lang="fr-FR"/>
              <a:t>Deuxième niveau</a:t>
            </a:r>
          </a:p>
          <a:p>
            <a:pPr lvl="2"/>
            <a:r>
              <a:rPr lang="fr-FR"/>
              <a:t>Troisième niveau</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p:nvPr>
        </p:nvSpPr>
        <p:spPr>
          <a:xfrm>
            <a:off x="8153368" y="1808820"/>
            <a:ext cx="3633820" cy="3868080"/>
          </a:xfrm>
        </p:spPr>
        <p:txBody>
          <a:bodyPr>
            <a:noAutofit/>
          </a:bodyPr>
          <a:lstStyle>
            <a:lvl1pPr>
              <a:spcBef>
                <a:spcPts val="1800"/>
              </a:spcBef>
              <a:defRPr sz="1400">
                <a:solidFill>
                  <a:schemeClr val="tx1"/>
                </a:solidFill>
              </a:defRPr>
            </a:lvl1pPr>
            <a:lvl2pPr marL="447675" indent="-314325">
              <a:buFontTx/>
              <a:buBlip>
                <a:blip r:embed="rId6"/>
              </a:buBlip>
              <a:defRPr sz="14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fr-FR"/>
              <a:t>Cliquez pour modifier les styles du texte du masque</a:t>
            </a:r>
          </a:p>
          <a:p>
            <a:pPr lvl="1"/>
            <a:r>
              <a:rPr lang="fr-FR"/>
              <a:t>Deuxième niveau</a:t>
            </a:r>
          </a:p>
          <a:p>
            <a:pPr lvl="2"/>
            <a:r>
              <a:rPr lang="fr-FR"/>
              <a:t>Troisième niveau</a:t>
            </a:r>
          </a:p>
        </p:txBody>
      </p:sp>
      <p:sp>
        <p:nvSpPr>
          <p:cNvPr id="13" name="Text Placeholder 5">
            <a:extLst>
              <a:ext uri="{FF2B5EF4-FFF2-40B4-BE49-F238E27FC236}">
                <a16:creationId xmlns:a16="http://schemas.microsoft.com/office/drawing/2014/main" id="{A638648C-B61D-4507-9478-07B4702DA583}"/>
              </a:ext>
            </a:extLst>
          </p:cNvPr>
          <p:cNvSpPr>
            <a:spLocks noGrp="1"/>
          </p:cNvSpPr>
          <p:nvPr>
            <p:ph type="body" sz="quarter" idx="17" hasCustomPrompt="1"/>
          </p:nvPr>
        </p:nvSpPr>
        <p:spPr>
          <a:xfrm>
            <a:off x="404786" y="1036811"/>
            <a:ext cx="2311064" cy="353943"/>
          </a:xfr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p:nvPr>
        </p:nvSpPr>
        <p:spPr>
          <a:xfrm>
            <a:off x="450000" y="370089"/>
            <a:ext cx="11299088" cy="715669"/>
          </a:xfrm>
        </p:spPr>
        <p:txBody>
          <a:bodyPr/>
          <a:lstStyle/>
          <a:p>
            <a:r>
              <a:rPr lang="fr-FR"/>
              <a:t>Modifiez le style du titre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Tree>
    <p:extLst>
      <p:ext uri="{BB962C8B-B14F-4D97-AF65-F5344CB8AC3E}">
        <p14:creationId xmlns:p14="http://schemas.microsoft.com/office/powerpoint/2010/main" val="3639507961"/>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4"/>
            <a:ext cx="11299088" cy="715669"/>
          </a:xfrm>
          <a:prstGeom prst="rect">
            <a:avLst/>
          </a:prstGeom>
        </p:spPr>
        <p:txBody>
          <a:bodyPr vert="horz" wrap="square" lIns="0" tIns="0" rIns="0" bIns="0" rtlCol="0" anchor="t">
            <a:noAutofit/>
          </a:bodyPr>
          <a:lstStyle/>
          <a:p>
            <a:r>
              <a:rPr lang="en-GB"/>
              <a:t>Short slide title</a:t>
            </a:r>
          </a:p>
        </p:txBody>
      </p:sp>
      <p:sp>
        <p:nvSpPr>
          <p:cNvPr id="3" name="Placeholder">
            <a:extLst>
              <a:ext uri="{FF2B5EF4-FFF2-40B4-BE49-F238E27FC236}">
                <a16:creationId xmlns:a16="http://schemas.microsoft.com/office/drawing/2014/main" id="{41F54BE0-878D-4EDE-9290-206FC15489D4}"/>
              </a:ext>
            </a:extLst>
          </p:cNvPr>
          <p:cNvSpPr>
            <a:spLocks noGrp="1"/>
          </p:cNvSpPr>
          <p:nvPr>
            <p:ph type="body" idx="1"/>
          </p:nvPr>
        </p:nvSpPr>
        <p:spPr>
          <a:xfrm>
            <a:off x="450000" y="1808163"/>
            <a:ext cx="11299088" cy="3852862"/>
          </a:xfrm>
          <a:prstGeom prst="rect">
            <a:avLst/>
          </a:prstGeom>
        </p:spPr>
        <p:txBody>
          <a:bodyPr vert="horz" lIns="0" tIns="0" rIns="0" bIns="0" rtlCol="0">
            <a:noAutofit/>
          </a:bodyPr>
          <a:lstStyle/>
          <a:p>
            <a:pPr lvl="0"/>
            <a:r>
              <a:rPr lang="en-GB" dirty="0"/>
              <a:t>Click to change the text styles on the slide master</a:t>
            </a:r>
          </a:p>
          <a:p>
            <a:pPr lvl="1"/>
            <a:r>
              <a:rPr lang="en-GB" dirty="0"/>
              <a:t>Text level 1</a:t>
            </a:r>
          </a:p>
          <a:p>
            <a:pPr lvl="2"/>
            <a:r>
              <a:rPr lang="en-GB" dirty="0"/>
              <a:t>Text level 2</a:t>
            </a:r>
          </a:p>
        </p:txBody>
      </p:sp>
      <p:sp>
        <p:nvSpPr>
          <p:cNvPr id="96" name="TextBox 95">
            <a:extLst>
              <a:ext uri="{FF2B5EF4-FFF2-40B4-BE49-F238E27FC236}">
                <a16:creationId xmlns:a16="http://schemas.microsoft.com/office/drawing/2014/main" id="{A19EB2BF-21C7-DA01-6AAC-8D446BDFC72B}"/>
              </a:ext>
            </a:extLst>
          </p:cNvPr>
          <p:cNvSpPr txBox="1"/>
          <p:nvPr/>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‹N°›</a:t>
            </a:fld>
            <a:endParaRPr lang="en-GB" sz="900"/>
          </a:p>
        </p:txBody>
      </p:sp>
      <p:sp>
        <p:nvSpPr>
          <p:cNvPr id="6" name="Classification">
            <a:extLst>
              <a:ext uri="{FF2B5EF4-FFF2-40B4-BE49-F238E27FC236}">
                <a16:creationId xmlns:a16="http://schemas.microsoft.com/office/drawing/2014/main" id="{5145A4F0-7D5B-0FE6-3F2E-55FC068D8DC1}"/>
              </a:ext>
              <a:ext uri="{C183D7F6-B498-43B3-948B-1728B52AA6E4}">
                <adec:decorative xmlns:adec="http://schemas.microsoft.com/office/drawing/2017/decorative" val="1"/>
              </a:ext>
            </a:extLst>
          </p:cNvPr>
          <p:cNvSpPr txBox="1">
            <a:spLocks/>
          </p:cNvSpPr>
          <p:nvPr/>
        </p:nvSpPr>
        <p:spPr>
          <a:xfrm>
            <a:off x="440937" y="6645915"/>
            <a:ext cx="6516453"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FR" sz="800" dirty="0">
                <a:solidFill>
                  <a:schemeClr val="accent1">
                    <a:lumMod val="75000"/>
                  </a:schemeClr>
                </a:solidFill>
                <a:effectLst/>
              </a:rPr>
              <a:t>© Ipsos bva | La mobilité européenne des apprentis | Octobre 2026</a:t>
            </a:r>
          </a:p>
        </p:txBody>
      </p:sp>
      <p:pic>
        <p:nvPicPr>
          <p:cNvPr id="4" name="Picture 3" descr="A blue and green logo&#10;&#10;AI-generated content may be incorrect.">
            <a:extLst>
              <a:ext uri="{FF2B5EF4-FFF2-40B4-BE49-F238E27FC236}">
                <a16:creationId xmlns:a16="http://schemas.microsoft.com/office/drawing/2014/main" id="{A0CEA8EC-8CEE-3A57-395C-5FA9DBDA2EEC}"/>
              </a:ext>
            </a:extLst>
          </p:cNvPr>
          <p:cNvPicPr>
            <a:picLocks noChangeAspect="1"/>
          </p:cNvPicPr>
          <p:nvPr/>
        </p:nvPicPr>
        <p:blipFill>
          <a:blip r:embed="rId11"/>
          <a:stretch>
            <a:fillRect/>
          </a:stretch>
        </p:blipFill>
        <p:spPr>
          <a:xfrm>
            <a:off x="11498094" y="6360006"/>
            <a:ext cx="533462" cy="329508"/>
          </a:xfrm>
          <a:prstGeom prst="rect">
            <a:avLst/>
          </a:prstGeom>
        </p:spPr>
      </p:pic>
      <p:pic>
        <p:nvPicPr>
          <p:cNvPr id="5" name="Revision_img_OK" descr="A picture containing object, clock&#10;&#10;Description automatically generated" hidden="1">
            <a:extLst>
              <a:ext uri="{FF2B5EF4-FFF2-40B4-BE49-F238E27FC236}">
                <a16:creationId xmlns:a16="http://schemas.microsoft.com/office/drawing/2014/main" id="{4466B9CC-FEAA-E57A-B8F8-14F0CFEF42D0}"/>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0922000" y="127000"/>
            <a:ext cx="720000" cy="720000"/>
          </a:xfrm>
          <a:prstGeom prst="rect">
            <a:avLst/>
          </a:prstGeom>
        </p:spPr>
      </p:pic>
      <p:pic>
        <p:nvPicPr>
          <p:cNvPr id="8" name="Revision_img_REV" descr="A picture containing object, clock&#10;&#10;Description automatically generated" hidden="1">
            <a:extLst>
              <a:ext uri="{FF2B5EF4-FFF2-40B4-BE49-F238E27FC236}">
                <a16:creationId xmlns:a16="http://schemas.microsoft.com/office/drawing/2014/main" id="{BF3BA808-62FB-DC7D-E88F-02F227BD2A5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22000" y="127000"/>
            <a:ext cx="720000" cy="720000"/>
          </a:xfrm>
          <a:prstGeom prst="rect">
            <a:avLst/>
          </a:prstGeom>
        </p:spPr>
      </p:pic>
      <p:pic>
        <p:nvPicPr>
          <p:cNvPr id="9" name="Revision_img_PEND" descr="A close up of a clock&#10;&#10;Description automatically generated" hidden="1">
            <a:extLst>
              <a:ext uri="{FF2B5EF4-FFF2-40B4-BE49-F238E27FC236}">
                <a16:creationId xmlns:a16="http://schemas.microsoft.com/office/drawing/2014/main" id="{F797222D-F522-044D-CC11-E1FA6757779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922000" y="127000"/>
            <a:ext cx="720000" cy="720000"/>
          </a:xfrm>
          <a:prstGeom prst="rect">
            <a:avLst/>
          </a:prstGeom>
        </p:spPr>
      </p:pic>
      <p:graphicFrame>
        <p:nvGraphicFramePr>
          <p:cNvPr id="10" name="IpsosToolbar_Briefing_Slide" hidden="1">
            <a:extLst>
              <a:ext uri="{FF2B5EF4-FFF2-40B4-BE49-F238E27FC236}">
                <a16:creationId xmlns:a16="http://schemas.microsoft.com/office/drawing/2014/main" id="{62022602-83A4-32F2-ACDA-43502F3BE89D}"/>
              </a:ext>
            </a:extLst>
          </p:cNvPr>
          <p:cNvGraphicFramePr>
            <a:graphicFrameLocks noGrp="1"/>
          </p:cNvGraphicFramePr>
          <p:nvPr userDrawn="1">
            <p:extLst>
              <p:ext uri="{D42A27DB-BD31-4B8C-83A1-F6EECF244321}">
                <p14:modId xmlns:p14="http://schemas.microsoft.com/office/powerpoint/2010/main" val="3799420059"/>
              </p:ext>
            </p:extLst>
          </p:nvPr>
        </p:nvGraphicFramePr>
        <p:xfrm>
          <a:off x="0" y="692149"/>
          <a:ext cx="4320000" cy="1440000"/>
        </p:xfrm>
        <a:graphic>
          <a:graphicData uri="http://schemas.openxmlformats.org/drawingml/2006/table">
            <a:tbl>
              <a:tblPr firstRow="1" bandRow="1">
                <a:tableStyleId>{2D5ABB26-0587-4C30-8999-92F81FD0307C}</a:tableStyleId>
              </a:tblPr>
              <a:tblGrid>
                <a:gridCol w="1584000">
                  <a:extLst>
                    <a:ext uri="{9D8B030D-6E8A-4147-A177-3AD203B41FA5}">
                      <a16:colId xmlns:a16="http://schemas.microsoft.com/office/drawing/2014/main" val="680429793"/>
                    </a:ext>
                  </a:extLst>
                </a:gridCol>
                <a:gridCol w="2736000">
                  <a:extLst>
                    <a:ext uri="{9D8B030D-6E8A-4147-A177-3AD203B41FA5}">
                      <a16:colId xmlns:a16="http://schemas.microsoft.com/office/drawing/2014/main" val="1717690144"/>
                    </a:ext>
                  </a:extLst>
                </a:gridCol>
              </a:tblGrid>
              <a:tr h="180000">
                <a:tc>
                  <a:txBody>
                    <a:bodyPr/>
                    <a:lstStyle/>
                    <a:p>
                      <a:r>
                        <a:rPr lang="en-US" sz="900" b="1">
                          <a:solidFill>
                            <a:srgbClr val="292929"/>
                          </a:solidFill>
                          <a:latin typeface="+mn-lt"/>
                          <a:cs typeface="+mn-cs"/>
                        </a:rPr>
                        <a:t>Base description (filter)</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158922941"/>
                  </a:ext>
                </a:extLst>
              </a:tr>
              <a:tr h="180000">
                <a:tc>
                  <a:txBody>
                    <a:bodyPr/>
                    <a:lstStyle/>
                    <a:p>
                      <a:r>
                        <a:rPr lang="en-US" sz="900" b="1">
                          <a:solidFill>
                            <a:srgbClr val="292929"/>
                          </a:solidFill>
                          <a:latin typeface="+mn-lt"/>
                          <a:cs typeface="+mn-cs"/>
                        </a:rPr>
                        <a:t>Banner info</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26179011"/>
                  </a:ext>
                </a:extLst>
              </a:tr>
              <a:tr h="180000">
                <a:tc>
                  <a:txBody>
                    <a:bodyPr/>
                    <a:lstStyle/>
                    <a:p>
                      <a:r>
                        <a:rPr lang="en-US" sz="900" b="1">
                          <a:solidFill>
                            <a:srgbClr val="292929"/>
                          </a:solidFill>
                          <a:latin typeface="+mn-lt"/>
                          <a:cs typeface="+mn-cs"/>
                        </a:rPr>
                        <a:t>Table/Question number/title</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589288394"/>
                  </a:ext>
                </a:extLst>
              </a:tr>
              <a:tr h="180000">
                <a:tc>
                  <a:txBody>
                    <a:bodyPr/>
                    <a:lstStyle/>
                    <a:p>
                      <a:r>
                        <a:rPr lang="en-US" sz="900" b="1">
                          <a:solidFill>
                            <a:srgbClr val="292929"/>
                          </a:solidFill>
                          <a:latin typeface="+mn-lt"/>
                          <a:cs typeface="+mn-cs"/>
                        </a:rPr>
                        <a:t>Break</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794224127"/>
                  </a:ext>
                </a:extLst>
              </a:tr>
              <a:tr h="180000">
                <a:tc>
                  <a:txBody>
                    <a:bodyPr/>
                    <a:lstStyle/>
                    <a:p>
                      <a:r>
                        <a:rPr lang="en-US" sz="900" b="1">
                          <a:solidFill>
                            <a:srgbClr val="292929"/>
                          </a:solidFill>
                          <a:latin typeface="+mn-lt"/>
                          <a:cs typeface="+mn-cs"/>
                        </a:rPr>
                        <a:t>Slide/Chart </a:t>
                      </a:r>
                      <a:r>
                        <a:rPr lang="en-US" sz="900" b="0" i="0">
                          <a:solidFill>
                            <a:srgbClr val="292929"/>
                          </a:solidFill>
                          <a:latin typeface="+mn-lt"/>
                          <a:cs typeface="+mn-cs"/>
                        </a:rPr>
                        <a:t>(if not in library!)</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4119806022"/>
                  </a:ext>
                </a:extLst>
              </a:tr>
              <a:tr h="180000">
                <a:tc>
                  <a:txBody>
                    <a:bodyPr/>
                    <a:lstStyle/>
                    <a:p>
                      <a:r>
                        <a:rPr lang="en-US" sz="900" b="1">
                          <a:solidFill>
                            <a:srgbClr val="292929"/>
                          </a:solidFill>
                          <a:latin typeface="+mn-lt"/>
                          <a:cs typeface="+mn-cs"/>
                        </a:rPr>
                        <a:t>Ranking</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03503531"/>
                  </a:ext>
                </a:extLst>
              </a:tr>
              <a:tr h="180000">
                <a:tc>
                  <a:txBody>
                    <a:bodyPr/>
                    <a:lstStyle/>
                    <a:p>
                      <a:r>
                        <a:rPr lang="en-US" sz="900" b="1">
                          <a:solidFill>
                            <a:srgbClr val="292929"/>
                          </a:solidFill>
                          <a:latin typeface="+mn-lt"/>
                          <a:cs typeface="+mn-cs"/>
                        </a:rPr>
                        <a:t>Sigs</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012447535"/>
                  </a:ext>
                </a:extLst>
              </a:tr>
              <a:tr h="18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rgbClr val="292929"/>
                          </a:solidFill>
                          <a:latin typeface="+mn-lt"/>
                          <a:cs typeface="+mn-cs"/>
                        </a:rPr>
                        <a:t>Extra instruction</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extLst>
                  <a:ext uri="{0D108BD9-81ED-4DB2-BD59-A6C34878D82A}">
                    <a16:rowId xmlns:a16="http://schemas.microsoft.com/office/drawing/2014/main" val="3782981876"/>
                  </a:ext>
                </a:extLst>
              </a:tr>
            </a:tbl>
          </a:graphicData>
        </a:graphic>
      </p:graphicFrame>
      <p:graphicFrame>
        <p:nvGraphicFramePr>
          <p:cNvPr id="11" name="IpsosToolbar_Briefing_General" hidden="1">
            <a:extLst>
              <a:ext uri="{FF2B5EF4-FFF2-40B4-BE49-F238E27FC236}">
                <a16:creationId xmlns:a16="http://schemas.microsoft.com/office/drawing/2014/main" id="{7ACAB9E0-C729-80E5-5FD2-22DB3B5D5392}"/>
              </a:ext>
            </a:extLst>
          </p:cNvPr>
          <p:cNvGraphicFramePr>
            <a:graphicFrameLocks noGrp="1"/>
          </p:cNvGraphicFramePr>
          <p:nvPr userDrawn="1">
            <p:extLst>
              <p:ext uri="{D42A27DB-BD31-4B8C-83A1-F6EECF244321}">
                <p14:modId xmlns:p14="http://schemas.microsoft.com/office/powerpoint/2010/main" val="2975889081"/>
              </p:ext>
            </p:extLst>
          </p:nvPr>
        </p:nvGraphicFramePr>
        <p:xfrm>
          <a:off x="0" y="0"/>
          <a:ext cx="4320000" cy="2700000"/>
        </p:xfrm>
        <a:graphic>
          <a:graphicData uri="http://schemas.openxmlformats.org/drawingml/2006/table">
            <a:tbl>
              <a:tblPr firstRow="1" bandRow="1">
                <a:tableStyleId>{2D5ABB26-0587-4C30-8999-92F81FD0307C}</a:tableStyleId>
              </a:tblPr>
              <a:tblGrid>
                <a:gridCol w="1584000">
                  <a:extLst>
                    <a:ext uri="{9D8B030D-6E8A-4147-A177-3AD203B41FA5}">
                      <a16:colId xmlns:a16="http://schemas.microsoft.com/office/drawing/2014/main" val="680429793"/>
                    </a:ext>
                  </a:extLst>
                </a:gridCol>
                <a:gridCol w="2736000">
                  <a:extLst>
                    <a:ext uri="{9D8B030D-6E8A-4147-A177-3AD203B41FA5}">
                      <a16:colId xmlns:a16="http://schemas.microsoft.com/office/drawing/2014/main" val="1717690144"/>
                    </a:ext>
                  </a:extLst>
                </a:gridCol>
              </a:tblGrid>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rgbClr val="292929"/>
                          </a:solidFill>
                          <a:latin typeface="+mn-lt"/>
                          <a:cs typeface="+mn-cs"/>
                        </a:rPr>
                        <a:t>PROJECT TIMINGS &amp; BATCHES </a:t>
                      </a:r>
                      <a:r>
                        <a:rPr lang="en-GB" sz="900">
                          <a:solidFill>
                            <a:srgbClr val="292929"/>
                          </a:solidFill>
                          <a:latin typeface="+mn-lt"/>
                          <a:cs typeface="+mn-cs"/>
                        </a:rPr>
                        <a:t>(intermediate deadlines)</a:t>
                      </a:r>
                      <a:r>
                        <a:rPr lang="en-GB" sz="900" b="1">
                          <a:solidFill>
                            <a:srgbClr val="292929"/>
                          </a:solidFill>
                          <a:latin typeface="+mn-lt"/>
                          <a:cs typeface="+mn-cs"/>
                        </a:rPr>
                        <a:t>:</a:t>
                      </a:r>
                      <a:endParaRPr lang="en-GB" sz="1000" b="1">
                        <a:solidFill>
                          <a:srgbClr val="292929"/>
                        </a:solidFill>
                        <a:latin typeface="+mn-lt"/>
                        <a:cs typeface="+mn-cs"/>
                      </a:endParaRP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a:solidFill>
                          <a:schemeClr val="tx1"/>
                        </a:solidFill>
                      </a:endParaRPr>
                    </a:p>
                  </a:txBody>
                  <a:tcPr marL="0" marR="0" marT="0" marB="0">
                    <a:lnL w="28575" cap="flat" cmpd="sng" algn="ctr">
                      <a:solidFill>
                        <a:srgbClr val="FF0000"/>
                      </a:solidFill>
                      <a:prstDash val="sysDash"/>
                      <a:round/>
                      <a:headEnd type="none" w="med" len="med"/>
                      <a:tailEnd type="none" w="med" len="med"/>
                    </a:lnL>
                  </a:tcPr>
                </a:tc>
                <a:extLst>
                  <a:ext uri="{0D108BD9-81ED-4DB2-BD59-A6C34878D82A}">
                    <a16:rowId xmlns:a16="http://schemas.microsoft.com/office/drawing/2014/main" val="3540381696"/>
                  </a:ext>
                </a:extLst>
              </a:tr>
              <a:tr h="180000">
                <a:tc>
                  <a:txBody>
                    <a:bodyPr/>
                    <a:lstStyle/>
                    <a:p>
                      <a:r>
                        <a:rPr lang="en-GB" sz="900" b="1">
                          <a:solidFill>
                            <a:srgbClr val="292929"/>
                          </a:solidFill>
                          <a:latin typeface="+mn-lt"/>
                          <a:cs typeface="+mn-cs"/>
                        </a:rPr>
                        <a:t>First review moment</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158922941"/>
                  </a:ext>
                </a:extLst>
              </a:tr>
              <a:tr h="180000">
                <a:tc>
                  <a:txBody>
                    <a:bodyPr/>
                    <a:lstStyle/>
                    <a:p>
                      <a:r>
                        <a:rPr lang="en-GB" sz="900" b="1">
                          <a:solidFill>
                            <a:srgbClr val="292929"/>
                          </a:solidFill>
                          <a:latin typeface="+mn-lt"/>
                          <a:cs typeface="+mn-cs"/>
                        </a:rPr>
                        <a:t>Batch 1, 2, ...</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26179011"/>
                  </a:ext>
                </a:extLst>
              </a:tr>
              <a:tr h="180000">
                <a:tc>
                  <a:txBody>
                    <a:bodyPr/>
                    <a:lstStyle/>
                    <a:p>
                      <a:r>
                        <a:rPr lang="en-GB" sz="900" b="1">
                          <a:solidFill>
                            <a:srgbClr val="292929"/>
                          </a:solidFill>
                          <a:latin typeface="+mn-lt"/>
                          <a:cs typeface="+mn-cs"/>
                        </a:rPr>
                        <a:t>Deadline full report</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extLst>
                  <a:ext uri="{0D108BD9-81ED-4DB2-BD59-A6C34878D82A}">
                    <a16:rowId xmlns:a16="http://schemas.microsoft.com/office/drawing/2014/main" val="589288394"/>
                  </a:ext>
                </a:extLst>
              </a:tr>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rgbClr val="292929"/>
                          </a:solidFill>
                          <a:latin typeface="+mn-lt"/>
                          <a:cs typeface="+mn-cs"/>
                        </a:rPr>
                        <a:t>PROJECT INFO</a:t>
                      </a: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9525" cap="flat" cmpd="sng" algn="ctr">
                      <a:solidFill>
                        <a:srgbClr val="FF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a:solidFill>
                          <a:schemeClr val="tx1"/>
                        </a:solidFill>
                      </a:endParaRPr>
                    </a:p>
                  </a:txBody>
                  <a:tcPr marL="0" marR="0" marT="0" marB="0">
                    <a:lnL w="28575" cap="flat" cmpd="sng" algn="ctr">
                      <a:solidFill>
                        <a:srgbClr val="FF0000"/>
                      </a:solidFill>
                      <a:prstDash val="sysDash"/>
                      <a:round/>
                      <a:headEnd type="none" w="med" len="med"/>
                      <a:tailEnd type="none" w="med" len="med"/>
                    </a:lnL>
                    <a:lnT w="63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404247477"/>
                  </a:ext>
                </a:extLst>
              </a:tr>
              <a:tr h="180000">
                <a:tc>
                  <a:txBody>
                    <a:bodyPr/>
                    <a:lstStyle/>
                    <a:p>
                      <a:r>
                        <a:rPr lang="en-GB" sz="900" b="1">
                          <a:solidFill>
                            <a:srgbClr val="292929"/>
                          </a:solidFill>
                          <a:latin typeface="+mn-lt"/>
                          <a:cs typeface="+mn-cs"/>
                        </a:rPr>
                        <a:t>PN</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794224127"/>
                  </a:ext>
                </a:extLst>
              </a:tr>
              <a:tr h="180000">
                <a:tc>
                  <a:txBody>
                    <a:bodyPr/>
                    <a:lstStyle/>
                    <a:p>
                      <a:r>
                        <a:rPr lang="en-GB" sz="900" b="1">
                          <a:solidFill>
                            <a:srgbClr val="292929"/>
                          </a:solidFill>
                          <a:latin typeface="+mn-lt"/>
                          <a:cs typeface="+mn-cs"/>
                        </a:rPr>
                        <a:t>Project title</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4119806022"/>
                  </a:ext>
                </a:extLst>
              </a:tr>
              <a:tr h="180000">
                <a:tc>
                  <a:txBody>
                    <a:bodyPr/>
                    <a:lstStyle/>
                    <a:p>
                      <a:r>
                        <a:rPr lang="en-GB" sz="900" b="1">
                          <a:solidFill>
                            <a:srgbClr val="292929"/>
                          </a:solidFill>
                          <a:latin typeface="+mn-lt"/>
                          <a:cs typeface="+mn-cs"/>
                        </a:rPr>
                        <a:t>Client</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03503531"/>
                  </a:ext>
                </a:extLst>
              </a:tr>
              <a:tr h="180000">
                <a:tc>
                  <a:txBody>
                    <a:bodyPr/>
                    <a:lstStyle/>
                    <a:p>
                      <a:r>
                        <a:rPr lang="en-GB" sz="900" b="1">
                          <a:solidFill>
                            <a:srgbClr val="292929"/>
                          </a:solidFill>
                          <a:latin typeface="+mn-lt"/>
                          <a:cs typeface="+mn-cs"/>
                        </a:rPr>
                        <a:t>Project leader</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extLst>
                  <a:ext uri="{0D108BD9-81ED-4DB2-BD59-A6C34878D82A}">
                    <a16:rowId xmlns:a16="http://schemas.microsoft.com/office/drawing/2014/main" val="2012447535"/>
                  </a:ext>
                </a:extLst>
              </a:tr>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rgbClr val="292929"/>
                          </a:solidFill>
                          <a:latin typeface="+mn-lt"/>
                          <a:cs typeface="+mn-cs"/>
                        </a:rPr>
                        <a:t>BRIEFING INSTRUCTIONS</a:t>
                      </a: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9525" cap="flat" cmpd="sng" algn="ctr">
                      <a:solidFill>
                        <a:srgbClr val="FF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a:solidFill>
                          <a:schemeClr val="tx1"/>
                        </a:solidFill>
                      </a:endParaRPr>
                    </a:p>
                  </a:txBody>
                  <a:tcPr marL="0" marR="0" marT="0" marB="0">
                    <a:lnL w="28575" cap="flat" cmpd="sng" algn="ctr">
                      <a:solidFill>
                        <a:srgbClr val="FF0000"/>
                      </a:solidFill>
                      <a:prstDash val="sysDash"/>
                      <a:round/>
                      <a:headEnd type="none" w="med" len="med"/>
                      <a:tailEnd type="none" w="med" len="med"/>
                    </a:lnL>
                    <a:lnT w="63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281120632"/>
                  </a:ext>
                </a:extLst>
              </a:tr>
              <a:tr h="180000">
                <a:tc>
                  <a:txBody>
                    <a:bodyPr/>
                    <a:lstStyle/>
                    <a:p>
                      <a:r>
                        <a:rPr lang="en-GB" sz="900" b="1">
                          <a:solidFill>
                            <a:srgbClr val="292929"/>
                          </a:solidFill>
                          <a:latin typeface="+mn-lt"/>
                          <a:cs typeface="+mn-cs"/>
                        </a:rPr>
                        <a:t>Overall project instruction</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816729115"/>
                  </a:ext>
                </a:extLst>
              </a:tr>
              <a:tr h="180000">
                <a:tc>
                  <a:txBody>
                    <a:bodyPr/>
                    <a:lstStyle/>
                    <a:p>
                      <a:r>
                        <a:rPr lang="en-GB" sz="900" b="1">
                          <a:solidFill>
                            <a:srgbClr val="292929"/>
                          </a:solidFill>
                          <a:latin typeface="+mn-lt"/>
                          <a:cs typeface="+mn-cs"/>
                        </a:rPr>
                        <a:t>Conclusion layout</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775208648"/>
                  </a:ext>
                </a:extLst>
              </a:tr>
              <a:tr h="180000">
                <a:tc>
                  <a:txBody>
                    <a:bodyPr/>
                    <a:lstStyle/>
                    <a:p>
                      <a:r>
                        <a:rPr lang="en-GB" sz="900" b="1">
                          <a:solidFill>
                            <a:srgbClr val="292929"/>
                          </a:solidFill>
                          <a:latin typeface="+mn-lt"/>
                          <a:cs typeface="+mn-cs"/>
                        </a:rPr>
                        <a:t>Report language</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3620477378"/>
                  </a:ext>
                </a:extLst>
              </a:tr>
              <a:tr h="180000">
                <a:tc>
                  <a:txBody>
                    <a:bodyPr/>
                    <a:lstStyle/>
                    <a:p>
                      <a:r>
                        <a:rPr lang="en-GB" sz="900" b="1">
                          <a:solidFill>
                            <a:srgbClr val="292929"/>
                          </a:solidFill>
                          <a:latin typeface="+mn-lt"/>
                          <a:cs typeface="+mn-cs"/>
                        </a:rPr>
                        <a:t>Low base size indication</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265250029"/>
                  </a:ext>
                </a:extLst>
              </a:tr>
              <a:tr h="180000">
                <a:tc>
                  <a:txBody>
                    <a:bodyPr/>
                    <a:lstStyle/>
                    <a:p>
                      <a:r>
                        <a:rPr lang="en-GB" sz="900" b="1">
                          <a:solidFill>
                            <a:srgbClr val="292929"/>
                          </a:solidFill>
                          <a:latin typeface="+mn-lt"/>
                          <a:cs typeface="+mn-cs"/>
                        </a:rPr>
                        <a:t>Extra instruction</a:t>
                      </a:r>
                      <a:endParaRPr lang="en-US" sz="900" b="1">
                        <a:solidFill>
                          <a:srgbClr val="292929"/>
                        </a:solidFill>
                        <a:latin typeface="+mn-lt"/>
                        <a:cs typeface="+mn-cs"/>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tc>
                  <a:txBody>
                    <a:bodyPr/>
                    <a:lstStyle/>
                    <a:p>
                      <a:endParaRPr lang="en-US" sz="900">
                        <a:solidFill>
                          <a:srgbClr val="292929"/>
                        </a:solidFill>
                        <a:latin typeface="+mn-lt"/>
                        <a:cs typeface="+mn-cs"/>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extLst>
                  <a:ext uri="{0D108BD9-81ED-4DB2-BD59-A6C34878D82A}">
                    <a16:rowId xmlns:a16="http://schemas.microsoft.com/office/drawing/2014/main" val="3782981876"/>
                  </a:ext>
                </a:extLst>
              </a:tr>
            </a:tbl>
          </a:graphicData>
        </a:graphic>
      </p:graphicFrame>
      <p:pic>
        <p:nvPicPr>
          <p:cNvPr id="13" name="Image 12">
            <a:extLst>
              <a:ext uri="{FF2B5EF4-FFF2-40B4-BE49-F238E27FC236}">
                <a16:creationId xmlns:a16="http://schemas.microsoft.com/office/drawing/2014/main" id="{D0F1584A-39BF-664B-DD82-067CE202004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730832" y="6349639"/>
            <a:ext cx="733645" cy="339875"/>
          </a:xfrm>
          <a:prstGeom prst="rect">
            <a:avLst/>
          </a:prstGeom>
        </p:spPr>
      </p:pic>
    </p:spTree>
    <p:extLst>
      <p:ext uri="{BB962C8B-B14F-4D97-AF65-F5344CB8AC3E}">
        <p14:creationId xmlns:p14="http://schemas.microsoft.com/office/powerpoint/2010/main" val="2901518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7" r:id="rId5"/>
    <p:sldLayoutId id="2147483710" r:id="rId6"/>
    <p:sldLayoutId id="2147483712" r:id="rId7"/>
    <p:sldLayoutId id="2147483713" r:id="rId8"/>
    <p:sldLayoutId id="2147483714" r:id="rId9"/>
  </p:sldLayoutIdLst>
  <p:txStyles>
    <p:titleStyle>
      <a:lvl1pPr algn="l" defTabSz="914400" rtl="0" eaLnBrk="1" latinLnBrk="0" hangingPunct="1">
        <a:lnSpc>
          <a:spcPct val="90000"/>
        </a:lnSpc>
        <a:spcBef>
          <a:spcPct val="0"/>
        </a:spcBef>
        <a:buNone/>
        <a:defRPr sz="3600" b="1" kern="1200" cap="none" spc="0" baseline="0">
          <a:solidFill>
            <a:schemeClr val="tx1"/>
          </a:solidFill>
          <a:latin typeface="+mn-lt"/>
          <a:ea typeface="+mj-ea"/>
          <a:cs typeface="+mj-cs"/>
        </a:defRPr>
      </a:lvl1pPr>
    </p:titleStyle>
    <p:body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2400" b="0" kern="1200">
          <a:solidFill>
            <a:schemeClr val="tx1"/>
          </a:solidFill>
          <a:latin typeface="+mn-lt"/>
          <a:ea typeface="+mn-ea"/>
          <a:cs typeface="+mn-cs"/>
        </a:defRPr>
      </a:lvl1pPr>
      <a:lvl2pPr marL="266700" indent="-266700" algn="l" defTabSz="914400" rtl="0" eaLnBrk="1" latinLnBrk="0" hangingPunct="1">
        <a:lnSpc>
          <a:spcPct val="115000"/>
        </a:lnSpc>
        <a:spcBef>
          <a:spcPts val="400"/>
        </a:spcBef>
        <a:spcAft>
          <a:spcPts val="400"/>
        </a:spcAft>
        <a:buSzPct val="100000"/>
        <a:buFont typeface="Barlow" panose="020B0604020202020204" pitchFamily="34" charset="0"/>
        <a:buChar char="•"/>
        <a:defRPr sz="2400" kern="1200">
          <a:solidFill>
            <a:schemeClr val="tx1"/>
          </a:solidFill>
          <a:latin typeface="+mn-lt"/>
          <a:ea typeface="+mn-ea"/>
          <a:cs typeface="+mn-cs"/>
        </a:defRPr>
      </a:lvl2pPr>
      <a:lvl3pPr marL="630238" indent="-260350" algn="l" defTabSz="914400" rtl="0" eaLnBrk="1" latinLnBrk="0" hangingPunct="1">
        <a:lnSpc>
          <a:spcPct val="115000"/>
        </a:lnSpc>
        <a:spcBef>
          <a:spcPts val="400"/>
        </a:spcBef>
        <a:spcAft>
          <a:spcPts val="400"/>
        </a:spcAft>
        <a:buFont typeface="Barlow" panose="020B0604020202020204" pitchFamily="34" charset="0"/>
        <a:buChar char="‒"/>
        <a:defRPr sz="2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Barlow"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Barlow"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orient="horz" pos="436">
          <p15:clr>
            <a:srgbClr val="9FCC3B"/>
          </p15:clr>
        </p15:guide>
        <p15:guide id="23" pos="279">
          <p15:clr>
            <a:srgbClr val="9FCC3B"/>
          </p15:clr>
        </p15:guide>
        <p15:guide id="24" pos="7401">
          <p15:clr>
            <a:srgbClr val="9FCC3B"/>
          </p15:clr>
        </p15:guide>
        <p15:guide id="25" pos="2509">
          <p15:clr>
            <a:srgbClr val="5ACBF0"/>
          </p15:clr>
        </p15:guide>
        <p15:guide id="26" pos="2729">
          <p15:clr>
            <a:srgbClr val="5ACBF0"/>
          </p15:clr>
        </p15:guide>
        <p15:guide id="30" pos="4951">
          <p15:clr>
            <a:srgbClr val="5ACBF0"/>
          </p15:clr>
        </p15:guide>
        <p15:guide id="31" pos="5178">
          <p15:clr>
            <a:srgbClr val="5ACBF0"/>
          </p15:clr>
        </p15:guide>
        <p15:guide id="35" orient="horz" pos="3747">
          <p15:clr>
            <a:srgbClr val="9FCC3B"/>
          </p15:clr>
        </p15:guide>
        <p15:guide id="36" orient="horz" pos="3884">
          <p15:clr>
            <a:srgbClr val="000000"/>
          </p15:clr>
        </p15:guide>
        <p15:guide id="38" orient="horz" pos="913">
          <p15:clr>
            <a:srgbClr val="C35EA4"/>
          </p15:clr>
        </p15:guide>
        <p15:guide id="39" orient="horz" pos="1139">
          <p15:clr>
            <a:srgbClr val="5ACBF0"/>
          </p15:clr>
        </p15:guide>
        <p15:guide id="41" pos="1916">
          <p15:clr>
            <a:srgbClr val="F26B43"/>
          </p15:clr>
        </p15:guide>
        <p15:guide id="42" pos="2114">
          <p15:clr>
            <a:srgbClr val="F26B43"/>
          </p15:clr>
        </p15:guide>
        <p15:guide id="43" pos="3942">
          <p15:clr>
            <a:srgbClr val="F26B43"/>
          </p15:clr>
        </p15:guide>
        <p15:guide id="45" pos="3747">
          <p15:clr>
            <a:srgbClr val="F26B43"/>
          </p15:clr>
        </p15:guide>
        <p15:guide id="46" pos="5574">
          <p15:clr>
            <a:srgbClr val="F26B43"/>
          </p15:clr>
        </p15:guide>
        <p15:guide id="47" pos="5763">
          <p15:clr>
            <a:srgbClr val="F26B43"/>
          </p15:clr>
        </p15:guide>
        <p15:guide id="48" orient="horz" pos="142">
          <p15:clr>
            <a:srgbClr val="000000"/>
          </p15:clr>
        </p15:guide>
        <p15:guide id="49" orient="horz" pos="3566">
          <p15:clr>
            <a:srgbClr val="5ACBF0"/>
          </p15:clr>
        </p15:guide>
        <p15:guide id="50" orient="horz" pos="4166">
          <p15:clr>
            <a:srgbClr val="000000"/>
          </p15:clr>
        </p15:guide>
        <p15:guide id="51" pos="140">
          <p15:clr>
            <a:srgbClr val="000000"/>
          </p15:clr>
        </p15:guide>
        <p15:guide id="52" pos="7537">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tiff"/><Relationship Id="rId1" Type="http://schemas.openxmlformats.org/officeDocument/2006/relationships/slideLayout" Target="../slideLayouts/slideLayout6.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gif"/><Relationship Id="rId4" Type="http://schemas.openxmlformats.org/officeDocument/2006/relationships/image" Target="../media/image13.jpe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26.svg"/><Relationship Id="rId5" Type="http://schemas.openxmlformats.org/officeDocument/2006/relationships/chart" Target="../charts/chart5.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notesSlide" Target="../notesSlides/notesSlide6.xml"/><Relationship Id="rId7" Type="http://schemas.openxmlformats.org/officeDocument/2006/relationships/chart" Target="../charts/chart9.xml"/><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 Id="rId9" Type="http://schemas.openxmlformats.org/officeDocument/2006/relationships/image" Target="../media/image27.sv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26.svg"/><Relationship Id="rId4" Type="http://schemas.openxmlformats.org/officeDocument/2006/relationships/chart" Target="../charts/chart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hyperlink" Target="https://www.infojeunes-na.fr/articles/info-jeunes-cest-quoi" TargetMode="Externa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 Id="rId6" Type="http://schemas.openxmlformats.org/officeDocument/2006/relationships/image" Target="../media/image26.svg"/><Relationship Id="rId5" Type="http://schemas.openxmlformats.org/officeDocument/2006/relationships/chart" Target="../charts/chart12.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chart" Target="../charts/chart15.xml"/><Relationship Id="rId2" Type="http://schemas.openxmlformats.org/officeDocument/2006/relationships/slideLayout" Target="../slideLayouts/slideLayout4.xml"/><Relationship Id="rId1" Type="http://schemas.openxmlformats.org/officeDocument/2006/relationships/tags" Target="../tags/tag11.xml"/><Relationship Id="rId6" Type="http://schemas.openxmlformats.org/officeDocument/2006/relationships/chart" Target="../charts/chart14.xml"/><Relationship Id="rId5" Type="http://schemas.openxmlformats.org/officeDocument/2006/relationships/image" Target="../media/image26.svg"/><Relationship Id="rId4" Type="http://schemas.openxmlformats.org/officeDocument/2006/relationships/chart" Target="../charts/char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6.svg"/><Relationship Id="rId2"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image" Target="../media/image26.svg"/><Relationship Id="rId5" Type="http://schemas.openxmlformats.org/officeDocument/2006/relationships/chart" Target="../charts/chart20.xml"/><Relationship Id="rId4" Type="http://schemas.openxmlformats.org/officeDocument/2006/relationships/chart" Target="../charts/chart1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image" Target="../media/image26.svg"/><Relationship Id="rId5" Type="http://schemas.openxmlformats.org/officeDocument/2006/relationships/chart" Target="../charts/chart22.xml"/><Relationship Id="rId4" Type="http://schemas.openxmlformats.org/officeDocument/2006/relationships/chart" Target="../charts/chart2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6.svg"/><Relationship Id="rId2" Type="http://schemas.openxmlformats.org/officeDocument/2006/relationships/slideLayout" Target="../slideLayouts/slideLayout4.xml"/><Relationship Id="rId1" Type="http://schemas.openxmlformats.org/officeDocument/2006/relationships/tags" Target="../tags/tag15.xml"/><Relationship Id="rId6" Type="http://schemas.openxmlformats.org/officeDocument/2006/relationships/chart" Target="../charts/chart25.xml"/><Relationship Id="rId5" Type="http://schemas.openxmlformats.org/officeDocument/2006/relationships/chart" Target="../charts/chart24.xml"/><Relationship Id="rId4" Type="http://schemas.openxmlformats.org/officeDocument/2006/relationships/chart" Target="../charts/chart23.xml"/></Relationships>
</file>

<file path=ppt/slides/_rels/slide1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notesSlide" Target="../notesSlides/notesSlide15.xml"/><Relationship Id="rId7" Type="http://schemas.openxmlformats.org/officeDocument/2006/relationships/image" Target="../media/image26.svg"/><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hyperlink" Target="https://www.outwild.fr/pourquoi-loutdoor-va-cartonner-chez-les-jeunes-en-2026/" TargetMode="Externa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image" Target="../media/image26.svg"/><Relationship Id="rId5" Type="http://schemas.openxmlformats.org/officeDocument/2006/relationships/chart" Target="../charts/chart30.xml"/><Relationship Id="rId4" Type="http://schemas.openxmlformats.org/officeDocument/2006/relationships/chart" Target="../charts/chart2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image" Target="../media/image26.svg"/><Relationship Id="rId5" Type="http://schemas.openxmlformats.org/officeDocument/2006/relationships/chart" Target="../charts/chart32.xml"/><Relationship Id="rId4" Type="http://schemas.openxmlformats.org/officeDocument/2006/relationships/chart" Target="../charts/chart3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0.xml"/><Relationship Id="rId5" Type="http://schemas.openxmlformats.org/officeDocument/2006/relationships/image" Target="../media/image26.svg"/><Relationship Id="rId4" Type="http://schemas.openxmlformats.org/officeDocument/2006/relationships/chart" Target="../charts/chart3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1.xml"/><Relationship Id="rId5" Type="http://schemas.openxmlformats.org/officeDocument/2006/relationships/image" Target="../media/image26.svg"/><Relationship Id="rId4" Type="http://schemas.openxmlformats.org/officeDocument/2006/relationships/chart" Target="../charts/chart3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2.xml"/><Relationship Id="rId6" Type="http://schemas.openxmlformats.org/officeDocument/2006/relationships/image" Target="../media/image26.svg"/><Relationship Id="rId5" Type="http://schemas.openxmlformats.org/officeDocument/2006/relationships/chart" Target="../charts/chart36.xml"/><Relationship Id="rId4" Type="http://schemas.openxmlformats.org/officeDocument/2006/relationships/chart" Target="../charts/chart3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3.xml"/><Relationship Id="rId5" Type="http://schemas.openxmlformats.org/officeDocument/2006/relationships/image" Target="../media/image26.svg"/><Relationship Id="rId4" Type="http://schemas.openxmlformats.org/officeDocument/2006/relationships/chart" Target="../charts/chart3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hyperlink" Target="https://udsp91.fr/definition-entreprise-exemples-fonctions/" TargetMode="Externa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chart" Target="../charts/chart3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26.xml"/><Relationship Id="rId5" Type="http://schemas.openxmlformats.org/officeDocument/2006/relationships/chart" Target="../charts/chart40.xml"/><Relationship Id="rId4" Type="http://schemas.openxmlformats.org/officeDocument/2006/relationships/chart" Target="../charts/chart3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27.xml"/><Relationship Id="rId5" Type="http://schemas.openxmlformats.org/officeDocument/2006/relationships/chart" Target="../charts/chart42.xml"/><Relationship Id="rId4" Type="http://schemas.openxmlformats.org/officeDocument/2006/relationships/chart" Target="../charts/chart4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9.emf"/><Relationship Id="rId7" Type="http://schemas.openxmlformats.org/officeDocument/2006/relationships/hyperlink" Target="https://www.ipsos.com/fr-fr/confidentialite-et-protection-des-donnees-personnelles" TargetMode="External"/><Relationship Id="rId2" Type="http://schemas.openxmlformats.org/officeDocument/2006/relationships/image" Target="../media/image33.jpeg"/><Relationship Id="rId1" Type="http://schemas.openxmlformats.org/officeDocument/2006/relationships/slideLayout" Target="../slideLayouts/slideLayout8.xml"/><Relationship Id="rId6" Type="http://schemas.openxmlformats.org/officeDocument/2006/relationships/image" Target="../media/image34.jpeg"/><Relationship Id="rId5" Type="http://schemas.openxmlformats.org/officeDocument/2006/relationships/hyperlink" Target="http://www.esomar.org/" TargetMode="External"/><Relationship Id="rId4" Type="http://schemas.openxmlformats.org/officeDocument/2006/relationships/hyperlink" Target="http://www.syntec-etudes.com/" TargetMode="External"/></Relationships>
</file>

<file path=ppt/slides/_rels/slide3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8.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2246"/>
        </a:solidFill>
        <a:effectLst/>
      </p:bgPr>
    </p:bg>
    <p:spTree>
      <p:nvGrpSpPr>
        <p:cNvPr id="1" name=""/>
        <p:cNvGrpSpPr/>
        <p:nvPr/>
      </p:nvGrpSpPr>
      <p:grpSpPr>
        <a:xfrm>
          <a:off x="0" y="0"/>
          <a:ext cx="0" cy="0"/>
          <a:chOff x="0" y="0"/>
          <a:chExt cx="0" cy="0"/>
        </a:xfrm>
      </p:grpSpPr>
      <p:sp>
        <p:nvSpPr>
          <p:cNvPr id="108" name="Titre 107">
            <a:extLst>
              <a:ext uri="{FF2B5EF4-FFF2-40B4-BE49-F238E27FC236}">
                <a16:creationId xmlns:a16="http://schemas.microsoft.com/office/drawing/2014/main" id="{F9FA4E3C-B300-BEA9-ECD2-935352CB16C5}"/>
              </a:ext>
            </a:extLst>
          </p:cNvPr>
          <p:cNvSpPr>
            <a:spLocks noGrp="1"/>
          </p:cNvSpPr>
          <p:nvPr>
            <p:ph type="title"/>
          </p:nvPr>
        </p:nvSpPr>
        <p:spPr>
          <a:xfrm>
            <a:off x="431800" y="931802"/>
            <a:ext cx="5959373" cy="1549106"/>
          </a:xfrm>
        </p:spPr>
        <p:txBody>
          <a:bodyPr anchor="ctr"/>
          <a:lstStyle/>
          <a:p>
            <a:r>
              <a:rPr lang="fr-FR" sz="4000" dirty="0"/>
              <a:t>La mobilité européenne des apprentis</a:t>
            </a:r>
          </a:p>
        </p:txBody>
      </p:sp>
      <p:sp>
        <p:nvSpPr>
          <p:cNvPr id="2" name="Espace réservé du texte 1">
            <a:extLst>
              <a:ext uri="{FF2B5EF4-FFF2-40B4-BE49-F238E27FC236}">
                <a16:creationId xmlns:a16="http://schemas.microsoft.com/office/drawing/2014/main" id="{CB3FD225-A4A9-2C0B-D1F8-169783168998}"/>
              </a:ext>
            </a:extLst>
          </p:cNvPr>
          <p:cNvSpPr>
            <a:spLocks noGrp="1"/>
          </p:cNvSpPr>
          <p:nvPr>
            <p:ph type="body" sz="quarter" idx="12"/>
          </p:nvPr>
        </p:nvSpPr>
        <p:spPr>
          <a:xfrm>
            <a:off x="431800" y="3282825"/>
            <a:ext cx="4038600" cy="881626"/>
          </a:xfrm>
        </p:spPr>
        <p:txBody>
          <a:bodyPr/>
          <a:lstStyle/>
          <a:p>
            <a:r>
              <a:rPr lang="fr-FR" b="1" dirty="0"/>
              <a:t>Octobre 2026</a:t>
            </a:r>
          </a:p>
          <a:p>
            <a:r>
              <a:rPr lang="fr-FR" b="1" dirty="0"/>
              <a:t>Pour Euro App </a:t>
            </a:r>
            <a:r>
              <a:rPr lang="fr-FR" b="1" dirty="0" err="1"/>
              <a:t>Mobility</a:t>
            </a:r>
            <a:endParaRPr lang="fr-FR" b="1" dirty="0"/>
          </a:p>
        </p:txBody>
      </p:sp>
      <p:sp>
        <p:nvSpPr>
          <p:cNvPr id="11" name="TextBox 2">
            <a:extLst>
              <a:ext uri="{FF2B5EF4-FFF2-40B4-BE49-F238E27FC236}">
                <a16:creationId xmlns:a16="http://schemas.microsoft.com/office/drawing/2014/main" id="{7FE5B502-C49B-A283-CA2F-AE721E73FACE}"/>
              </a:ext>
            </a:extLst>
          </p:cNvPr>
          <p:cNvSpPr txBox="1"/>
          <p:nvPr/>
        </p:nvSpPr>
        <p:spPr>
          <a:xfrm>
            <a:off x="354523" y="4300285"/>
            <a:ext cx="3901794" cy="307777"/>
          </a:xfrm>
          <a:prstGeom prst="rect">
            <a:avLst/>
          </a:prstGeom>
          <a:noFill/>
        </p:spPr>
        <p:txBody>
          <a:bodyPr wrap="square">
            <a:spAutoFit/>
          </a:bodyPr>
          <a:lstStyle>
            <a:defPPr>
              <a:defRPr lang="fr-FR"/>
            </a:defPPr>
            <a:lvl1pPr marR="0" lvl="0" indent="0" fontAlgn="auto">
              <a:lnSpc>
                <a:spcPct val="100000"/>
              </a:lnSpc>
              <a:spcBef>
                <a:spcPts val="0"/>
              </a:spcBef>
              <a:spcAft>
                <a:spcPts val="0"/>
              </a:spcAft>
              <a:buClrTx/>
              <a:buSzTx/>
              <a:buFontTx/>
              <a:buNone/>
              <a:tabLst/>
              <a:defRPr kumimoji="0" sz="1200" b="1" i="0" u="none" strike="noStrike" cap="none" spc="0" normalizeH="0" baseline="0">
                <a:ln>
                  <a:noFill/>
                </a:ln>
                <a:solidFill>
                  <a:prstClr val="white"/>
                </a:solidFill>
                <a:effectLst/>
                <a:uLnTx/>
                <a:uFillTx/>
                <a:latin typeface="Barlow" panose="00000500000000000000" pitchFamily="2" charset="0"/>
                <a:cs typeface="Ramona" pitchFamily="2" charset="0"/>
              </a:defRPr>
            </a:lvl1pPr>
          </a:lstStyle>
          <a:p>
            <a:r>
              <a:rPr lang="fr-FR" sz="1400" dirty="0">
                <a:solidFill>
                  <a:schemeClr val="bg1"/>
                </a:solidFill>
              </a:rPr>
              <a:t>Mathieu Gallard, Directeur de clientèle</a:t>
            </a:r>
          </a:p>
        </p:txBody>
      </p:sp>
      <p:sp>
        <p:nvSpPr>
          <p:cNvPr id="12" name="TextBox 3">
            <a:extLst>
              <a:ext uri="{FF2B5EF4-FFF2-40B4-BE49-F238E27FC236}">
                <a16:creationId xmlns:a16="http://schemas.microsoft.com/office/drawing/2014/main" id="{75EE0C9C-8DE1-9ED7-FB49-F668774FCFE8}"/>
              </a:ext>
            </a:extLst>
          </p:cNvPr>
          <p:cNvSpPr txBox="1"/>
          <p:nvPr/>
        </p:nvSpPr>
        <p:spPr>
          <a:xfrm>
            <a:off x="354523" y="4477735"/>
            <a:ext cx="3053706" cy="276999"/>
          </a:xfrm>
          <a:prstGeom prst="rect">
            <a:avLst/>
          </a:prstGeom>
          <a:noFill/>
        </p:spPr>
        <p:txBody>
          <a:bodyPr wrap="square">
            <a:spAutoFit/>
          </a:bodyPr>
          <a:lstStyle>
            <a:defPPr>
              <a:defRPr lang="fr-FR"/>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prstClr val="white"/>
                </a:solidFill>
                <a:effectLst/>
                <a:uLnTx/>
                <a:uFillTx/>
                <a:latin typeface="Barlow" panose="00000500000000000000" pitchFamily="2" charset="0"/>
                <a:cs typeface="Ramona" pitchFamily="2" charset="0"/>
              </a:defRPr>
            </a:lvl1pPr>
          </a:lstStyle>
          <a:p>
            <a:r>
              <a:rPr lang="da-DK" dirty="0">
                <a:solidFill>
                  <a:schemeClr val="bg1"/>
                </a:solidFill>
              </a:rPr>
              <a:t>mathieu.gallard@ipsos.com </a:t>
            </a:r>
          </a:p>
        </p:txBody>
      </p:sp>
      <p:sp>
        <p:nvSpPr>
          <p:cNvPr id="5" name="TextBox 9">
            <a:extLst>
              <a:ext uri="{FF2B5EF4-FFF2-40B4-BE49-F238E27FC236}">
                <a16:creationId xmlns:a16="http://schemas.microsoft.com/office/drawing/2014/main" id="{CCC43CCF-EFD5-1B66-320D-6CCA3392026F}"/>
              </a:ext>
            </a:extLst>
          </p:cNvPr>
          <p:cNvSpPr txBox="1"/>
          <p:nvPr/>
        </p:nvSpPr>
        <p:spPr>
          <a:xfrm>
            <a:off x="354523" y="4768630"/>
            <a:ext cx="3451439" cy="307777"/>
          </a:xfrm>
          <a:prstGeom prst="rect">
            <a:avLst/>
          </a:prstGeom>
          <a:noFill/>
        </p:spPr>
        <p:txBody>
          <a:bodyPr wrap="square">
            <a:spAutoFit/>
          </a:bodyPr>
          <a:lstStyle/>
          <a:p>
            <a:r>
              <a:rPr lang="da-DK" sz="1400" b="1" dirty="0">
                <a:solidFill>
                  <a:schemeClr val="bg1"/>
                </a:solidFill>
                <a:latin typeface="Barlow" panose="00000500000000000000" pitchFamily="2" charset="0"/>
              </a:rPr>
              <a:t>Maelle Lapointe, Directrice d’études</a:t>
            </a:r>
            <a:endParaRPr lang="fr-FR" sz="1400" b="1" dirty="0">
              <a:solidFill>
                <a:schemeClr val="bg1"/>
              </a:solidFill>
              <a:latin typeface="Barlow" panose="00000500000000000000" pitchFamily="2" charset="0"/>
            </a:endParaRPr>
          </a:p>
        </p:txBody>
      </p:sp>
      <p:sp>
        <p:nvSpPr>
          <p:cNvPr id="6" name="TextBox 3">
            <a:extLst>
              <a:ext uri="{FF2B5EF4-FFF2-40B4-BE49-F238E27FC236}">
                <a16:creationId xmlns:a16="http://schemas.microsoft.com/office/drawing/2014/main" id="{124C0E0F-D88C-0C16-1751-0DA245ADDE3D}"/>
              </a:ext>
            </a:extLst>
          </p:cNvPr>
          <p:cNvSpPr txBox="1"/>
          <p:nvPr/>
        </p:nvSpPr>
        <p:spPr>
          <a:xfrm>
            <a:off x="354523" y="4946080"/>
            <a:ext cx="3053706" cy="276999"/>
          </a:xfrm>
          <a:prstGeom prst="rect">
            <a:avLst/>
          </a:prstGeom>
          <a:noFill/>
        </p:spPr>
        <p:txBody>
          <a:bodyPr wrap="square">
            <a:spAutoFit/>
          </a:bodyPr>
          <a:lstStyle/>
          <a:p>
            <a:r>
              <a:rPr lang="da-DK" sz="1200" dirty="0">
                <a:solidFill>
                  <a:schemeClr val="bg1"/>
                </a:solidFill>
                <a:latin typeface="Barlow" panose="00000500000000000000" pitchFamily="2" charset="0"/>
              </a:rPr>
              <a:t>maelle.lapointe@ipsos.com</a:t>
            </a:r>
            <a:endParaRPr lang="fr-FR" sz="1200" dirty="0">
              <a:solidFill>
                <a:schemeClr val="bg1"/>
              </a:solidFill>
              <a:latin typeface="Barlow" panose="00000500000000000000" pitchFamily="2" charset="0"/>
            </a:endParaRPr>
          </a:p>
        </p:txBody>
      </p:sp>
      <p:pic>
        <p:nvPicPr>
          <p:cNvPr id="7" name="Espace réservé pour une image  6">
            <a:extLst>
              <a:ext uri="{FF2B5EF4-FFF2-40B4-BE49-F238E27FC236}">
                <a16:creationId xmlns:a16="http://schemas.microsoft.com/office/drawing/2014/main" id="{23F28EB6-F1AA-9DA8-4A5E-D5ECEE1D2EE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001" h="6858000">
                <a:moveTo>
                  <a:pt x="6858000" y="0"/>
                </a:moveTo>
                <a:lnTo>
                  <a:pt x="10287001" y="0"/>
                </a:lnTo>
                <a:lnTo>
                  <a:pt x="10287001" y="3467099"/>
                </a:lnTo>
                <a:lnTo>
                  <a:pt x="6896100" y="6858000"/>
                </a:lnTo>
                <a:lnTo>
                  <a:pt x="0" y="6858000"/>
                </a:lnTo>
                <a:close/>
              </a:path>
            </a:pathLst>
          </a:custGeom>
          <a:pattFill prst="dkVert">
            <a:fgClr>
              <a:prstClr val="white">
                <a:lumMod val="85000"/>
              </a:prstClr>
            </a:fgClr>
            <a:bgClr>
              <a:prstClr val="white"/>
            </a:bgClr>
          </a:pattFill>
        </p:spPr>
      </p:pic>
      <p:sp>
        <p:nvSpPr>
          <p:cNvPr id="9" name="TextBox 9">
            <a:extLst>
              <a:ext uri="{FF2B5EF4-FFF2-40B4-BE49-F238E27FC236}">
                <a16:creationId xmlns:a16="http://schemas.microsoft.com/office/drawing/2014/main" id="{8A50443F-66E4-7E75-2E77-0BB7B53B1AC9}"/>
              </a:ext>
            </a:extLst>
          </p:cNvPr>
          <p:cNvSpPr txBox="1"/>
          <p:nvPr/>
        </p:nvSpPr>
        <p:spPr>
          <a:xfrm>
            <a:off x="354523" y="5250227"/>
            <a:ext cx="3451439" cy="307777"/>
          </a:xfrm>
          <a:prstGeom prst="rect">
            <a:avLst/>
          </a:prstGeom>
          <a:noFill/>
        </p:spPr>
        <p:txBody>
          <a:bodyPr wrap="square">
            <a:spAutoFit/>
          </a:bodyPr>
          <a:lstStyle/>
          <a:p>
            <a:r>
              <a:rPr lang="da-DK" sz="1400" b="1" dirty="0">
                <a:solidFill>
                  <a:schemeClr val="bg1"/>
                </a:solidFill>
                <a:latin typeface="Barlow" panose="00000500000000000000" pitchFamily="2" charset="0"/>
              </a:rPr>
              <a:t>Charles Rat, Chargé d’études</a:t>
            </a:r>
            <a:endParaRPr lang="fr-FR" sz="1400" b="1" dirty="0">
              <a:solidFill>
                <a:schemeClr val="bg1"/>
              </a:solidFill>
              <a:latin typeface="Barlow" panose="00000500000000000000" pitchFamily="2" charset="0"/>
            </a:endParaRPr>
          </a:p>
        </p:txBody>
      </p:sp>
      <p:sp>
        <p:nvSpPr>
          <p:cNvPr id="13" name="TextBox 3">
            <a:extLst>
              <a:ext uri="{FF2B5EF4-FFF2-40B4-BE49-F238E27FC236}">
                <a16:creationId xmlns:a16="http://schemas.microsoft.com/office/drawing/2014/main" id="{C6A679E6-850B-C41E-4AFE-550A07B31F81}"/>
              </a:ext>
            </a:extLst>
          </p:cNvPr>
          <p:cNvSpPr txBox="1"/>
          <p:nvPr/>
        </p:nvSpPr>
        <p:spPr>
          <a:xfrm>
            <a:off x="354523" y="5427677"/>
            <a:ext cx="3053706" cy="276999"/>
          </a:xfrm>
          <a:prstGeom prst="rect">
            <a:avLst/>
          </a:prstGeom>
          <a:noFill/>
        </p:spPr>
        <p:txBody>
          <a:bodyPr wrap="square">
            <a:spAutoFit/>
          </a:bodyPr>
          <a:lstStyle/>
          <a:p>
            <a:r>
              <a:rPr lang="da-DK" sz="1200" dirty="0">
                <a:solidFill>
                  <a:schemeClr val="bg1"/>
                </a:solidFill>
                <a:latin typeface="Barlow" panose="00000500000000000000" pitchFamily="2" charset="0"/>
              </a:rPr>
              <a:t>charles.rat@ipsos.com</a:t>
            </a:r>
            <a:endParaRPr lang="fr-FR" sz="1200" dirty="0">
              <a:solidFill>
                <a:schemeClr val="bg1"/>
              </a:solidFill>
              <a:latin typeface="Barlow" panose="00000500000000000000" pitchFamily="2" charset="0"/>
            </a:endParaRPr>
          </a:p>
        </p:txBody>
      </p:sp>
      <p:sp>
        <p:nvSpPr>
          <p:cNvPr id="27" name="Parallelogram 2">
            <a:extLst>
              <a:ext uri="{FF2B5EF4-FFF2-40B4-BE49-F238E27FC236}">
                <a16:creationId xmlns:a16="http://schemas.microsoft.com/office/drawing/2014/main" id="{5691C100-DBBB-917E-A51C-3AEB4F7A475A}"/>
              </a:ext>
              <a:ext uri="{C183D7F6-B498-43B3-948B-1728B52AA6E4}">
                <adec:decorative xmlns:adec="http://schemas.microsoft.com/office/drawing/2017/decorative" val="1"/>
              </a:ext>
            </a:extLst>
          </p:cNvPr>
          <p:cNvSpPr/>
          <p:nvPr/>
        </p:nvSpPr>
        <p:spPr>
          <a:xfrm rot="8100000">
            <a:off x="7612840" y="5573844"/>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sp>
        <p:nvSpPr>
          <p:cNvPr id="26" name="Parallelogram 1">
            <a:extLst>
              <a:ext uri="{FF2B5EF4-FFF2-40B4-BE49-F238E27FC236}">
                <a16:creationId xmlns:a16="http://schemas.microsoft.com/office/drawing/2014/main" id="{D9E34E22-97A3-1D5C-A671-C58AD3B4A04E}"/>
              </a:ext>
              <a:ext uri="{C183D7F6-B498-43B3-948B-1728B52AA6E4}">
                <adec:decorative xmlns:adec="http://schemas.microsoft.com/office/drawing/2017/decorative" val="1"/>
              </a:ext>
            </a:extLst>
          </p:cNvPr>
          <p:cNvSpPr/>
          <p:nvPr/>
        </p:nvSpPr>
        <p:spPr>
          <a:xfrm rot="18900000">
            <a:off x="6177368" y="431596"/>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spTree>
    <p:extLst>
      <p:ext uri="{BB962C8B-B14F-4D97-AF65-F5344CB8AC3E}">
        <p14:creationId xmlns:p14="http://schemas.microsoft.com/office/powerpoint/2010/main" val="443317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2C860F8-29EC-764C-584E-6995FAF97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538" y="986136"/>
            <a:ext cx="2216812" cy="1430546"/>
          </a:xfrm>
          <a:prstGeom prst="rect">
            <a:avLst/>
          </a:prstGeom>
        </p:spPr>
      </p:pic>
      <p:pic>
        <p:nvPicPr>
          <p:cNvPr id="1026" name="Image 2137696205" descr="My Logo">
            <a:extLst>
              <a:ext uri="{FF2B5EF4-FFF2-40B4-BE49-F238E27FC236}">
                <a16:creationId xmlns:a16="http://schemas.microsoft.com/office/drawing/2014/main" id="{D7A5CE14-CEDF-E650-14E9-6C71B1825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352" y="1592819"/>
            <a:ext cx="1687847" cy="53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L'Opcommerce - Trouver mon OPCO">
            <a:extLst>
              <a:ext uri="{FF2B5EF4-FFF2-40B4-BE49-F238E27FC236}">
                <a16:creationId xmlns:a16="http://schemas.microsoft.com/office/drawing/2014/main" id="{2BDE0636-7597-5AA8-3103-83438F1FA5D4}"/>
              </a:ext>
            </a:extLst>
          </p:cNvPr>
          <p:cNvPicPr>
            <a:picLocks noChangeAspect="1"/>
          </p:cNvPicPr>
          <p:nvPr/>
        </p:nvPicPr>
        <p:blipFill>
          <a:blip r:embed="rId4"/>
          <a:srcRect l="12159" t="22803" r="10670" b="16598"/>
          <a:stretch>
            <a:fillRect/>
          </a:stretch>
        </p:blipFill>
        <p:spPr>
          <a:xfrm>
            <a:off x="8132098" y="1248806"/>
            <a:ext cx="2773103" cy="1221592"/>
          </a:xfrm>
          <a:prstGeom prst="rect">
            <a:avLst/>
          </a:prstGeom>
        </p:spPr>
      </p:pic>
      <p:pic>
        <p:nvPicPr>
          <p:cNvPr id="1027" name="Picture 3" descr="opco 2i">
            <a:extLst>
              <a:ext uri="{FF2B5EF4-FFF2-40B4-BE49-F238E27FC236}">
                <a16:creationId xmlns:a16="http://schemas.microsoft.com/office/drawing/2014/main" id="{B06C477D-1771-D96A-04EC-643873F140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231" y="4372951"/>
            <a:ext cx="1155032" cy="136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a:extLst>
              <a:ext uri="{FF2B5EF4-FFF2-40B4-BE49-F238E27FC236}">
                <a16:creationId xmlns:a16="http://schemas.microsoft.com/office/drawing/2014/main" id="{BBA3836B-DD16-0034-9120-8A1E6A7B08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3626" y="2753121"/>
            <a:ext cx="3290047" cy="98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descr="L'OPCO ATLAS, interlocuteur unique depuis le 2 décembre !">
            <a:extLst>
              <a:ext uri="{FF2B5EF4-FFF2-40B4-BE49-F238E27FC236}">
                <a16:creationId xmlns:a16="http://schemas.microsoft.com/office/drawing/2014/main" id="{F76EAC52-3457-CB41-644A-7D933EA53F43}"/>
              </a:ext>
            </a:extLst>
          </p:cNvPr>
          <p:cNvPicPr>
            <a:picLocks noChangeAspect="1"/>
          </p:cNvPicPr>
          <p:nvPr/>
        </p:nvPicPr>
        <p:blipFill>
          <a:blip r:embed="rId7"/>
          <a:stretch>
            <a:fillRect/>
          </a:stretch>
        </p:blipFill>
        <p:spPr>
          <a:xfrm>
            <a:off x="3164660" y="4641909"/>
            <a:ext cx="1614737" cy="1055346"/>
          </a:xfrm>
          <a:prstGeom prst="rect">
            <a:avLst/>
          </a:prstGeom>
        </p:spPr>
      </p:pic>
      <p:pic>
        <p:nvPicPr>
          <p:cNvPr id="9" name="Image 8" descr="OCAPIAT (nouvel Opérateur de compétences) - Trouver mon OPCO">
            <a:extLst>
              <a:ext uri="{FF2B5EF4-FFF2-40B4-BE49-F238E27FC236}">
                <a16:creationId xmlns:a16="http://schemas.microsoft.com/office/drawing/2014/main" id="{D65288D1-3F04-26BF-59EE-C1DD1729684E}"/>
              </a:ext>
            </a:extLst>
          </p:cNvPr>
          <p:cNvPicPr>
            <a:picLocks noChangeAspect="1"/>
          </p:cNvPicPr>
          <p:nvPr/>
        </p:nvPicPr>
        <p:blipFill>
          <a:blip r:embed="rId8"/>
          <a:srcRect l="6804" t="16438" r="6335" b="15302"/>
          <a:stretch>
            <a:fillRect/>
          </a:stretch>
        </p:blipFill>
        <p:spPr>
          <a:xfrm>
            <a:off x="6096000" y="4333939"/>
            <a:ext cx="1734825" cy="1363316"/>
          </a:xfrm>
          <a:prstGeom prst="rect">
            <a:avLst/>
          </a:prstGeom>
        </p:spPr>
      </p:pic>
      <p:pic>
        <p:nvPicPr>
          <p:cNvPr id="10" name="Image 9" descr="CESI développe ses activités sous une seule et même marque afin d'affirmer son positionnement d'acteur majeur de l'enseignement supérieur - NAE">
            <a:extLst>
              <a:ext uri="{FF2B5EF4-FFF2-40B4-BE49-F238E27FC236}">
                <a16:creationId xmlns:a16="http://schemas.microsoft.com/office/drawing/2014/main" id="{1C950DFB-2E40-6F46-4ABC-80A28197063F}"/>
              </a:ext>
            </a:extLst>
          </p:cNvPr>
          <p:cNvPicPr>
            <a:picLocks noChangeAspect="1"/>
          </p:cNvPicPr>
          <p:nvPr/>
        </p:nvPicPr>
        <p:blipFill>
          <a:blip r:embed="rId9"/>
          <a:srcRect l="3926" t="4723" r="5729" b="1822"/>
          <a:stretch>
            <a:fillRect/>
          </a:stretch>
        </p:blipFill>
        <p:spPr>
          <a:xfrm>
            <a:off x="9055767" y="4487924"/>
            <a:ext cx="1437717" cy="930562"/>
          </a:xfrm>
          <a:prstGeom prst="rect">
            <a:avLst/>
          </a:prstGeom>
        </p:spPr>
      </p:pic>
      <p:pic>
        <p:nvPicPr>
          <p:cNvPr id="11" name="Image 10">
            <a:extLst>
              <a:ext uri="{FF2B5EF4-FFF2-40B4-BE49-F238E27FC236}">
                <a16:creationId xmlns:a16="http://schemas.microsoft.com/office/drawing/2014/main" id="{21A195CF-7256-49CC-B515-A3D576CE838C}"/>
              </a:ext>
            </a:extLst>
          </p:cNvPr>
          <p:cNvPicPr>
            <a:picLocks noChangeAspect="1"/>
          </p:cNvPicPr>
          <p:nvPr/>
        </p:nvPicPr>
        <p:blipFill>
          <a:blip r:embed="rId10"/>
          <a:stretch>
            <a:fillRect/>
          </a:stretch>
        </p:blipFill>
        <p:spPr>
          <a:xfrm>
            <a:off x="331017" y="2642053"/>
            <a:ext cx="2291911" cy="1055345"/>
          </a:xfrm>
          <a:prstGeom prst="rect">
            <a:avLst/>
          </a:prstGeom>
        </p:spPr>
      </p:pic>
      <p:pic>
        <p:nvPicPr>
          <p:cNvPr id="5" name="Image 4" descr="Le nouveau site de l'OPCO Mobilités est en ligne ! - PERSPECTIVE">
            <a:extLst>
              <a:ext uri="{FF2B5EF4-FFF2-40B4-BE49-F238E27FC236}">
                <a16:creationId xmlns:a16="http://schemas.microsoft.com/office/drawing/2014/main" id="{472D3F16-EFBA-3C6B-9C22-7614582CC1F5}"/>
              </a:ext>
            </a:extLst>
          </p:cNvPr>
          <p:cNvPicPr>
            <a:picLocks noChangeAspect="1"/>
          </p:cNvPicPr>
          <p:nvPr/>
        </p:nvPicPr>
        <p:blipFill>
          <a:blip r:embed="rId11"/>
          <a:stretch>
            <a:fillRect/>
          </a:stretch>
        </p:blipFill>
        <p:spPr>
          <a:xfrm>
            <a:off x="4469879" y="2642053"/>
            <a:ext cx="1922795" cy="1344795"/>
          </a:xfrm>
          <a:prstGeom prst="rect">
            <a:avLst/>
          </a:prstGeom>
        </p:spPr>
      </p:pic>
      <p:sp>
        <p:nvSpPr>
          <p:cNvPr id="13" name="Title 6">
            <a:extLst>
              <a:ext uri="{FF2B5EF4-FFF2-40B4-BE49-F238E27FC236}">
                <a16:creationId xmlns:a16="http://schemas.microsoft.com/office/drawing/2014/main" id="{D160D67A-5986-9046-B662-FCD1DED70386}"/>
              </a:ext>
            </a:extLst>
          </p:cNvPr>
          <p:cNvSpPr>
            <a:spLocks noGrp="1"/>
          </p:cNvSpPr>
          <p:nvPr>
            <p:ph type="title"/>
          </p:nvPr>
        </p:nvSpPr>
        <p:spPr>
          <a:xfrm>
            <a:off x="432479" y="189100"/>
            <a:ext cx="9086171" cy="387798"/>
          </a:xfrm>
        </p:spPr>
        <p:txBody>
          <a:bodyPr/>
          <a:lstStyle/>
          <a:p>
            <a:r>
              <a:rPr lang="fr-FR" dirty="0">
                <a:latin typeface="+mn-lt"/>
              </a:rPr>
              <a:t>Une enquête réalisée avec la contribution de : </a:t>
            </a:r>
          </a:p>
        </p:txBody>
      </p:sp>
    </p:spTree>
    <p:extLst>
      <p:ext uri="{BB962C8B-B14F-4D97-AF65-F5344CB8AC3E}">
        <p14:creationId xmlns:p14="http://schemas.microsoft.com/office/powerpoint/2010/main" val="3520008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3309D71-7F41-0B4C-32C0-3B77BD2CE028}"/>
              </a:ext>
            </a:extLst>
          </p:cNvPr>
          <p:cNvSpPr/>
          <p:nvPr/>
        </p:nvSpPr>
        <p:spPr>
          <a:xfrm>
            <a:off x="4450914" y="1206144"/>
            <a:ext cx="1803237" cy="233214"/>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22" name="Rectangle 21">
            <a:extLst>
              <a:ext uri="{FF2B5EF4-FFF2-40B4-BE49-F238E27FC236}">
                <a16:creationId xmlns:a16="http://schemas.microsoft.com/office/drawing/2014/main" id="{CC378680-DD40-85D8-88B1-98991072196F}"/>
              </a:ext>
            </a:extLst>
          </p:cNvPr>
          <p:cNvSpPr/>
          <p:nvPr/>
        </p:nvSpPr>
        <p:spPr>
          <a:xfrm>
            <a:off x="581966" y="1195662"/>
            <a:ext cx="2221619" cy="254179"/>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7" name="Title 6">
            <a:extLst>
              <a:ext uri="{FF2B5EF4-FFF2-40B4-BE49-F238E27FC236}">
                <a16:creationId xmlns:a16="http://schemas.microsoft.com/office/drawing/2014/main" id="{557C7236-197F-2557-3BB7-943C817A18C8}"/>
              </a:ext>
            </a:extLst>
          </p:cNvPr>
          <p:cNvSpPr>
            <a:spLocks noGrp="1"/>
          </p:cNvSpPr>
          <p:nvPr>
            <p:ph type="title"/>
          </p:nvPr>
        </p:nvSpPr>
        <p:spPr>
          <a:xfrm>
            <a:off x="432479" y="189100"/>
            <a:ext cx="9086171" cy="387798"/>
          </a:xfrm>
        </p:spPr>
        <p:txBody>
          <a:bodyPr/>
          <a:lstStyle/>
          <a:p>
            <a:r>
              <a:rPr lang="fr-FR" dirty="0">
                <a:latin typeface="+mn-lt"/>
              </a:rPr>
              <a:t>Méthodologie</a:t>
            </a:r>
          </a:p>
        </p:txBody>
      </p:sp>
      <p:sp>
        <p:nvSpPr>
          <p:cNvPr id="8" name="Rectangle à coins arrondis 7">
            <a:extLst>
              <a:ext uri="{FF2B5EF4-FFF2-40B4-BE49-F238E27FC236}">
                <a16:creationId xmlns:a16="http://schemas.microsoft.com/office/drawing/2014/main" id="{4B5908FF-C33F-BAF7-E8C7-6B3ED82694F9}"/>
              </a:ext>
            </a:extLst>
          </p:cNvPr>
          <p:cNvSpPr/>
          <p:nvPr/>
        </p:nvSpPr>
        <p:spPr>
          <a:xfrm>
            <a:off x="1592913" y="2030549"/>
            <a:ext cx="3991994" cy="1059258"/>
          </a:xfrm>
          <a:prstGeom prst="roundRect">
            <a:avLst>
              <a:gd name="adj" fmla="val 0"/>
            </a:avLst>
          </a:prstGeom>
          <a:noFill/>
          <a:ln w="9525">
            <a:noFill/>
            <a:miter lim="800000"/>
            <a:headEnd/>
            <a:tailEnd/>
          </a:ln>
          <a:effectLst/>
        </p:spPr>
        <p:txBody>
          <a:bodyPr vert="horz" wrap="square" lIns="0" tIns="45720" rIns="108000" bIns="45720" numCol="1" anchor="t" anchorCtr="0" compatLnSpc="1">
            <a:prstTxWarp prst="textNoShape">
              <a:avLst/>
            </a:prstTxWarp>
            <a:noAutofit/>
          </a:bodyPr>
          <a:lstStyle/>
          <a:p>
            <a:pPr eaLnBrk="0" hangingPunct="0">
              <a:lnSpc>
                <a:spcPct val="110000"/>
              </a:lnSpc>
            </a:pPr>
            <a:r>
              <a:rPr lang="fr-FR" sz="1400" kern="0" dirty="0">
                <a:solidFill>
                  <a:schemeClr val="accent1">
                    <a:lumMod val="50000"/>
                  </a:schemeClr>
                </a:solidFill>
                <a:cs typeface="Arial" pitchFamily="34" charset="0"/>
              </a:rPr>
              <a:t>Enquête réalisée par Internet </a:t>
            </a:r>
          </a:p>
          <a:p>
            <a:pPr eaLnBrk="0" hangingPunct="0">
              <a:lnSpc>
                <a:spcPct val="110000"/>
              </a:lnSpc>
            </a:pPr>
            <a:r>
              <a:rPr lang="fr-FR" sz="1400" kern="0" dirty="0">
                <a:solidFill>
                  <a:schemeClr val="accent1">
                    <a:lumMod val="50000"/>
                  </a:schemeClr>
                </a:solidFill>
                <a:cs typeface="Arial" pitchFamily="34" charset="0"/>
              </a:rPr>
              <a:t>du </a:t>
            </a:r>
            <a:r>
              <a:rPr lang="fr-FR" b="1" kern="0" dirty="0">
                <a:solidFill>
                  <a:schemeClr val="accent1"/>
                </a:solidFill>
                <a:cs typeface="Arial" pitchFamily="34" charset="0"/>
              </a:rPr>
              <a:t>01 au 06 octobre 2026</a:t>
            </a:r>
          </a:p>
        </p:txBody>
      </p:sp>
      <p:sp>
        <p:nvSpPr>
          <p:cNvPr id="9" name="Rectangle à coins arrondis 7">
            <a:extLst>
              <a:ext uri="{FF2B5EF4-FFF2-40B4-BE49-F238E27FC236}">
                <a16:creationId xmlns:a16="http://schemas.microsoft.com/office/drawing/2014/main" id="{4FA38442-B962-5428-F61B-A9C3CE702CB3}"/>
              </a:ext>
            </a:extLst>
          </p:cNvPr>
          <p:cNvSpPr/>
          <p:nvPr/>
        </p:nvSpPr>
        <p:spPr>
          <a:xfrm>
            <a:off x="4184095" y="2037862"/>
            <a:ext cx="6720597" cy="954672"/>
          </a:xfrm>
          <a:prstGeom prst="roundRect">
            <a:avLst>
              <a:gd name="adj" fmla="val 0"/>
            </a:avLst>
          </a:prstGeom>
          <a:noFill/>
          <a:ln w="9525">
            <a:noFill/>
            <a:miter lim="800000"/>
            <a:headEnd/>
            <a:tailEnd/>
          </a:ln>
          <a:effectLst/>
        </p:spPr>
        <p:txBody>
          <a:bodyPr vert="horz" wrap="square" lIns="0" tIns="45720" rIns="108000" bIns="45720" numCol="1" anchor="t" anchorCtr="0" compatLnSpc="1">
            <a:prstTxWarp prst="textNoShape">
              <a:avLst/>
            </a:prstTxWarp>
            <a:noAutofit/>
          </a:bodyPr>
          <a:lstStyle/>
          <a:p>
            <a:pPr marL="989013" eaLnBrk="0" hangingPunct="0">
              <a:lnSpc>
                <a:spcPct val="110000"/>
              </a:lnSpc>
            </a:pPr>
            <a:r>
              <a:rPr lang="fr-FR" b="1" kern="0" dirty="0">
                <a:solidFill>
                  <a:schemeClr val="accent1"/>
                </a:solidFill>
                <a:cs typeface="Arial" pitchFamily="34" charset="0"/>
              </a:rPr>
              <a:t>1000 Français </a:t>
            </a:r>
            <a:r>
              <a:rPr lang="fr-FR" sz="1100" kern="0" dirty="0">
                <a:solidFill>
                  <a:schemeClr val="accent1"/>
                </a:solidFill>
                <a:cs typeface="Arial" pitchFamily="34" charset="0"/>
              </a:rPr>
              <a:t>âgés de 18 ans et plus</a:t>
            </a:r>
            <a:endParaRPr lang="fr-FR" kern="0" dirty="0">
              <a:solidFill>
                <a:schemeClr val="accent1"/>
              </a:solidFill>
              <a:cs typeface="Arial" pitchFamily="34" charset="0"/>
            </a:endParaRPr>
          </a:p>
          <a:p>
            <a:pPr marL="989013" eaLnBrk="0" hangingPunct="0">
              <a:lnSpc>
                <a:spcPct val="110000"/>
              </a:lnSpc>
            </a:pPr>
            <a:endParaRPr lang="fr-FR" b="1" kern="0" dirty="0">
              <a:solidFill>
                <a:schemeClr val="accent1"/>
              </a:solidFill>
              <a:cs typeface="Arial" pitchFamily="34" charset="0"/>
            </a:endParaRPr>
          </a:p>
          <a:p>
            <a:pPr marL="989013" eaLnBrk="0" hangingPunct="0">
              <a:lnSpc>
                <a:spcPct val="110000"/>
              </a:lnSpc>
            </a:pPr>
            <a:r>
              <a:rPr lang="fr-FR" b="1" kern="0" dirty="0">
                <a:solidFill>
                  <a:schemeClr val="accent1"/>
                </a:solidFill>
                <a:cs typeface="Arial" pitchFamily="34" charset="0"/>
              </a:rPr>
              <a:t>300 Entreprises </a:t>
            </a:r>
            <a:r>
              <a:rPr lang="fr-FR" sz="1100" kern="0" dirty="0">
                <a:solidFill>
                  <a:schemeClr val="accent1"/>
                </a:solidFill>
                <a:cs typeface="Arial" pitchFamily="34" charset="0"/>
              </a:rPr>
              <a:t>de 6 salariés et plus, tous secteurs (hors administration publique)</a:t>
            </a:r>
            <a:endParaRPr lang="fr-FR" sz="1200" kern="0" dirty="0">
              <a:solidFill>
                <a:schemeClr val="accent1">
                  <a:lumMod val="50000"/>
                </a:schemeClr>
              </a:solidFill>
              <a:cs typeface="Arial" pitchFamily="34" charset="0"/>
            </a:endParaRPr>
          </a:p>
          <a:p>
            <a:pPr marL="989013" eaLnBrk="0" hangingPunct="0">
              <a:lnSpc>
                <a:spcPct val="110000"/>
              </a:lnSpc>
            </a:pPr>
            <a:endParaRPr lang="fr-FR" sz="1400" kern="0" dirty="0">
              <a:solidFill>
                <a:schemeClr val="accent1"/>
              </a:solidFill>
              <a:cs typeface="Arial" pitchFamily="34" charset="0"/>
            </a:endParaRPr>
          </a:p>
          <a:p>
            <a:pPr marL="989013" eaLnBrk="0" hangingPunct="0">
              <a:lnSpc>
                <a:spcPct val="110000"/>
              </a:lnSpc>
            </a:pPr>
            <a:endParaRPr lang="fr-FR" sz="1400" kern="0" dirty="0">
              <a:solidFill>
                <a:srgbClr val="000000">
                  <a:lumMod val="75000"/>
                  <a:lumOff val="25000"/>
                </a:srgbClr>
              </a:solidFill>
              <a:cs typeface="Arial" pitchFamily="34" charset="0"/>
            </a:endParaRPr>
          </a:p>
        </p:txBody>
      </p:sp>
      <p:sp>
        <p:nvSpPr>
          <p:cNvPr id="50" name="ZoneTexte 49">
            <a:extLst>
              <a:ext uri="{FF2B5EF4-FFF2-40B4-BE49-F238E27FC236}">
                <a16:creationId xmlns:a16="http://schemas.microsoft.com/office/drawing/2014/main" id="{C9C1A73A-B6C5-BD3E-AFF8-F6E99F8B0604}"/>
              </a:ext>
            </a:extLst>
          </p:cNvPr>
          <p:cNvSpPr txBox="1"/>
          <p:nvPr/>
        </p:nvSpPr>
        <p:spPr>
          <a:xfrm>
            <a:off x="4356342" y="3189670"/>
            <a:ext cx="7445225" cy="884858"/>
          </a:xfrm>
          <a:prstGeom prst="rect">
            <a:avLst/>
          </a:prstGeom>
          <a:noFill/>
        </p:spPr>
        <p:txBody>
          <a:bodyPr wrap="square">
            <a:spAutoFit/>
          </a:bodyPr>
          <a:lstStyle/>
          <a:p>
            <a:pPr algn="just" eaLnBrk="0" hangingPunct="0">
              <a:lnSpc>
                <a:spcPct val="110000"/>
              </a:lnSpc>
            </a:pPr>
            <a:r>
              <a:rPr lang="fr-FR" sz="1200" kern="0" dirty="0">
                <a:solidFill>
                  <a:schemeClr val="accent1"/>
                </a:solidFill>
                <a:cs typeface="Arial" pitchFamily="34" charset="0"/>
              </a:rPr>
              <a:t>La représentativité de l’échantillon est assurée par la méthode des quotas appliqués aux variables suivantes, selon les cibles interrogées : </a:t>
            </a:r>
          </a:p>
          <a:p>
            <a:pPr marL="171450" indent="-171450" algn="just" eaLnBrk="0" hangingPunct="0">
              <a:lnSpc>
                <a:spcPct val="110000"/>
              </a:lnSpc>
              <a:buFont typeface="Arial" panose="020B0604020202020204" pitchFamily="34" charset="0"/>
              <a:buChar char="•"/>
            </a:pPr>
            <a:r>
              <a:rPr lang="fr-FR" sz="1200" b="1" kern="0" dirty="0">
                <a:solidFill>
                  <a:schemeClr val="accent1"/>
                </a:solidFill>
                <a:cs typeface="Arial" pitchFamily="34" charset="0"/>
              </a:rPr>
              <a:t>Français : </a:t>
            </a:r>
            <a:r>
              <a:rPr lang="fr-FR" sz="1200" kern="0" dirty="0">
                <a:solidFill>
                  <a:schemeClr val="accent1"/>
                </a:solidFill>
                <a:cs typeface="Arial" pitchFamily="34" charset="0"/>
              </a:rPr>
              <a:t>Le sexe, l’âge, la région, la catégorie d’agglomération et la profession</a:t>
            </a:r>
          </a:p>
          <a:p>
            <a:pPr marL="171450" indent="-171450" algn="just" eaLnBrk="0" hangingPunct="0">
              <a:lnSpc>
                <a:spcPct val="110000"/>
              </a:lnSpc>
              <a:buFont typeface="Arial" panose="020B0604020202020204" pitchFamily="34" charset="0"/>
              <a:buChar char="•"/>
            </a:pPr>
            <a:r>
              <a:rPr lang="fr-FR" sz="1200" b="1" kern="0" dirty="0">
                <a:solidFill>
                  <a:schemeClr val="accent1"/>
                </a:solidFill>
                <a:cs typeface="Arial" pitchFamily="34" charset="0"/>
              </a:rPr>
              <a:t>Entreprises : </a:t>
            </a:r>
            <a:r>
              <a:rPr lang="fr-FR" sz="1200" kern="0" dirty="0">
                <a:solidFill>
                  <a:schemeClr val="accent1"/>
                </a:solidFill>
                <a:cs typeface="Arial" pitchFamily="34" charset="0"/>
              </a:rPr>
              <a:t>secteur d’activité, taille de l’entreprise (en nombre de salariés)</a:t>
            </a:r>
          </a:p>
        </p:txBody>
      </p:sp>
      <p:cxnSp>
        <p:nvCxnSpPr>
          <p:cNvPr id="58" name="Connecteur droit 57">
            <a:extLst>
              <a:ext uri="{FF2B5EF4-FFF2-40B4-BE49-F238E27FC236}">
                <a16:creationId xmlns:a16="http://schemas.microsoft.com/office/drawing/2014/main" id="{19739F6D-AB4C-BB6D-78F5-5259308579BF}"/>
              </a:ext>
            </a:extLst>
          </p:cNvPr>
          <p:cNvCxnSpPr>
            <a:cxnSpLocks/>
          </p:cNvCxnSpPr>
          <p:nvPr/>
        </p:nvCxnSpPr>
        <p:spPr>
          <a:xfrm>
            <a:off x="4184095" y="1602427"/>
            <a:ext cx="0" cy="2494598"/>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5" name="Ellipse 64">
            <a:extLst>
              <a:ext uri="{FF2B5EF4-FFF2-40B4-BE49-F238E27FC236}">
                <a16:creationId xmlns:a16="http://schemas.microsoft.com/office/drawing/2014/main" id="{A18CE545-9F25-AA9A-0C44-29AEDC67DEFC}"/>
              </a:ext>
            </a:extLst>
          </p:cNvPr>
          <p:cNvSpPr/>
          <p:nvPr/>
        </p:nvSpPr>
        <p:spPr>
          <a:xfrm>
            <a:off x="609036" y="2001648"/>
            <a:ext cx="528604" cy="588047"/>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68" name="Group 19">
            <a:extLst>
              <a:ext uri="{FF2B5EF4-FFF2-40B4-BE49-F238E27FC236}">
                <a16:creationId xmlns:a16="http://schemas.microsoft.com/office/drawing/2014/main" id="{9BD4CA49-CA54-9CEB-D522-A6FC671850C4}"/>
              </a:ext>
            </a:extLst>
          </p:cNvPr>
          <p:cNvGrpSpPr>
            <a:grpSpLocks noChangeAspect="1"/>
          </p:cNvGrpSpPr>
          <p:nvPr/>
        </p:nvGrpSpPr>
        <p:grpSpPr bwMode="auto">
          <a:xfrm>
            <a:off x="638086" y="2037199"/>
            <a:ext cx="476076" cy="477409"/>
            <a:chOff x="5448" y="2047"/>
            <a:chExt cx="357" cy="358"/>
          </a:xfrm>
          <a:noFill/>
        </p:grpSpPr>
        <p:sp>
          <p:nvSpPr>
            <p:cNvPr id="69" name="Freeform 20">
              <a:extLst>
                <a:ext uri="{FF2B5EF4-FFF2-40B4-BE49-F238E27FC236}">
                  <a16:creationId xmlns:a16="http://schemas.microsoft.com/office/drawing/2014/main" id="{C76BA237-F537-BB2F-3E7F-876EF3A8B79C}"/>
                </a:ext>
              </a:extLst>
            </p:cNvPr>
            <p:cNvSpPr>
              <a:spLocks/>
            </p:cNvSpPr>
            <p:nvPr/>
          </p:nvSpPr>
          <p:spPr bwMode="auto">
            <a:xfrm>
              <a:off x="5541" y="2218"/>
              <a:ext cx="78" cy="125"/>
            </a:xfrm>
            <a:custGeom>
              <a:avLst/>
              <a:gdLst>
                <a:gd name="T0" fmla="*/ 0 w 20"/>
                <a:gd name="T1" fmla="*/ 24 h 32"/>
                <a:gd name="T2" fmla="*/ 0 w 20"/>
                <a:gd name="T3" fmla="*/ 24 h 32"/>
                <a:gd name="T4" fmla="*/ 8 w 20"/>
                <a:gd name="T5" fmla="*/ 32 h 32"/>
                <a:gd name="T6" fmla="*/ 12 w 20"/>
                <a:gd name="T7" fmla="*/ 32 h 32"/>
                <a:gd name="T8" fmla="*/ 20 w 20"/>
                <a:gd name="T9" fmla="*/ 24 h 32"/>
                <a:gd name="T10" fmla="*/ 20 w 20"/>
                <a:gd name="T11" fmla="*/ 24 h 32"/>
                <a:gd name="T12" fmla="*/ 20 w 20"/>
                <a:gd name="T13" fmla="*/ 24 h 32"/>
                <a:gd name="T14" fmla="*/ 12 w 20"/>
                <a:gd name="T15" fmla="*/ 16 h 32"/>
                <a:gd name="T16" fmla="*/ 8 w 20"/>
                <a:gd name="T17" fmla="*/ 16 h 32"/>
                <a:gd name="T18" fmla="*/ 12 w 20"/>
                <a:gd name="T19" fmla="*/ 16 h 32"/>
                <a:gd name="T20" fmla="*/ 20 w 20"/>
                <a:gd name="T21" fmla="*/ 8 h 32"/>
                <a:gd name="T22" fmla="*/ 20 w 20"/>
                <a:gd name="T23" fmla="*/ 8 h 32"/>
                <a:gd name="T24" fmla="*/ 20 w 20"/>
                <a:gd name="T25" fmla="*/ 8 h 32"/>
                <a:gd name="T26" fmla="*/ 12 w 20"/>
                <a:gd name="T27" fmla="*/ 0 h 32"/>
                <a:gd name="T28" fmla="*/ 8 w 20"/>
                <a:gd name="T29" fmla="*/ 0 h 32"/>
                <a:gd name="T30" fmla="*/ 0 w 20"/>
                <a:gd name="T31" fmla="*/ 8 h 32"/>
                <a:gd name="T32" fmla="*/ 0 w 20"/>
                <a:gd name="T33"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2">
                  <a:moveTo>
                    <a:pt x="0" y="24"/>
                  </a:moveTo>
                  <a:cubicBezTo>
                    <a:pt x="0" y="24"/>
                    <a:pt x="0" y="24"/>
                    <a:pt x="0" y="24"/>
                  </a:cubicBezTo>
                  <a:cubicBezTo>
                    <a:pt x="0" y="28"/>
                    <a:pt x="4" y="32"/>
                    <a:pt x="8" y="32"/>
                  </a:cubicBezTo>
                  <a:cubicBezTo>
                    <a:pt x="12" y="32"/>
                    <a:pt x="12" y="32"/>
                    <a:pt x="12" y="32"/>
                  </a:cubicBezTo>
                  <a:cubicBezTo>
                    <a:pt x="16" y="32"/>
                    <a:pt x="20" y="28"/>
                    <a:pt x="20" y="24"/>
                  </a:cubicBezTo>
                  <a:cubicBezTo>
                    <a:pt x="20" y="24"/>
                    <a:pt x="20" y="24"/>
                    <a:pt x="20" y="24"/>
                  </a:cubicBezTo>
                  <a:cubicBezTo>
                    <a:pt x="20" y="24"/>
                    <a:pt x="20" y="24"/>
                    <a:pt x="20" y="24"/>
                  </a:cubicBezTo>
                  <a:cubicBezTo>
                    <a:pt x="20" y="20"/>
                    <a:pt x="16" y="16"/>
                    <a:pt x="12" y="16"/>
                  </a:cubicBezTo>
                  <a:cubicBezTo>
                    <a:pt x="8" y="16"/>
                    <a:pt x="8" y="16"/>
                    <a:pt x="8" y="16"/>
                  </a:cubicBezTo>
                  <a:cubicBezTo>
                    <a:pt x="12" y="16"/>
                    <a:pt x="12" y="16"/>
                    <a:pt x="12" y="16"/>
                  </a:cubicBezTo>
                  <a:cubicBezTo>
                    <a:pt x="16" y="16"/>
                    <a:pt x="20" y="12"/>
                    <a:pt x="20" y="8"/>
                  </a:cubicBezTo>
                  <a:cubicBezTo>
                    <a:pt x="20" y="8"/>
                    <a:pt x="20" y="8"/>
                    <a:pt x="20" y="8"/>
                  </a:cubicBezTo>
                  <a:cubicBezTo>
                    <a:pt x="20" y="8"/>
                    <a:pt x="20" y="8"/>
                    <a:pt x="20" y="8"/>
                  </a:cubicBezTo>
                  <a:cubicBezTo>
                    <a:pt x="20" y="4"/>
                    <a:pt x="16" y="0"/>
                    <a:pt x="12" y="0"/>
                  </a:cubicBezTo>
                  <a:cubicBezTo>
                    <a:pt x="8" y="0"/>
                    <a:pt x="8" y="0"/>
                    <a:pt x="8" y="0"/>
                  </a:cubicBezTo>
                  <a:cubicBezTo>
                    <a:pt x="4" y="0"/>
                    <a:pt x="0" y="4"/>
                    <a:pt x="0" y="8"/>
                  </a:cubicBezTo>
                  <a:cubicBezTo>
                    <a:pt x="0" y="8"/>
                    <a:pt x="0" y="8"/>
                    <a:pt x="0" y="8"/>
                  </a:cubicBezTo>
                </a:path>
              </a:pathLst>
            </a:custGeom>
            <a:grpFill/>
            <a:ln w="12700" cap="rnd">
              <a:solidFill>
                <a:schemeClr val="accent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121B5A"/>
                </a:solidFill>
                <a:effectLst/>
                <a:uLnTx/>
                <a:uFillTx/>
                <a:latin typeface="Arial"/>
                <a:ea typeface="+mn-ea"/>
                <a:cs typeface="+mn-cs"/>
              </a:endParaRPr>
            </a:p>
          </p:txBody>
        </p:sp>
        <p:sp>
          <p:nvSpPr>
            <p:cNvPr id="70" name="Freeform 21">
              <a:extLst>
                <a:ext uri="{FF2B5EF4-FFF2-40B4-BE49-F238E27FC236}">
                  <a16:creationId xmlns:a16="http://schemas.microsoft.com/office/drawing/2014/main" id="{090D36D2-0FFD-6D07-B19E-A09FD1A6859B}"/>
                </a:ext>
              </a:extLst>
            </p:cNvPr>
            <p:cNvSpPr>
              <a:spLocks/>
            </p:cNvSpPr>
            <p:nvPr/>
          </p:nvSpPr>
          <p:spPr bwMode="auto">
            <a:xfrm>
              <a:off x="5448" y="2094"/>
              <a:ext cx="357" cy="311"/>
            </a:xfrm>
            <a:custGeom>
              <a:avLst/>
              <a:gdLst>
                <a:gd name="T0" fmla="*/ 88 w 92"/>
                <a:gd name="T1" fmla="*/ 80 h 80"/>
                <a:gd name="T2" fmla="*/ 4 w 92"/>
                <a:gd name="T3" fmla="*/ 80 h 80"/>
                <a:gd name="T4" fmla="*/ 0 w 92"/>
                <a:gd name="T5" fmla="*/ 76 h 80"/>
                <a:gd name="T6" fmla="*/ 0 w 92"/>
                <a:gd name="T7" fmla="*/ 4 h 80"/>
                <a:gd name="T8" fmla="*/ 4 w 92"/>
                <a:gd name="T9" fmla="*/ 0 h 80"/>
                <a:gd name="T10" fmla="*/ 88 w 92"/>
                <a:gd name="T11" fmla="*/ 0 h 80"/>
                <a:gd name="T12" fmla="*/ 92 w 92"/>
                <a:gd name="T13" fmla="*/ 4 h 80"/>
                <a:gd name="T14" fmla="*/ 92 w 92"/>
                <a:gd name="T15" fmla="*/ 76 h 80"/>
                <a:gd name="T16" fmla="*/ 88 w 92"/>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8" y="80"/>
                  </a:moveTo>
                  <a:cubicBezTo>
                    <a:pt x="4" y="80"/>
                    <a:pt x="4" y="80"/>
                    <a:pt x="4" y="80"/>
                  </a:cubicBezTo>
                  <a:cubicBezTo>
                    <a:pt x="2" y="80"/>
                    <a:pt x="0" y="78"/>
                    <a:pt x="0" y="76"/>
                  </a:cubicBezTo>
                  <a:cubicBezTo>
                    <a:pt x="0" y="4"/>
                    <a:pt x="0" y="4"/>
                    <a:pt x="0" y="4"/>
                  </a:cubicBezTo>
                  <a:cubicBezTo>
                    <a:pt x="0" y="2"/>
                    <a:pt x="2" y="0"/>
                    <a:pt x="4" y="0"/>
                  </a:cubicBezTo>
                  <a:cubicBezTo>
                    <a:pt x="88" y="0"/>
                    <a:pt x="88" y="0"/>
                    <a:pt x="88" y="0"/>
                  </a:cubicBezTo>
                  <a:cubicBezTo>
                    <a:pt x="90" y="0"/>
                    <a:pt x="92" y="2"/>
                    <a:pt x="92" y="4"/>
                  </a:cubicBezTo>
                  <a:cubicBezTo>
                    <a:pt x="92" y="76"/>
                    <a:pt x="92" y="76"/>
                    <a:pt x="92" y="76"/>
                  </a:cubicBezTo>
                  <a:cubicBezTo>
                    <a:pt x="92" y="78"/>
                    <a:pt x="90" y="80"/>
                    <a:pt x="88" y="80"/>
                  </a:cubicBezTo>
                  <a:close/>
                </a:path>
              </a:pathLst>
            </a:custGeom>
            <a:grpFill/>
            <a:ln w="12700" cap="rnd">
              <a:solidFill>
                <a:schemeClr val="accent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121B5A"/>
                </a:solidFill>
                <a:effectLst/>
                <a:uLnTx/>
                <a:uFillTx/>
                <a:latin typeface="Arial"/>
                <a:ea typeface="+mn-ea"/>
                <a:cs typeface="+mn-cs"/>
              </a:endParaRPr>
            </a:p>
          </p:txBody>
        </p:sp>
        <p:sp>
          <p:nvSpPr>
            <p:cNvPr id="71" name="Line 22">
              <a:extLst>
                <a:ext uri="{FF2B5EF4-FFF2-40B4-BE49-F238E27FC236}">
                  <a16:creationId xmlns:a16="http://schemas.microsoft.com/office/drawing/2014/main" id="{BB382FC0-AC48-6063-4AC6-8AC948A9ACE1}"/>
                </a:ext>
              </a:extLst>
            </p:cNvPr>
            <p:cNvSpPr>
              <a:spLocks noChangeShapeType="1"/>
            </p:cNvSpPr>
            <p:nvPr/>
          </p:nvSpPr>
          <p:spPr bwMode="auto">
            <a:xfrm>
              <a:off x="5448" y="2172"/>
              <a:ext cx="357" cy="0"/>
            </a:xfrm>
            <a:prstGeom prst="line">
              <a:avLst/>
            </a:prstGeom>
            <a:grpFill/>
            <a:ln w="12700" cap="rnd">
              <a:solidFill>
                <a:schemeClr val="accent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121B5A"/>
                </a:solidFill>
                <a:effectLst/>
                <a:uLnTx/>
                <a:uFillTx/>
                <a:latin typeface="Arial"/>
                <a:ea typeface="+mn-ea"/>
                <a:cs typeface="+mn-cs"/>
              </a:endParaRPr>
            </a:p>
          </p:txBody>
        </p:sp>
        <p:sp>
          <p:nvSpPr>
            <p:cNvPr id="72" name="Line 23">
              <a:extLst>
                <a:ext uri="{FF2B5EF4-FFF2-40B4-BE49-F238E27FC236}">
                  <a16:creationId xmlns:a16="http://schemas.microsoft.com/office/drawing/2014/main" id="{9A67EADD-30C5-89CF-857E-03A328D705C4}"/>
                </a:ext>
              </a:extLst>
            </p:cNvPr>
            <p:cNvSpPr>
              <a:spLocks noChangeShapeType="1"/>
            </p:cNvSpPr>
            <p:nvPr/>
          </p:nvSpPr>
          <p:spPr bwMode="auto">
            <a:xfrm>
              <a:off x="5743" y="2047"/>
              <a:ext cx="0" cy="78"/>
            </a:xfrm>
            <a:prstGeom prst="line">
              <a:avLst/>
            </a:prstGeom>
            <a:grpFill/>
            <a:ln w="12700" cap="rnd">
              <a:solidFill>
                <a:schemeClr val="accent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121B5A"/>
                </a:solidFill>
                <a:effectLst/>
                <a:uLnTx/>
                <a:uFillTx/>
                <a:latin typeface="Arial"/>
                <a:ea typeface="+mn-ea"/>
                <a:cs typeface="+mn-cs"/>
              </a:endParaRPr>
            </a:p>
          </p:txBody>
        </p:sp>
        <p:sp>
          <p:nvSpPr>
            <p:cNvPr id="73" name="Line 24">
              <a:extLst>
                <a:ext uri="{FF2B5EF4-FFF2-40B4-BE49-F238E27FC236}">
                  <a16:creationId xmlns:a16="http://schemas.microsoft.com/office/drawing/2014/main" id="{B645896E-D806-643E-E8D4-5A9AB8DCAE84}"/>
                </a:ext>
              </a:extLst>
            </p:cNvPr>
            <p:cNvSpPr>
              <a:spLocks noChangeShapeType="1"/>
            </p:cNvSpPr>
            <p:nvPr/>
          </p:nvSpPr>
          <p:spPr bwMode="auto">
            <a:xfrm>
              <a:off x="5510" y="2047"/>
              <a:ext cx="0" cy="78"/>
            </a:xfrm>
            <a:prstGeom prst="line">
              <a:avLst/>
            </a:prstGeom>
            <a:grpFill/>
            <a:ln w="12700" cap="rnd">
              <a:solidFill>
                <a:schemeClr val="accent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121B5A"/>
                </a:solidFill>
                <a:effectLst/>
                <a:uLnTx/>
                <a:uFillTx/>
                <a:latin typeface="Arial"/>
                <a:ea typeface="+mn-ea"/>
                <a:cs typeface="+mn-cs"/>
              </a:endParaRPr>
            </a:p>
          </p:txBody>
        </p:sp>
        <p:sp>
          <p:nvSpPr>
            <p:cNvPr id="74" name="Freeform 25">
              <a:extLst>
                <a:ext uri="{FF2B5EF4-FFF2-40B4-BE49-F238E27FC236}">
                  <a16:creationId xmlns:a16="http://schemas.microsoft.com/office/drawing/2014/main" id="{F267622C-1DF8-3670-C9AF-6CCC200B5578}"/>
                </a:ext>
              </a:extLst>
            </p:cNvPr>
            <p:cNvSpPr>
              <a:spLocks/>
            </p:cNvSpPr>
            <p:nvPr/>
          </p:nvSpPr>
          <p:spPr bwMode="auto">
            <a:xfrm>
              <a:off x="5665" y="2218"/>
              <a:ext cx="31" cy="125"/>
            </a:xfrm>
            <a:custGeom>
              <a:avLst/>
              <a:gdLst>
                <a:gd name="T0" fmla="*/ 31 w 31"/>
                <a:gd name="T1" fmla="*/ 125 h 125"/>
                <a:gd name="T2" fmla="*/ 31 w 31"/>
                <a:gd name="T3" fmla="*/ 0 h 125"/>
                <a:gd name="T4" fmla="*/ 0 w 31"/>
                <a:gd name="T5" fmla="*/ 31 h 125"/>
              </a:gdLst>
              <a:ahLst/>
              <a:cxnLst>
                <a:cxn ang="0">
                  <a:pos x="T0" y="T1"/>
                </a:cxn>
                <a:cxn ang="0">
                  <a:pos x="T2" y="T3"/>
                </a:cxn>
                <a:cxn ang="0">
                  <a:pos x="T4" y="T5"/>
                </a:cxn>
              </a:cxnLst>
              <a:rect l="0" t="0" r="r" b="b"/>
              <a:pathLst>
                <a:path w="31" h="125">
                  <a:moveTo>
                    <a:pt x="31" y="125"/>
                  </a:moveTo>
                  <a:lnTo>
                    <a:pt x="31" y="0"/>
                  </a:lnTo>
                  <a:lnTo>
                    <a:pt x="0" y="31"/>
                  </a:lnTo>
                </a:path>
              </a:pathLst>
            </a:custGeom>
            <a:grpFill/>
            <a:ln w="12700" cap="rnd">
              <a:solidFill>
                <a:schemeClr val="accent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121B5A"/>
                </a:solidFill>
                <a:effectLst/>
                <a:uLnTx/>
                <a:uFillTx/>
                <a:latin typeface="Arial"/>
                <a:ea typeface="+mn-ea"/>
                <a:cs typeface="+mn-cs"/>
              </a:endParaRPr>
            </a:p>
          </p:txBody>
        </p:sp>
      </p:grpSp>
      <p:sp>
        <p:nvSpPr>
          <p:cNvPr id="101" name="Espace réservé du texte 8">
            <a:extLst>
              <a:ext uri="{FF2B5EF4-FFF2-40B4-BE49-F238E27FC236}">
                <a16:creationId xmlns:a16="http://schemas.microsoft.com/office/drawing/2014/main" id="{FC03B20A-6E92-BD93-46B4-96122F812418}"/>
              </a:ext>
            </a:extLst>
          </p:cNvPr>
          <p:cNvSpPr txBox="1">
            <a:spLocks/>
          </p:cNvSpPr>
          <p:nvPr/>
        </p:nvSpPr>
        <p:spPr>
          <a:xfrm>
            <a:off x="565012" y="2961389"/>
            <a:ext cx="2864531" cy="276999"/>
          </a:xfrm>
          <a:prstGeom prst="rect">
            <a:avLst/>
          </a:prstGeom>
        </p:spPr>
        <p:txBody>
          <a:bodyPr vert="horz" wrap="square" lIns="0" tIns="45720" rIns="0" bIns="45720" rtlCol="0">
            <a:spAutoFit/>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6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 marR="0" lvl="0" indent="-85725" algn="l" defTabSz="914400" rtl="0" eaLnBrk="1" fontAlgn="auto" latinLnBrk="0" hangingPunct="1">
              <a:lnSpc>
                <a:spcPct val="100000"/>
              </a:lnSpc>
              <a:spcBef>
                <a:spcPts val="1800"/>
              </a:spcBef>
              <a:spcAft>
                <a:spcPts val="0"/>
              </a:spcAft>
              <a:buClrTx/>
              <a:buSzPct val="50000"/>
              <a:buFont typeface="HelveticaNeueLT Std Lt Cn" panose="020B0406020202030204" pitchFamily="34" charset="0"/>
              <a:buChar char=" "/>
              <a:tabLst/>
              <a:defRPr/>
            </a:pPr>
            <a:r>
              <a:rPr kumimoji="0" lang="fr-FR" sz="1200" b="0" i="0" u="none" strike="noStrike" kern="1200" cap="none" spc="0" normalizeH="0" baseline="0" noProof="0" dirty="0">
                <a:ln>
                  <a:noFill/>
                </a:ln>
                <a:solidFill>
                  <a:schemeClr val="accent1"/>
                </a:solidFill>
                <a:effectLst/>
                <a:uLnTx/>
                <a:uFillTx/>
                <a:ea typeface="+mn-ea"/>
                <a:cs typeface="Calibri" panose="020F0502020204030204" pitchFamily="34" charset="0"/>
              </a:rPr>
              <a:t>Échantillon interrogé </a:t>
            </a:r>
            <a:r>
              <a:rPr lang="fr-FR" sz="1200" dirty="0">
                <a:solidFill>
                  <a:schemeClr val="accent1"/>
                </a:solidFill>
                <a:cs typeface="Calibri" panose="020F0502020204030204" pitchFamily="34" charset="0"/>
              </a:rPr>
              <a:t>en ligne sur panel</a:t>
            </a:r>
            <a:endParaRPr kumimoji="0" lang="fr-FR" sz="1200" b="0" i="0" u="none" strike="noStrike" kern="1200" cap="none" spc="0" normalizeH="0" baseline="0" noProof="0" dirty="0">
              <a:ln>
                <a:noFill/>
              </a:ln>
              <a:solidFill>
                <a:schemeClr val="accent1"/>
              </a:solidFill>
              <a:effectLst/>
              <a:uLnTx/>
              <a:uFillTx/>
              <a:ea typeface="+mn-ea"/>
              <a:cs typeface="Calibri" panose="020F0502020204030204" pitchFamily="34" charset="0"/>
            </a:endParaRPr>
          </a:p>
        </p:txBody>
      </p:sp>
      <p:sp>
        <p:nvSpPr>
          <p:cNvPr id="102" name="Espace réservé du texte 23">
            <a:extLst>
              <a:ext uri="{FF2B5EF4-FFF2-40B4-BE49-F238E27FC236}">
                <a16:creationId xmlns:a16="http://schemas.microsoft.com/office/drawing/2014/main" id="{8CFBF43A-9B17-0845-E6B5-7729165B783E}"/>
              </a:ext>
            </a:extLst>
          </p:cNvPr>
          <p:cNvSpPr txBox="1">
            <a:spLocks/>
          </p:cNvSpPr>
          <p:nvPr/>
        </p:nvSpPr>
        <p:spPr>
          <a:xfrm>
            <a:off x="1055670" y="5620771"/>
            <a:ext cx="8352928" cy="585693"/>
          </a:xfrm>
          <a:prstGeom prst="rect">
            <a:avLst/>
          </a:prstGeom>
        </p:spPr>
        <p:txBody>
          <a:bodyPr anchor="ctr"/>
          <a:lstStyle>
            <a:lvl1pPr marL="342900" marR="0" indent="-342900" algn="ctr" defTabSz="914400" rtl="0" eaLnBrk="1" fontAlgn="auto" latinLnBrk="0" hangingPunct="1">
              <a:lnSpc>
                <a:spcPct val="100000"/>
              </a:lnSpc>
              <a:spcBef>
                <a:spcPct val="20000"/>
              </a:spcBef>
              <a:spcAft>
                <a:spcPts val="0"/>
              </a:spcAft>
              <a:buClr>
                <a:schemeClr val="accent2"/>
              </a:buClr>
              <a:buSzTx/>
              <a:buFont typeface="Arial" panose="020B0604020202020204" pitchFamily="34" charset="0"/>
              <a:buNone/>
              <a:tabLst/>
              <a:defRPr sz="1600" kern="1200">
                <a:solidFill>
                  <a:schemeClr val="bg2"/>
                </a:solidFill>
                <a:latin typeface="Helvetica" pitchFamily="34" charset="0"/>
                <a:ea typeface="+mn-ea"/>
                <a:cs typeface="+mn-cs"/>
              </a:defRPr>
            </a:lvl1pPr>
            <a:lvl2pPr marL="742950" indent="-285750" algn="ctr" defTabSz="914400" rtl="0" eaLnBrk="1" latinLnBrk="0" hangingPunct="1">
              <a:spcBef>
                <a:spcPct val="20000"/>
              </a:spcBef>
              <a:buClr>
                <a:schemeClr val="accent2"/>
              </a:buClr>
              <a:buFont typeface="Arial" panose="020B0604020202020204" pitchFamily="34" charset="0"/>
              <a:buChar char="–"/>
              <a:defRPr sz="1400" kern="1200">
                <a:solidFill>
                  <a:schemeClr val="bg2"/>
                </a:solidFill>
                <a:latin typeface="Helvetica" pitchFamily="34" charset="0"/>
                <a:ea typeface="+mn-ea"/>
                <a:cs typeface="+mn-cs"/>
              </a:defRPr>
            </a:lvl2pPr>
            <a:lvl3pPr marL="1143000" indent="-228600" algn="ctr" defTabSz="914400" rtl="0" eaLnBrk="1" latinLnBrk="0" hangingPunct="1">
              <a:spcBef>
                <a:spcPct val="20000"/>
              </a:spcBef>
              <a:buClr>
                <a:schemeClr val="accent2"/>
              </a:buClr>
              <a:buFont typeface="Arial" panose="020B0604020202020204" pitchFamily="34" charset="0"/>
              <a:buChar char="•"/>
              <a:defRPr sz="1200" kern="1200">
                <a:solidFill>
                  <a:schemeClr val="bg2"/>
                </a:solidFill>
                <a:latin typeface="Helvetica" pitchFamily="34" charset="0"/>
                <a:ea typeface="+mn-ea"/>
                <a:cs typeface="+mn-cs"/>
              </a:defRPr>
            </a:lvl3pPr>
            <a:lvl4pPr marL="1600200" indent="-228600" algn="ctr" defTabSz="914400" rtl="0" eaLnBrk="1" latinLnBrk="0" hangingPunct="1">
              <a:spcBef>
                <a:spcPct val="20000"/>
              </a:spcBef>
              <a:buClr>
                <a:schemeClr val="accent2"/>
              </a:buClr>
              <a:buFont typeface="Arial" panose="020B0604020202020204" pitchFamily="34" charset="0"/>
              <a:buChar char="–"/>
              <a:defRPr sz="1100" kern="1200">
                <a:solidFill>
                  <a:schemeClr val="bg2"/>
                </a:solidFill>
                <a:latin typeface="Helvetica" pitchFamily="34" charset="0"/>
                <a:ea typeface="+mn-ea"/>
                <a:cs typeface="+mn-cs"/>
              </a:defRPr>
            </a:lvl4pPr>
            <a:lvl5pPr marL="2057400" indent="-228600" algn="ctr" defTabSz="914400" rtl="0" eaLnBrk="1" latinLnBrk="0" hangingPunct="1">
              <a:spcBef>
                <a:spcPct val="20000"/>
              </a:spcBef>
              <a:buClr>
                <a:schemeClr val="accent2"/>
              </a:buClr>
              <a:buFont typeface="Arial" panose="020B0604020202020204" pitchFamily="34" charset="0"/>
              <a:buChar char="»"/>
              <a:defRPr sz="1100" kern="1200">
                <a:solidFill>
                  <a:schemeClr val="bg2"/>
                </a:solidFill>
                <a:latin typeface="Helvetica"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1BE48"/>
              </a:buClr>
              <a:buSzTx/>
              <a:buFont typeface="Arial" panose="020B0604020202020204" pitchFamily="34" charset="0"/>
              <a:buNone/>
              <a:tabLst/>
              <a:defRPr/>
            </a:pPr>
            <a:r>
              <a:rPr kumimoji="0" lang="fr-FR" sz="1200" b="0" i="0" u="none" strike="noStrike" kern="1200" cap="none" spc="0" normalizeH="0" baseline="0" noProof="0" dirty="0">
                <a:ln>
                  <a:noFill/>
                </a:ln>
                <a:solidFill>
                  <a:schemeClr val="accent1">
                    <a:lumMod val="75000"/>
                  </a:schemeClr>
                </a:solidFill>
                <a:effectLst/>
                <a:uLnTx/>
                <a:uFillTx/>
                <a:latin typeface="Barlow"/>
                <a:ea typeface="+mn-ea"/>
                <a:cs typeface="Helvetica" pitchFamily="34" charset="0"/>
              </a:rPr>
              <a:t>Ce rapport a été élaboré dans le respect de la norme internationale ISO 20252 « Etudes de marché, études sociales et d’opinion ». </a:t>
            </a:r>
            <a:r>
              <a:rPr kumimoji="0" lang="fr-FR" sz="1200" b="0" i="1" u="none" strike="noStrike" kern="1200" cap="none" spc="0" normalizeH="0" baseline="0" noProof="0" dirty="0">
                <a:ln>
                  <a:noFill/>
                </a:ln>
                <a:solidFill>
                  <a:schemeClr val="accent1">
                    <a:lumMod val="75000"/>
                  </a:schemeClr>
                </a:solidFill>
                <a:effectLst/>
                <a:uLnTx/>
                <a:uFillTx/>
                <a:latin typeface="Barlow"/>
                <a:ea typeface="+mn-ea"/>
                <a:cs typeface="Helvetica" pitchFamily="34" charset="0"/>
              </a:rPr>
              <a:t>Ce rapport a été relu par </a:t>
            </a:r>
            <a:r>
              <a:rPr lang="fr-FR" sz="1200" i="1" dirty="0">
                <a:solidFill>
                  <a:schemeClr val="accent1">
                    <a:lumMod val="75000"/>
                  </a:schemeClr>
                </a:solidFill>
                <a:latin typeface="Barlow"/>
                <a:cs typeface="Helvetica" pitchFamily="34" charset="0"/>
              </a:rPr>
              <a:t>Mathieu Gallard, Directeur de clientèle, Ipsos bva Public Affairs</a:t>
            </a:r>
            <a:endParaRPr kumimoji="0" lang="fr-FR" sz="1200" b="0" i="1" u="none" strike="noStrike" kern="1200" cap="none" spc="0" normalizeH="0" baseline="0" noProof="0" dirty="0">
              <a:ln>
                <a:noFill/>
              </a:ln>
              <a:solidFill>
                <a:schemeClr val="accent1">
                  <a:lumMod val="75000"/>
                </a:schemeClr>
              </a:solidFill>
              <a:effectLst/>
              <a:uLnTx/>
              <a:uFillTx/>
              <a:latin typeface="Barlow"/>
              <a:ea typeface="+mn-ea"/>
              <a:cs typeface="Helvetica" pitchFamily="34" charset="0"/>
            </a:endParaRPr>
          </a:p>
        </p:txBody>
      </p:sp>
      <p:pic>
        <p:nvPicPr>
          <p:cNvPr id="103" name="Picture 3" descr="D:\OLIVIER\_Projet\Template\Picto Vraie vie - source\icone2\09995.png">
            <a:extLst>
              <a:ext uri="{FF2B5EF4-FFF2-40B4-BE49-F238E27FC236}">
                <a16:creationId xmlns:a16="http://schemas.microsoft.com/office/drawing/2014/main" id="{58CE33D4-2E49-4FAA-AC3D-2D9099CCC21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3881" y="5604307"/>
            <a:ext cx="602157" cy="60215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861124D9-C891-14C4-03B1-BB3554BB2D14}"/>
              </a:ext>
            </a:extLst>
          </p:cNvPr>
          <p:cNvSpPr txBox="1"/>
          <p:nvPr/>
        </p:nvSpPr>
        <p:spPr>
          <a:xfrm>
            <a:off x="565012" y="4221214"/>
            <a:ext cx="9778060" cy="717376"/>
          </a:xfrm>
          <a:prstGeom prst="rect">
            <a:avLst/>
          </a:prstGeom>
          <a:noFill/>
        </p:spPr>
        <p:txBody>
          <a:bodyPr wrap="square" lIns="0" tIns="0" rIns="0" bIns="0" rtlCol="0">
            <a:spAutoFit/>
          </a:bodyPr>
          <a:lstStyle/>
          <a:p>
            <a:pPr algn="l">
              <a:lnSpc>
                <a:spcPct val="115000"/>
              </a:lnSpc>
              <a:spcBef>
                <a:spcPts val="400"/>
              </a:spcBef>
              <a:spcAft>
                <a:spcPts val="400"/>
              </a:spcAft>
            </a:pPr>
            <a:r>
              <a:rPr lang="fr-FR" sz="1200" b="1" dirty="0">
                <a:solidFill>
                  <a:schemeClr val="accent1"/>
                </a:solidFill>
                <a:cs typeface="Calibri" panose="020F0502020204030204" pitchFamily="34" charset="0"/>
              </a:rPr>
              <a:t>Note de lecture : </a:t>
            </a:r>
            <a:r>
              <a:rPr lang="fr-FR" sz="1200" dirty="0">
                <a:solidFill>
                  <a:schemeClr val="accent1"/>
                </a:solidFill>
                <a:cs typeface="Calibri" panose="020F0502020204030204" pitchFamily="34" charset="0"/>
              </a:rPr>
              <a:t>Au fil du rapport, nous vous indiquerons dans des encadrés, les populations pour lesquelles les résultats sont particulièrement significatifs (en positif ou en négatif).</a:t>
            </a:r>
          </a:p>
          <a:p>
            <a:pPr algn="l">
              <a:lnSpc>
                <a:spcPct val="115000"/>
              </a:lnSpc>
              <a:spcBef>
                <a:spcPts val="400"/>
              </a:spcBef>
              <a:spcAft>
                <a:spcPts val="400"/>
              </a:spcAft>
            </a:pPr>
            <a:r>
              <a:rPr lang="fr-FR" sz="1200" dirty="0">
                <a:solidFill>
                  <a:schemeClr val="accent1"/>
                </a:solidFill>
                <a:cs typeface="Calibri" panose="020F0502020204030204" pitchFamily="34" charset="0"/>
              </a:rPr>
              <a:t>Ces écarts sont matérialisés par des bulles vertes ou rouges dont voici des exemples : </a:t>
            </a:r>
          </a:p>
        </p:txBody>
      </p:sp>
      <p:sp>
        <p:nvSpPr>
          <p:cNvPr id="11" name="ZoneTexte 10">
            <a:extLst>
              <a:ext uri="{FF2B5EF4-FFF2-40B4-BE49-F238E27FC236}">
                <a16:creationId xmlns:a16="http://schemas.microsoft.com/office/drawing/2014/main" id="{B6697FFC-BABB-BAE3-5A01-6B351EF1029F}"/>
              </a:ext>
            </a:extLst>
          </p:cNvPr>
          <p:cNvSpPr txBox="1"/>
          <p:nvPr/>
        </p:nvSpPr>
        <p:spPr>
          <a:xfrm>
            <a:off x="581966" y="5128897"/>
            <a:ext cx="5546785" cy="190052"/>
          </a:xfrm>
          <a:prstGeom prst="rect">
            <a:avLst/>
          </a:prstGeom>
          <a:noFill/>
        </p:spPr>
        <p:txBody>
          <a:bodyPr wrap="square" lIns="0" tIns="0" rIns="0" bIns="0" rtlCol="0">
            <a:spAutoFit/>
          </a:bodyPr>
          <a:lstStyle/>
          <a:p>
            <a:pPr algn="l">
              <a:lnSpc>
                <a:spcPct val="115000"/>
              </a:lnSpc>
              <a:spcBef>
                <a:spcPts val="400"/>
              </a:spcBef>
              <a:spcAft>
                <a:spcPts val="400"/>
              </a:spcAft>
            </a:pPr>
            <a:r>
              <a:rPr lang="fr-FR" sz="1200" b="1" dirty="0">
                <a:solidFill>
                  <a:schemeClr val="accent1"/>
                </a:solidFill>
                <a:cs typeface="Calibri" panose="020F0502020204030204" pitchFamily="34" charset="0"/>
              </a:rPr>
              <a:t>Tous les résultats sont exprimés en %.</a:t>
            </a:r>
          </a:p>
        </p:txBody>
      </p:sp>
      <p:pic>
        <p:nvPicPr>
          <p:cNvPr id="15" name="Image 14">
            <a:extLst>
              <a:ext uri="{FF2B5EF4-FFF2-40B4-BE49-F238E27FC236}">
                <a16:creationId xmlns:a16="http://schemas.microsoft.com/office/drawing/2014/main" id="{E2C72AA3-E282-B8FC-4591-933F75501AB1}"/>
              </a:ext>
            </a:extLst>
          </p:cNvPr>
          <p:cNvPicPr>
            <a:picLocks noChangeAspect="1"/>
          </p:cNvPicPr>
          <p:nvPr/>
        </p:nvPicPr>
        <p:blipFill>
          <a:blip r:embed="rId5"/>
          <a:stretch>
            <a:fillRect/>
          </a:stretch>
        </p:blipFill>
        <p:spPr>
          <a:xfrm>
            <a:off x="4545902" y="1971547"/>
            <a:ext cx="492692" cy="492692"/>
          </a:xfrm>
          <a:prstGeom prst="rect">
            <a:avLst/>
          </a:prstGeom>
        </p:spPr>
      </p:pic>
      <p:pic>
        <p:nvPicPr>
          <p:cNvPr id="18" name="Image 17">
            <a:extLst>
              <a:ext uri="{FF2B5EF4-FFF2-40B4-BE49-F238E27FC236}">
                <a16:creationId xmlns:a16="http://schemas.microsoft.com/office/drawing/2014/main" id="{27237A9F-0421-7164-7782-0421C09A2685}"/>
              </a:ext>
            </a:extLst>
          </p:cNvPr>
          <p:cNvPicPr>
            <a:picLocks noChangeAspect="1"/>
          </p:cNvPicPr>
          <p:nvPr/>
        </p:nvPicPr>
        <p:blipFill>
          <a:blip r:embed="rId6"/>
          <a:stretch>
            <a:fillRect/>
          </a:stretch>
        </p:blipFill>
        <p:spPr>
          <a:xfrm>
            <a:off x="4566039" y="2514608"/>
            <a:ext cx="492692" cy="504062"/>
          </a:xfrm>
          <a:prstGeom prst="rect">
            <a:avLst/>
          </a:prstGeom>
        </p:spPr>
      </p:pic>
      <p:sp>
        <p:nvSpPr>
          <p:cNvPr id="19" name="ZoneTexte 18">
            <a:extLst>
              <a:ext uri="{FF2B5EF4-FFF2-40B4-BE49-F238E27FC236}">
                <a16:creationId xmlns:a16="http://schemas.microsoft.com/office/drawing/2014/main" id="{F2440F4F-4E15-95BE-A990-4C0F44388E3E}"/>
              </a:ext>
            </a:extLst>
          </p:cNvPr>
          <p:cNvSpPr txBox="1"/>
          <p:nvPr/>
        </p:nvSpPr>
        <p:spPr>
          <a:xfrm>
            <a:off x="586330" y="1010735"/>
            <a:ext cx="3355673" cy="380104"/>
          </a:xfrm>
          <a:prstGeom prst="rect">
            <a:avLst/>
          </a:prstGeom>
          <a:noFill/>
        </p:spPr>
        <p:txBody>
          <a:bodyPr wrap="square" lIns="0" tIns="0" rIns="0" bIns="0" rtlCol="0">
            <a:spAutoFit/>
          </a:bodyPr>
          <a:lstStyle/>
          <a:p>
            <a:pPr algn="l">
              <a:lnSpc>
                <a:spcPct val="115000"/>
              </a:lnSpc>
              <a:spcBef>
                <a:spcPts val="400"/>
              </a:spcBef>
              <a:spcAft>
                <a:spcPts val="400"/>
              </a:spcAft>
            </a:pPr>
            <a:r>
              <a:rPr lang="fr-FR" sz="2400" b="1" dirty="0">
                <a:solidFill>
                  <a:schemeClr val="accent1"/>
                </a:solidFill>
              </a:rPr>
              <a:t>Dates d’enquête </a:t>
            </a:r>
          </a:p>
        </p:txBody>
      </p:sp>
      <p:sp>
        <p:nvSpPr>
          <p:cNvPr id="21" name="ZoneTexte 20">
            <a:extLst>
              <a:ext uri="{FF2B5EF4-FFF2-40B4-BE49-F238E27FC236}">
                <a16:creationId xmlns:a16="http://schemas.microsoft.com/office/drawing/2014/main" id="{4D83DBAF-FF2B-D457-DAE2-29F3DB663158}"/>
              </a:ext>
            </a:extLst>
          </p:cNvPr>
          <p:cNvSpPr txBox="1"/>
          <p:nvPr/>
        </p:nvSpPr>
        <p:spPr>
          <a:xfrm>
            <a:off x="4450914" y="1005610"/>
            <a:ext cx="3355673" cy="380104"/>
          </a:xfrm>
          <a:prstGeom prst="rect">
            <a:avLst/>
          </a:prstGeom>
          <a:noFill/>
        </p:spPr>
        <p:txBody>
          <a:bodyPr wrap="square" lIns="0" tIns="0" rIns="0" bIns="0" rtlCol="0">
            <a:spAutoFit/>
          </a:bodyPr>
          <a:lstStyle/>
          <a:p>
            <a:pPr algn="l">
              <a:lnSpc>
                <a:spcPct val="115000"/>
              </a:lnSpc>
              <a:spcBef>
                <a:spcPts val="400"/>
              </a:spcBef>
              <a:spcAft>
                <a:spcPts val="400"/>
              </a:spcAft>
            </a:pPr>
            <a:r>
              <a:rPr lang="fr-FR" sz="2400" b="1" dirty="0">
                <a:solidFill>
                  <a:schemeClr val="accent1"/>
                </a:solidFill>
              </a:rPr>
              <a:t>Echantillons</a:t>
            </a:r>
          </a:p>
        </p:txBody>
      </p:sp>
      <p:sp>
        <p:nvSpPr>
          <p:cNvPr id="26" name="ZoneTexte 25">
            <a:extLst>
              <a:ext uri="{FF2B5EF4-FFF2-40B4-BE49-F238E27FC236}">
                <a16:creationId xmlns:a16="http://schemas.microsoft.com/office/drawing/2014/main" id="{34897980-8675-F0F2-83B6-0CED127B2EA8}"/>
              </a:ext>
            </a:extLst>
          </p:cNvPr>
          <p:cNvSpPr txBox="1"/>
          <p:nvPr/>
        </p:nvSpPr>
        <p:spPr>
          <a:xfrm>
            <a:off x="6491942" y="4682701"/>
            <a:ext cx="1587012" cy="290198"/>
          </a:xfrm>
          <a:prstGeom prst="wedgeRectCallout">
            <a:avLst>
              <a:gd name="adj1" fmla="val -59528"/>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xx% </a:t>
            </a:r>
            <a:r>
              <a:rPr lang="fr-FR" sz="1000" dirty="0">
                <a:solidFill>
                  <a:schemeClr val="bg1"/>
                </a:solidFill>
              </a:rPr>
              <a:t>parmi les femmes</a:t>
            </a:r>
          </a:p>
        </p:txBody>
      </p:sp>
      <p:sp>
        <p:nvSpPr>
          <p:cNvPr id="28" name="ZoneTexte 27">
            <a:extLst>
              <a:ext uri="{FF2B5EF4-FFF2-40B4-BE49-F238E27FC236}">
                <a16:creationId xmlns:a16="http://schemas.microsoft.com/office/drawing/2014/main" id="{0F53B44B-07D2-BC9F-AE1E-FEFFC25B5803}"/>
              </a:ext>
            </a:extLst>
          </p:cNvPr>
          <p:cNvSpPr txBox="1"/>
          <p:nvPr/>
        </p:nvSpPr>
        <p:spPr>
          <a:xfrm>
            <a:off x="6491942" y="5028751"/>
            <a:ext cx="1587012" cy="290198"/>
          </a:xfrm>
          <a:prstGeom prst="wedgeRectCallout">
            <a:avLst>
              <a:gd name="adj1" fmla="val -59528"/>
              <a:gd name="adj2" fmla="val -16119"/>
            </a:avLst>
          </a:prstGeom>
          <a:solidFill>
            <a:srgbClr val="E50158"/>
          </a:solidFill>
        </p:spPr>
        <p:txBody>
          <a:bodyPr wrap="square" lIns="108000" tIns="36000" rIns="72000" bIns="36000" rtlCol="0" anchor="ctr">
            <a:noAutofit/>
          </a:bodyPr>
          <a:lstStyle/>
          <a:p>
            <a:pPr algn="l"/>
            <a:r>
              <a:rPr lang="fr-FR" sz="1100" b="1" dirty="0">
                <a:solidFill>
                  <a:schemeClr val="bg1"/>
                </a:solidFill>
              </a:rPr>
              <a:t>xx% </a:t>
            </a:r>
            <a:r>
              <a:rPr lang="fr-FR" sz="1000" dirty="0">
                <a:solidFill>
                  <a:schemeClr val="bg1"/>
                </a:solidFill>
              </a:rPr>
              <a:t>parmi les hommes</a:t>
            </a:r>
          </a:p>
        </p:txBody>
      </p:sp>
    </p:spTree>
    <p:extLst>
      <p:ext uri="{BB962C8B-B14F-4D97-AF65-F5344CB8AC3E}">
        <p14:creationId xmlns:p14="http://schemas.microsoft.com/office/powerpoint/2010/main" val="1287341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0374A5-71E1-8F22-29D9-F76E658C50C4}"/>
              </a:ext>
            </a:extLst>
          </p:cNvPr>
          <p:cNvSpPr>
            <a:spLocks noGrp="1"/>
          </p:cNvSpPr>
          <p:nvPr>
            <p:ph type="title"/>
          </p:nvPr>
        </p:nvSpPr>
        <p:spPr/>
        <p:txBody>
          <a:bodyPr/>
          <a:lstStyle/>
          <a:p>
            <a:r>
              <a:rPr lang="fr-FR" dirty="0"/>
              <a:t>Principaux enseignements</a:t>
            </a:r>
          </a:p>
        </p:txBody>
      </p:sp>
      <p:sp>
        <p:nvSpPr>
          <p:cNvPr id="4" name="Rectangle 3">
            <a:extLst>
              <a:ext uri="{FF2B5EF4-FFF2-40B4-BE49-F238E27FC236}">
                <a16:creationId xmlns:a16="http://schemas.microsoft.com/office/drawing/2014/main" id="{F78E4229-8B6B-FD77-DDB6-FCEBEDA1FCC5}"/>
              </a:ext>
            </a:extLst>
          </p:cNvPr>
          <p:cNvSpPr/>
          <p:nvPr/>
        </p:nvSpPr>
        <p:spPr>
          <a:xfrm>
            <a:off x="234835" y="1114425"/>
            <a:ext cx="2610760" cy="4629150"/>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8" name="Rectangle 7">
            <a:extLst>
              <a:ext uri="{FF2B5EF4-FFF2-40B4-BE49-F238E27FC236}">
                <a16:creationId xmlns:a16="http://schemas.microsoft.com/office/drawing/2014/main" id="{990507ED-3762-F736-7EB6-2838D39429F2}"/>
              </a:ext>
            </a:extLst>
          </p:cNvPr>
          <p:cNvSpPr/>
          <p:nvPr/>
        </p:nvSpPr>
        <p:spPr>
          <a:xfrm>
            <a:off x="3121024" y="1114425"/>
            <a:ext cx="2799590" cy="4629150"/>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33" name="Rectangle 32">
            <a:extLst>
              <a:ext uri="{FF2B5EF4-FFF2-40B4-BE49-F238E27FC236}">
                <a16:creationId xmlns:a16="http://schemas.microsoft.com/office/drawing/2014/main" id="{D0A91DF6-EC7F-983D-0DDD-38115957181E}"/>
              </a:ext>
            </a:extLst>
          </p:cNvPr>
          <p:cNvSpPr/>
          <p:nvPr/>
        </p:nvSpPr>
        <p:spPr>
          <a:xfrm>
            <a:off x="6196043" y="1114425"/>
            <a:ext cx="2610760" cy="4629150"/>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43" name="Rectangle 42">
            <a:extLst>
              <a:ext uri="{FF2B5EF4-FFF2-40B4-BE49-F238E27FC236}">
                <a16:creationId xmlns:a16="http://schemas.microsoft.com/office/drawing/2014/main" id="{6F64A6FA-1349-8BDD-4C7F-06D57A0C214C}"/>
              </a:ext>
            </a:extLst>
          </p:cNvPr>
          <p:cNvSpPr/>
          <p:nvPr/>
        </p:nvSpPr>
        <p:spPr>
          <a:xfrm>
            <a:off x="9082232" y="1114425"/>
            <a:ext cx="2799590" cy="4629150"/>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16" name="ZoneTexte 15">
            <a:extLst>
              <a:ext uri="{FF2B5EF4-FFF2-40B4-BE49-F238E27FC236}">
                <a16:creationId xmlns:a16="http://schemas.microsoft.com/office/drawing/2014/main" id="{9F3D1E69-C9C7-3D68-23AD-8CE73FDD9A4B}"/>
              </a:ext>
            </a:extLst>
          </p:cNvPr>
          <p:cNvSpPr txBox="1"/>
          <p:nvPr/>
        </p:nvSpPr>
        <p:spPr>
          <a:xfrm>
            <a:off x="481999" y="1520785"/>
            <a:ext cx="2116431" cy="3816429"/>
          </a:xfrm>
          <a:prstGeom prst="rect">
            <a:avLst/>
          </a:prstGeom>
          <a:noFill/>
        </p:spPr>
        <p:txBody>
          <a:bodyPr wrap="square" lIns="0" tIns="0" rIns="0" bIns="0" rtlCol="0">
            <a:spAutoFit/>
          </a:bodyPr>
          <a:lstStyle/>
          <a:p>
            <a:pPr algn="ctr"/>
            <a:r>
              <a:rPr lang="fr-FR" sz="3200" b="1" dirty="0">
                <a:solidFill>
                  <a:schemeClr val="tx2"/>
                </a:solidFill>
              </a:rPr>
              <a:t>55% </a:t>
            </a:r>
            <a:r>
              <a:rPr lang="fr-FR" sz="2000" dirty="0">
                <a:solidFill>
                  <a:schemeClr val="tx1"/>
                </a:solidFill>
              </a:rPr>
              <a:t>des Français et </a:t>
            </a:r>
            <a:r>
              <a:rPr lang="fr-FR" sz="3200" b="1" dirty="0">
                <a:solidFill>
                  <a:schemeClr val="accent1">
                    <a:lumMod val="60000"/>
                    <a:lumOff val="40000"/>
                  </a:schemeClr>
                </a:solidFill>
              </a:rPr>
              <a:t>56% </a:t>
            </a:r>
          </a:p>
          <a:p>
            <a:pPr algn="ctr"/>
            <a:r>
              <a:rPr lang="fr-FR" sz="2000" dirty="0">
                <a:solidFill>
                  <a:schemeClr val="tx1"/>
                </a:solidFill>
              </a:rPr>
              <a:t>des Entreprises </a:t>
            </a:r>
          </a:p>
          <a:p>
            <a:pPr algn="ctr"/>
            <a:endParaRPr lang="fr-FR" sz="2000" dirty="0"/>
          </a:p>
          <a:p>
            <a:pPr algn="ctr"/>
            <a:r>
              <a:rPr lang="fr-FR" dirty="0">
                <a:solidFill>
                  <a:schemeClr val="tx1"/>
                </a:solidFill>
              </a:rPr>
              <a:t>savent que </a:t>
            </a:r>
            <a:r>
              <a:rPr lang="fr-FR" b="1" dirty="0">
                <a:solidFill>
                  <a:schemeClr val="tx1"/>
                </a:solidFill>
              </a:rPr>
              <a:t>les formations d’apprentissage peuvent se dérouler à l’étranger </a:t>
            </a:r>
            <a:r>
              <a:rPr lang="fr-FR" dirty="0">
                <a:solidFill>
                  <a:schemeClr val="tx1"/>
                </a:solidFill>
              </a:rPr>
              <a:t>: la notoriété peut encore se développer.</a:t>
            </a:r>
            <a:endParaRPr lang="fr-FR" sz="2000" dirty="0">
              <a:solidFill>
                <a:schemeClr val="tx1"/>
              </a:solidFill>
            </a:endParaRPr>
          </a:p>
        </p:txBody>
      </p:sp>
      <p:sp>
        <p:nvSpPr>
          <p:cNvPr id="21" name="ZoneTexte 20">
            <a:extLst>
              <a:ext uri="{FF2B5EF4-FFF2-40B4-BE49-F238E27FC236}">
                <a16:creationId xmlns:a16="http://schemas.microsoft.com/office/drawing/2014/main" id="{D4E0E48F-D03A-D225-6790-330BDC06AF94}"/>
              </a:ext>
            </a:extLst>
          </p:cNvPr>
          <p:cNvSpPr txBox="1"/>
          <p:nvPr/>
        </p:nvSpPr>
        <p:spPr>
          <a:xfrm>
            <a:off x="3281907" y="1232475"/>
            <a:ext cx="2477824" cy="4339650"/>
          </a:xfrm>
          <a:prstGeom prst="rect">
            <a:avLst/>
          </a:prstGeom>
          <a:noFill/>
        </p:spPr>
        <p:txBody>
          <a:bodyPr wrap="square" lIns="0" tIns="0" rIns="0" bIns="0" rtlCol="0">
            <a:spAutoFit/>
          </a:bodyPr>
          <a:lstStyle/>
          <a:p>
            <a:pPr algn="ctr"/>
            <a:r>
              <a:rPr lang="fr-FR" sz="3200" b="1" dirty="0">
                <a:solidFill>
                  <a:schemeClr val="tx2"/>
                </a:solidFill>
              </a:rPr>
              <a:t>85% </a:t>
            </a:r>
          </a:p>
          <a:p>
            <a:pPr algn="ctr"/>
            <a:r>
              <a:rPr lang="fr-FR" sz="2000" dirty="0">
                <a:solidFill>
                  <a:schemeClr val="tx1"/>
                </a:solidFill>
              </a:rPr>
              <a:t>des Français  et</a:t>
            </a:r>
            <a:r>
              <a:rPr lang="fr-FR" sz="2000" dirty="0"/>
              <a:t> </a:t>
            </a:r>
            <a:r>
              <a:rPr lang="fr-FR" sz="3200" b="1" dirty="0">
                <a:solidFill>
                  <a:schemeClr val="accent1">
                    <a:lumMod val="60000"/>
                    <a:lumOff val="40000"/>
                  </a:schemeClr>
                </a:solidFill>
              </a:rPr>
              <a:t>87% </a:t>
            </a:r>
          </a:p>
          <a:p>
            <a:pPr algn="ctr"/>
            <a:r>
              <a:rPr lang="fr-FR" sz="2000" dirty="0">
                <a:solidFill>
                  <a:schemeClr val="tx1"/>
                </a:solidFill>
              </a:rPr>
              <a:t>des Entreprises </a:t>
            </a:r>
          </a:p>
          <a:p>
            <a:pPr algn="ctr"/>
            <a:endParaRPr lang="fr-FR" sz="2000" dirty="0"/>
          </a:p>
          <a:p>
            <a:pPr algn="ctr"/>
            <a:r>
              <a:rPr lang="fr-FR" dirty="0"/>
              <a:t>jugent </a:t>
            </a:r>
            <a:r>
              <a:rPr lang="fr-FR" b="1" dirty="0"/>
              <a:t>ce type d’expérience pertinente</a:t>
            </a:r>
            <a:r>
              <a:rPr lang="fr-FR" dirty="0"/>
              <a:t>, un intérêt qui se traduit par une part importante d’entreprises prête à sauter le pas ou le faisant déjà : </a:t>
            </a:r>
            <a:r>
              <a:rPr lang="fr-FR" sz="3200" b="1" dirty="0">
                <a:solidFill>
                  <a:schemeClr val="accent1">
                    <a:lumMod val="60000"/>
                    <a:lumOff val="40000"/>
                  </a:schemeClr>
                </a:solidFill>
              </a:rPr>
              <a:t>68%</a:t>
            </a:r>
          </a:p>
        </p:txBody>
      </p:sp>
      <p:sp>
        <p:nvSpPr>
          <p:cNvPr id="23" name="ZoneTexte 22">
            <a:extLst>
              <a:ext uri="{FF2B5EF4-FFF2-40B4-BE49-F238E27FC236}">
                <a16:creationId xmlns:a16="http://schemas.microsoft.com/office/drawing/2014/main" id="{73611B21-F5FC-DC27-199C-17FB1FBBDF42}"/>
              </a:ext>
            </a:extLst>
          </p:cNvPr>
          <p:cNvSpPr txBox="1"/>
          <p:nvPr/>
        </p:nvSpPr>
        <p:spPr>
          <a:xfrm>
            <a:off x="6306521" y="1304256"/>
            <a:ext cx="2452657" cy="3908762"/>
          </a:xfrm>
          <a:prstGeom prst="rect">
            <a:avLst/>
          </a:prstGeom>
          <a:noFill/>
        </p:spPr>
        <p:txBody>
          <a:bodyPr wrap="square" lIns="0" tIns="0" rIns="0" bIns="0" rtlCol="0">
            <a:spAutoFit/>
          </a:bodyPr>
          <a:lstStyle/>
          <a:p>
            <a:pPr algn="ctr"/>
            <a:r>
              <a:rPr lang="fr-FR" sz="2000" dirty="0"/>
              <a:t>Des freins </a:t>
            </a:r>
          </a:p>
          <a:p>
            <a:pPr algn="ctr"/>
            <a:r>
              <a:rPr lang="fr-FR" sz="2000" dirty="0"/>
              <a:t>persistent :</a:t>
            </a:r>
          </a:p>
          <a:p>
            <a:pPr algn="ctr"/>
            <a:endParaRPr lang="fr-FR" sz="2000" dirty="0"/>
          </a:p>
          <a:p>
            <a:pPr algn="ctr"/>
            <a:r>
              <a:rPr lang="fr-FR" sz="2000" dirty="0"/>
              <a:t> </a:t>
            </a:r>
            <a:r>
              <a:rPr lang="fr-FR" sz="3200" b="1" dirty="0">
                <a:solidFill>
                  <a:schemeClr val="tx2"/>
                </a:solidFill>
              </a:rPr>
              <a:t>52% </a:t>
            </a:r>
            <a:r>
              <a:rPr lang="fr-FR" sz="2000" dirty="0">
                <a:solidFill>
                  <a:schemeClr val="tx1"/>
                </a:solidFill>
              </a:rPr>
              <a:t>des Français et</a:t>
            </a:r>
            <a:r>
              <a:rPr lang="fr-FR" sz="2000" dirty="0"/>
              <a:t> </a:t>
            </a:r>
            <a:r>
              <a:rPr lang="fr-FR" sz="3200" b="1" dirty="0">
                <a:solidFill>
                  <a:schemeClr val="accent1">
                    <a:lumMod val="60000"/>
                    <a:lumOff val="40000"/>
                  </a:schemeClr>
                </a:solidFill>
              </a:rPr>
              <a:t>75% </a:t>
            </a:r>
          </a:p>
          <a:p>
            <a:pPr algn="ctr"/>
            <a:r>
              <a:rPr lang="fr-FR" sz="2000" dirty="0">
                <a:solidFill>
                  <a:schemeClr val="tx1"/>
                </a:solidFill>
              </a:rPr>
              <a:t>des Entreprises </a:t>
            </a:r>
          </a:p>
          <a:p>
            <a:pPr algn="ctr"/>
            <a:endParaRPr lang="fr-FR" sz="2000" dirty="0"/>
          </a:p>
          <a:p>
            <a:pPr algn="ctr"/>
            <a:r>
              <a:rPr lang="fr-FR" dirty="0"/>
              <a:t>pensent </a:t>
            </a:r>
            <a:r>
              <a:rPr lang="fr-FR" b="1" dirty="0"/>
              <a:t>que ces départs à l’étranger peuvent être incompatibles avec la vie de l’entreprise</a:t>
            </a:r>
            <a:r>
              <a:rPr lang="fr-FR" dirty="0"/>
              <a:t>. </a:t>
            </a:r>
            <a:endParaRPr lang="fr-FR" sz="2400" b="1" dirty="0">
              <a:solidFill>
                <a:schemeClr val="accent1">
                  <a:lumMod val="60000"/>
                  <a:lumOff val="40000"/>
                </a:schemeClr>
              </a:solidFill>
            </a:endParaRPr>
          </a:p>
        </p:txBody>
      </p:sp>
      <p:sp>
        <p:nvSpPr>
          <p:cNvPr id="27" name="ZoneTexte 26">
            <a:extLst>
              <a:ext uri="{FF2B5EF4-FFF2-40B4-BE49-F238E27FC236}">
                <a16:creationId xmlns:a16="http://schemas.microsoft.com/office/drawing/2014/main" id="{53BACED3-A94A-7DFB-28CC-182D26CAD437}"/>
              </a:ext>
            </a:extLst>
          </p:cNvPr>
          <p:cNvSpPr txBox="1"/>
          <p:nvPr/>
        </p:nvSpPr>
        <p:spPr>
          <a:xfrm>
            <a:off x="9015557" y="1232475"/>
            <a:ext cx="2976417" cy="3970318"/>
          </a:xfrm>
          <a:prstGeom prst="rect">
            <a:avLst/>
          </a:prstGeom>
          <a:noFill/>
        </p:spPr>
        <p:txBody>
          <a:bodyPr wrap="square">
            <a:spAutoFit/>
          </a:bodyPr>
          <a:lstStyle/>
          <a:p>
            <a:pPr algn="ctr"/>
            <a:r>
              <a:rPr lang="fr-FR" sz="1800" dirty="0"/>
              <a:t>Afin de favoriser cette pratique, les entreprises recommandent en priorité :</a:t>
            </a:r>
          </a:p>
          <a:p>
            <a:pPr algn="ctr"/>
            <a:endParaRPr lang="fr-FR" sz="1800" dirty="0"/>
          </a:p>
          <a:p>
            <a:pPr indent="-342900" algn="ctr">
              <a:buFontTx/>
              <a:buChar char="-"/>
            </a:pPr>
            <a:r>
              <a:rPr lang="fr-FR" dirty="0"/>
              <a:t>Une compensation du coût salarial pendant l’absence </a:t>
            </a:r>
            <a:r>
              <a:rPr lang="fr-FR" b="1" dirty="0">
                <a:solidFill>
                  <a:schemeClr val="accent1">
                    <a:lumMod val="60000"/>
                    <a:lumOff val="40000"/>
                  </a:schemeClr>
                </a:solidFill>
              </a:rPr>
              <a:t>39%</a:t>
            </a:r>
          </a:p>
          <a:p>
            <a:pPr indent="-571500" algn="ctr">
              <a:buFontTx/>
              <a:buChar char="-"/>
            </a:pPr>
            <a:r>
              <a:rPr lang="fr-FR" dirty="0"/>
              <a:t>La prise en charge des démarches administratives par le CFA </a:t>
            </a:r>
            <a:r>
              <a:rPr lang="fr-FR" b="1" dirty="0">
                <a:solidFill>
                  <a:schemeClr val="accent1">
                    <a:lumMod val="60000"/>
                    <a:lumOff val="40000"/>
                  </a:schemeClr>
                </a:solidFill>
              </a:rPr>
              <a:t>34%</a:t>
            </a:r>
          </a:p>
          <a:p>
            <a:pPr indent="-571500" algn="ctr">
              <a:buFontTx/>
              <a:buChar char="-"/>
            </a:pPr>
            <a:r>
              <a:rPr lang="fr-FR" dirty="0"/>
              <a:t>La possibilité de choisir la période compatible avec l’activité de l’entreprise </a:t>
            </a:r>
            <a:r>
              <a:rPr lang="fr-FR" b="1" dirty="0">
                <a:solidFill>
                  <a:schemeClr val="accent1">
                    <a:lumMod val="60000"/>
                    <a:lumOff val="40000"/>
                  </a:schemeClr>
                </a:solidFill>
              </a:rPr>
              <a:t>31%</a:t>
            </a:r>
            <a:endParaRPr lang="fr-FR" sz="2400" dirty="0"/>
          </a:p>
        </p:txBody>
      </p:sp>
    </p:spTree>
    <p:extLst>
      <p:ext uri="{BB962C8B-B14F-4D97-AF65-F5344CB8AC3E}">
        <p14:creationId xmlns:p14="http://schemas.microsoft.com/office/powerpoint/2010/main" val="3959528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2246"/>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408FF-5E69-6A93-4DE5-8F58DE5A0FC5}"/>
              </a:ext>
            </a:extLst>
          </p:cNvPr>
          <p:cNvSpPr>
            <a:spLocks noGrp="1"/>
          </p:cNvSpPr>
          <p:nvPr>
            <p:ph type="title"/>
          </p:nvPr>
        </p:nvSpPr>
        <p:spPr>
          <a:xfrm>
            <a:off x="452644" y="1402215"/>
            <a:ext cx="5391605" cy="1549106"/>
          </a:xfrm>
        </p:spPr>
        <p:txBody>
          <a:bodyPr/>
          <a:lstStyle/>
          <a:p>
            <a:r>
              <a:rPr lang="fr-FR" sz="2800" dirty="0"/>
              <a:t>Éléments d’introduction :</a:t>
            </a:r>
            <a:br>
              <a:rPr lang="fr-FR" sz="2800" dirty="0"/>
            </a:br>
            <a:r>
              <a:rPr lang="fr-FR" sz="2800" b="0" dirty="0">
                <a:latin typeface="+mn-lt"/>
              </a:rPr>
              <a:t>Notoriété, connaissance, et mise en pratique de l’apprentissage</a:t>
            </a:r>
            <a:br>
              <a:rPr lang="fr-FR" sz="2800" dirty="0"/>
            </a:br>
            <a:endParaRPr lang="en-GB" sz="2800" b="0" dirty="0">
              <a:latin typeface="+mn-lt"/>
            </a:endParaRPr>
          </a:p>
        </p:txBody>
      </p:sp>
      <p:sp>
        <p:nvSpPr>
          <p:cNvPr id="3" name="TextBox 2">
            <a:extLst>
              <a:ext uri="{FF2B5EF4-FFF2-40B4-BE49-F238E27FC236}">
                <a16:creationId xmlns:a16="http://schemas.microsoft.com/office/drawing/2014/main" id="{245E7E03-DB30-76E4-E052-A681E3366111}"/>
              </a:ext>
            </a:extLst>
          </p:cNvPr>
          <p:cNvSpPr txBox="1"/>
          <p:nvPr/>
        </p:nvSpPr>
        <p:spPr>
          <a:xfrm>
            <a:off x="5849681" y="6479951"/>
            <a:ext cx="492637" cy="140488"/>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fld id="{42C674B8-9BBC-4FFF-A23E-570BB0655C41}" type="slidenum">
              <a:rPr kumimoji="0" lang="en-GB" sz="900" b="0" i="0" u="none" strike="noStrike" kern="1200" cap="none" spc="0" normalizeH="0" baseline="0" noProof="0" smtClean="0">
                <a:ln>
                  <a:noFill/>
                </a:ln>
                <a:solidFill>
                  <a:prstClr val="white"/>
                </a:solidFill>
                <a:effectLst/>
                <a:uLnTx/>
                <a:uFillTx/>
                <a:latin typeface="Barlow"/>
                <a:ea typeface="+mn-ea"/>
                <a:cs typeface="+mn-cs"/>
              </a:rPr>
              <a:pPr marL="0" marR="0" lvl="0" indent="0" algn="ctr" defTabSz="914400" rtl="0" eaLnBrk="1" fontAlgn="auto" latinLnBrk="0" hangingPunct="1">
                <a:lnSpc>
                  <a:spcPct val="110000"/>
                </a:lnSpc>
                <a:spcBef>
                  <a:spcPts val="400"/>
                </a:spcBef>
                <a:spcAft>
                  <a:spcPts val="400"/>
                </a:spcAft>
                <a:buClrTx/>
                <a:buSzTx/>
                <a:buFontTx/>
                <a:buNone/>
                <a:tabLst/>
                <a:defRPr/>
              </a:pPr>
              <a:t>5</a:t>
            </a:fld>
            <a:endParaRPr kumimoji="0" lang="en-GB" sz="900" b="0" i="0" u="none" strike="noStrike" kern="1200" cap="none" spc="0" normalizeH="0" baseline="0" noProof="0" dirty="0">
              <a:ln>
                <a:noFill/>
              </a:ln>
              <a:solidFill>
                <a:prstClr val="white"/>
              </a:solidFill>
              <a:effectLst/>
              <a:uLnTx/>
              <a:uFillTx/>
              <a:latin typeface="Barlow"/>
              <a:ea typeface="+mn-ea"/>
              <a:cs typeface="+mn-cs"/>
            </a:endParaRPr>
          </a:p>
        </p:txBody>
      </p:sp>
      <p:sp>
        <p:nvSpPr>
          <p:cNvPr id="2" name="ZoneTexte 1">
            <a:extLst>
              <a:ext uri="{FF2B5EF4-FFF2-40B4-BE49-F238E27FC236}">
                <a16:creationId xmlns:a16="http://schemas.microsoft.com/office/drawing/2014/main" id="{5EC419B9-3487-B546-772C-6BFDC827AFF8}"/>
              </a:ext>
            </a:extLst>
          </p:cNvPr>
          <p:cNvSpPr txBox="1"/>
          <p:nvPr/>
        </p:nvSpPr>
        <p:spPr>
          <a:xfrm>
            <a:off x="452644" y="642007"/>
            <a:ext cx="569067" cy="760208"/>
          </a:xfrm>
          <a:prstGeom prst="rect">
            <a:avLst/>
          </a:prstGeom>
          <a:noFill/>
        </p:spPr>
        <p:txBody>
          <a:bodyPr wrap="none" lIns="0" tIns="0" rIns="0" bIns="0" rtlCol="0">
            <a:spAutoFit/>
          </a:bodyPr>
          <a:lstStyle/>
          <a:p>
            <a:pPr algn="l">
              <a:lnSpc>
                <a:spcPct val="115000"/>
              </a:lnSpc>
              <a:spcBef>
                <a:spcPts val="400"/>
              </a:spcBef>
              <a:spcAft>
                <a:spcPts val="400"/>
              </a:spcAft>
            </a:pPr>
            <a:r>
              <a:rPr lang="fr-FR" sz="4800" b="1" dirty="0">
                <a:solidFill>
                  <a:schemeClr val="bg1"/>
                </a:solidFill>
              </a:rPr>
              <a:t>01</a:t>
            </a:r>
          </a:p>
        </p:txBody>
      </p:sp>
      <p:pic>
        <p:nvPicPr>
          <p:cNvPr id="7" name="Espace réservé pour une image  6">
            <a:extLst>
              <a:ext uri="{FF2B5EF4-FFF2-40B4-BE49-F238E27FC236}">
                <a16:creationId xmlns:a16="http://schemas.microsoft.com/office/drawing/2014/main" id="{EAF9A450-F1D2-F2C5-179A-3FA0D17ECE84}"/>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5556" b="5556"/>
          <a:stretch>
            <a:fillRect/>
          </a:stretch>
        </p:blipFill>
        <p:spPr>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001" h="6858000">
                <a:moveTo>
                  <a:pt x="6858000" y="0"/>
                </a:moveTo>
                <a:lnTo>
                  <a:pt x="10287001" y="0"/>
                </a:lnTo>
                <a:lnTo>
                  <a:pt x="10287001" y="3467099"/>
                </a:lnTo>
                <a:lnTo>
                  <a:pt x="6896100" y="6858000"/>
                </a:lnTo>
                <a:lnTo>
                  <a:pt x="0" y="6858000"/>
                </a:lnTo>
                <a:close/>
              </a:path>
            </a:pathLst>
          </a:custGeom>
          <a:pattFill prst="dkVert">
            <a:fgClr>
              <a:prstClr val="white">
                <a:lumMod val="85000"/>
              </a:prstClr>
            </a:fgClr>
            <a:bgClr>
              <a:prstClr val="white"/>
            </a:bgClr>
          </a:pattFill>
        </p:spPr>
      </p:pic>
      <p:sp>
        <p:nvSpPr>
          <p:cNvPr id="10" name="Freeform: Shape 9">
            <a:extLst>
              <a:ext uri="{FF2B5EF4-FFF2-40B4-BE49-F238E27FC236}">
                <a16:creationId xmlns:a16="http://schemas.microsoft.com/office/drawing/2014/main" id="{0EC7448C-350A-4BAB-4D9D-BACA767A50B4}"/>
              </a:ext>
              <a:ext uri="{C183D7F6-B498-43B3-948B-1728B52AA6E4}">
                <adec:decorative xmlns:adec="http://schemas.microsoft.com/office/drawing/2017/decorative" val="1"/>
              </a:ext>
            </a:extLst>
          </p:cNvPr>
          <p:cNvSpPr/>
          <p:nvPr/>
        </p:nvSpPr>
        <p:spPr>
          <a:xfrm rot="8100000">
            <a:off x="7612739"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
        <p:nvSpPr>
          <p:cNvPr id="11" name="Freeform: Shape 10">
            <a:extLst>
              <a:ext uri="{FF2B5EF4-FFF2-40B4-BE49-F238E27FC236}">
                <a16:creationId xmlns:a16="http://schemas.microsoft.com/office/drawing/2014/main" id="{482A0CE4-3634-CCE6-F792-0BC923C05E0B}"/>
              </a:ext>
              <a:ext uri="{C183D7F6-B498-43B3-948B-1728B52AA6E4}">
                <adec:decorative xmlns:adec="http://schemas.microsoft.com/office/drawing/2017/decorative" val="1"/>
              </a:ext>
            </a:extLst>
          </p:cNvPr>
          <p:cNvSpPr/>
          <p:nvPr/>
        </p:nvSpPr>
        <p:spPr>
          <a:xfrm rot="8100000">
            <a:off x="6056204" y="42003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Tree>
    <p:custDataLst>
      <p:tags r:id="rId1"/>
    </p:custDataLst>
    <p:extLst>
      <p:ext uri="{BB962C8B-B14F-4D97-AF65-F5344CB8AC3E}">
        <p14:creationId xmlns:p14="http://schemas.microsoft.com/office/powerpoint/2010/main" val="1940186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A05B5-AE13-205B-405E-BFFDF9FEFE17}"/>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E7D83E41-1022-2897-5349-794E230BC8AC}"/>
              </a:ext>
            </a:extLst>
          </p:cNvPr>
          <p:cNvGraphicFramePr/>
          <p:nvPr>
            <p:extLst>
              <p:ext uri="{D42A27DB-BD31-4B8C-83A1-F6EECF244321}">
                <p14:modId xmlns:p14="http://schemas.microsoft.com/office/powerpoint/2010/main" val="2623569013"/>
              </p:ext>
            </p:extLst>
          </p:nvPr>
        </p:nvGraphicFramePr>
        <p:xfrm>
          <a:off x="3379010" y="1439691"/>
          <a:ext cx="5672023" cy="4265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20553930-2E18-5F9D-A16F-F1959AC5733D}"/>
              </a:ext>
            </a:extLst>
          </p:cNvPr>
          <p:cNvGraphicFramePr/>
          <p:nvPr>
            <p:extLst>
              <p:ext uri="{D42A27DB-BD31-4B8C-83A1-F6EECF244321}">
                <p14:modId xmlns:p14="http://schemas.microsoft.com/office/powerpoint/2010/main" val="835060661"/>
              </p:ext>
            </p:extLst>
          </p:nvPr>
        </p:nvGraphicFramePr>
        <p:xfrm>
          <a:off x="3066474" y="2090252"/>
          <a:ext cx="6675683" cy="3908531"/>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ED5794E4-303A-EDDA-E148-57D61968D489}"/>
              </a:ext>
            </a:extLst>
          </p:cNvPr>
          <p:cNvSpPr>
            <a:spLocks noGrp="1"/>
          </p:cNvSpPr>
          <p:nvPr>
            <p:ph type="title"/>
          </p:nvPr>
        </p:nvSpPr>
        <p:spPr>
          <a:xfrm>
            <a:off x="432479" y="189100"/>
            <a:ext cx="11680964" cy="673124"/>
          </a:xfrm>
        </p:spPr>
        <p:txBody>
          <a:bodyPr/>
          <a:lstStyle/>
          <a:p>
            <a:pPr>
              <a:lnSpc>
                <a:spcPct val="100000"/>
              </a:lnSpc>
              <a:spcBef>
                <a:spcPts val="0"/>
              </a:spcBef>
              <a:spcAft>
                <a:spcPts val="0"/>
              </a:spcAft>
            </a:pPr>
            <a:r>
              <a:rPr lang="fr-FR" sz="2000" dirty="0"/>
              <a:t>L’apprentissage : une formation très largement connue des Français.</a:t>
            </a:r>
            <a:br>
              <a:rPr lang="fr-FR" sz="2000" dirty="0"/>
            </a:br>
            <a:r>
              <a:rPr lang="fr-FR" sz="2000" b="0" dirty="0"/>
              <a:t>Près de huit Français sur dix déclarent bien voir ce qu’est une formation en apprentissage</a:t>
            </a:r>
            <a:endParaRPr lang="fr-FR" sz="2400" b="0" u="sng" dirty="0"/>
          </a:p>
        </p:txBody>
      </p:sp>
      <p:sp>
        <p:nvSpPr>
          <p:cNvPr id="4" name="Rectangle 3">
            <a:extLst>
              <a:ext uri="{FF2B5EF4-FFF2-40B4-BE49-F238E27FC236}">
                <a16:creationId xmlns:a16="http://schemas.microsoft.com/office/drawing/2014/main" id="{42373325-B6CC-250F-0ACD-264B91AF740D}"/>
              </a:ext>
            </a:extLst>
          </p:cNvPr>
          <p:cNvSpPr/>
          <p:nvPr>
            <p:custDataLst>
              <p:tags r:id="rId1"/>
            </p:custDataLst>
          </p:nvPr>
        </p:nvSpPr>
        <p:spPr>
          <a:xfrm>
            <a:off x="340482" y="860100"/>
            <a:ext cx="11511035" cy="461665"/>
          </a:xfrm>
          <a:prstGeom prst="rect">
            <a:avLst/>
          </a:prstGeom>
        </p:spPr>
        <p:txBody>
          <a:bodyPr wrap="square">
            <a:spAutoFit/>
          </a:bodyPr>
          <a:lstStyle/>
          <a:p>
            <a:pPr fontAlgn="base">
              <a:spcAft>
                <a:spcPct val="0"/>
              </a:spcAft>
            </a:pPr>
            <a:r>
              <a:rPr lang="fr-FR" sz="1200" b="1" dirty="0">
                <a:solidFill>
                  <a:schemeClr val="bg1">
                    <a:lumMod val="50000"/>
                  </a:schemeClr>
                </a:solidFill>
                <a:cs typeface="Arial" pitchFamily="34" charset="0"/>
              </a:rPr>
              <a:t>Vous personnellement, voyez-vous ce qu’est une formation en apprentissage ?</a:t>
            </a:r>
          </a:p>
          <a:p>
            <a:pPr fontAlgn="base">
              <a:spcAft>
                <a:spcPct val="0"/>
              </a:spcAft>
            </a:pPr>
            <a:r>
              <a:rPr lang="fr-FR" sz="1200" dirty="0">
                <a:solidFill>
                  <a:schemeClr val="bg1">
                    <a:lumMod val="50000"/>
                  </a:schemeClr>
                </a:solidFill>
                <a:cs typeface="Arial" pitchFamily="34" charset="0"/>
              </a:rPr>
              <a:t>Base :  </a:t>
            </a:r>
            <a:r>
              <a:rPr lang="fr-FR" sz="1200" u="sng" dirty="0">
                <a:solidFill>
                  <a:schemeClr val="bg1">
                    <a:lumMod val="50000"/>
                  </a:schemeClr>
                </a:solidFill>
                <a:cs typeface="Arial" pitchFamily="34" charset="0"/>
              </a:rPr>
              <a:t>aux Français</a:t>
            </a:r>
          </a:p>
        </p:txBody>
      </p:sp>
      <p:sp>
        <p:nvSpPr>
          <p:cNvPr id="17" name="ZoneTexte 16">
            <a:extLst>
              <a:ext uri="{FF2B5EF4-FFF2-40B4-BE49-F238E27FC236}">
                <a16:creationId xmlns:a16="http://schemas.microsoft.com/office/drawing/2014/main" id="{4BDC6C52-DBC5-B074-C5E3-9C69FC5BA7DB}"/>
              </a:ext>
            </a:extLst>
          </p:cNvPr>
          <p:cNvSpPr txBox="1"/>
          <p:nvPr/>
        </p:nvSpPr>
        <p:spPr>
          <a:xfrm>
            <a:off x="7902438" y="3490335"/>
            <a:ext cx="2922261" cy="565838"/>
          </a:xfrm>
          <a:prstGeom prst="wedgeRectCallout">
            <a:avLst>
              <a:gd name="adj1" fmla="val -54621"/>
              <a:gd name="adj2" fmla="val -8371"/>
            </a:avLst>
          </a:prstGeom>
          <a:solidFill>
            <a:schemeClr val="tx2"/>
          </a:solidFill>
        </p:spPr>
        <p:txBody>
          <a:bodyPr wrap="square" lIns="108000" tIns="36000" rIns="72000" bIns="36000" rtlCol="0" anchor="ctr">
            <a:noAutofit/>
          </a:bodyPr>
          <a:lstStyle/>
          <a:p>
            <a:r>
              <a:rPr lang="fr-FR" b="1" dirty="0">
                <a:solidFill>
                  <a:schemeClr val="bg1"/>
                </a:solidFill>
              </a:rPr>
              <a:t>84% </a:t>
            </a:r>
          </a:p>
          <a:p>
            <a:r>
              <a:rPr lang="fr-FR" sz="1050" dirty="0">
                <a:solidFill>
                  <a:schemeClr val="bg1"/>
                </a:solidFill>
              </a:rPr>
              <a:t>Parmi les parents d’enfants âgés de 15 à 25 ans</a:t>
            </a:r>
            <a:endParaRPr lang="fr-FR" sz="900" dirty="0">
              <a:solidFill>
                <a:schemeClr val="bg1"/>
              </a:solidFill>
            </a:endParaRPr>
          </a:p>
        </p:txBody>
      </p:sp>
      <p:grpSp>
        <p:nvGrpSpPr>
          <p:cNvPr id="41" name="Groupe 40">
            <a:extLst>
              <a:ext uri="{FF2B5EF4-FFF2-40B4-BE49-F238E27FC236}">
                <a16:creationId xmlns:a16="http://schemas.microsoft.com/office/drawing/2014/main" id="{055BC579-76A4-08BE-C83F-08F9D385580F}"/>
              </a:ext>
            </a:extLst>
          </p:cNvPr>
          <p:cNvGrpSpPr/>
          <p:nvPr/>
        </p:nvGrpSpPr>
        <p:grpSpPr>
          <a:xfrm>
            <a:off x="1643286" y="1852705"/>
            <a:ext cx="1909643" cy="576000"/>
            <a:chOff x="5244040" y="1447280"/>
            <a:chExt cx="1909643" cy="576000"/>
          </a:xfrm>
        </p:grpSpPr>
        <p:sp>
          <p:nvSpPr>
            <p:cNvPr id="24" name="Rectangle 23">
              <a:extLst>
                <a:ext uri="{FF2B5EF4-FFF2-40B4-BE49-F238E27FC236}">
                  <a16:creationId xmlns:a16="http://schemas.microsoft.com/office/drawing/2014/main" id="{392B8E38-18F9-36D4-187B-8E6E309A25AF}"/>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25" name="Groupe 24">
              <a:extLst>
                <a:ext uri="{FF2B5EF4-FFF2-40B4-BE49-F238E27FC236}">
                  <a16:creationId xmlns:a16="http://schemas.microsoft.com/office/drawing/2014/main" id="{7184036E-D586-0119-9742-6EF96C540E7A}"/>
                </a:ext>
              </a:extLst>
            </p:cNvPr>
            <p:cNvGrpSpPr/>
            <p:nvPr/>
          </p:nvGrpSpPr>
          <p:grpSpPr>
            <a:xfrm>
              <a:off x="5244040" y="1447280"/>
              <a:ext cx="576000" cy="576000"/>
              <a:chOff x="7566157" y="2694602"/>
              <a:chExt cx="792000" cy="792000"/>
            </a:xfrm>
          </p:grpSpPr>
          <p:sp>
            <p:nvSpPr>
              <p:cNvPr id="26" name="Ellipse 25">
                <a:extLst>
                  <a:ext uri="{FF2B5EF4-FFF2-40B4-BE49-F238E27FC236}">
                    <a16:creationId xmlns:a16="http://schemas.microsoft.com/office/drawing/2014/main" id="{B5911CD2-F279-233D-792F-40173BB46196}"/>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27" name="Group 19">
                <a:extLst>
                  <a:ext uri="{FF2B5EF4-FFF2-40B4-BE49-F238E27FC236}">
                    <a16:creationId xmlns:a16="http://schemas.microsoft.com/office/drawing/2014/main" id="{C2BFD59F-6D75-98F4-5195-16376CEBF637}"/>
                  </a:ext>
                </a:extLst>
              </p:cNvPr>
              <p:cNvGrpSpPr>
                <a:grpSpLocks noChangeAspect="1"/>
              </p:cNvGrpSpPr>
              <p:nvPr/>
            </p:nvGrpSpPr>
            <p:grpSpPr bwMode="auto">
              <a:xfrm>
                <a:off x="7592714" y="2734170"/>
                <a:ext cx="738885" cy="712865"/>
                <a:chOff x="620" y="2887"/>
                <a:chExt cx="374" cy="364"/>
              </a:xfrm>
              <a:noFill/>
            </p:grpSpPr>
            <p:sp>
              <p:nvSpPr>
                <p:cNvPr id="28" name="Freeform 20">
                  <a:extLst>
                    <a:ext uri="{FF2B5EF4-FFF2-40B4-BE49-F238E27FC236}">
                      <a16:creationId xmlns:a16="http://schemas.microsoft.com/office/drawing/2014/main" id="{F6D79F42-C35C-4EF2-7BD3-42FEE781418D}"/>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9" name="Oval 21">
                  <a:extLst>
                    <a:ext uri="{FF2B5EF4-FFF2-40B4-BE49-F238E27FC236}">
                      <a16:creationId xmlns:a16="http://schemas.microsoft.com/office/drawing/2014/main" id="{24F9EE9A-7CF1-4545-E42E-379244D8BD88}"/>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0" name="Freeform 22">
                  <a:extLst>
                    <a:ext uri="{FF2B5EF4-FFF2-40B4-BE49-F238E27FC236}">
                      <a16:creationId xmlns:a16="http://schemas.microsoft.com/office/drawing/2014/main" id="{0FE7328F-2EAC-D81C-D5EE-EC7695AD0D4F}"/>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1" name="Freeform 23">
                  <a:extLst>
                    <a:ext uri="{FF2B5EF4-FFF2-40B4-BE49-F238E27FC236}">
                      <a16:creationId xmlns:a16="http://schemas.microsoft.com/office/drawing/2014/main" id="{7633A457-962F-3CAB-BC9F-9FAAB44C072A}"/>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2" name="Freeform 24">
                  <a:extLst>
                    <a:ext uri="{FF2B5EF4-FFF2-40B4-BE49-F238E27FC236}">
                      <a16:creationId xmlns:a16="http://schemas.microsoft.com/office/drawing/2014/main" id="{5DE31D12-DA5B-F358-A775-40AA64A03B28}"/>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3" name="Freeform 25">
                  <a:extLst>
                    <a:ext uri="{FF2B5EF4-FFF2-40B4-BE49-F238E27FC236}">
                      <a16:creationId xmlns:a16="http://schemas.microsoft.com/office/drawing/2014/main" id="{0F9D07AC-FC0C-4A56-AB54-800241BFDF27}"/>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4" name="Freeform 26">
                  <a:extLst>
                    <a:ext uri="{FF2B5EF4-FFF2-40B4-BE49-F238E27FC236}">
                      <a16:creationId xmlns:a16="http://schemas.microsoft.com/office/drawing/2014/main" id="{CDE2B8AD-C0B6-D163-85BB-26E7B018C087}"/>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5" name="Freeform 27">
                  <a:extLst>
                    <a:ext uri="{FF2B5EF4-FFF2-40B4-BE49-F238E27FC236}">
                      <a16:creationId xmlns:a16="http://schemas.microsoft.com/office/drawing/2014/main" id="{3D7CDAD5-B23A-E0DE-DD69-B4750A6B6AD7}"/>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6" name="Freeform 28">
                  <a:extLst>
                    <a:ext uri="{FF2B5EF4-FFF2-40B4-BE49-F238E27FC236}">
                      <a16:creationId xmlns:a16="http://schemas.microsoft.com/office/drawing/2014/main" id="{DA1CCF62-7DE1-B686-9158-2A03AF576321}"/>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8" name="Freeform 29">
                  <a:extLst>
                    <a:ext uri="{FF2B5EF4-FFF2-40B4-BE49-F238E27FC236}">
                      <a16:creationId xmlns:a16="http://schemas.microsoft.com/office/drawing/2014/main" id="{15837F6C-E5C0-450C-2766-195C142E7F83}"/>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9" name="Freeform 30">
                  <a:extLst>
                    <a:ext uri="{FF2B5EF4-FFF2-40B4-BE49-F238E27FC236}">
                      <a16:creationId xmlns:a16="http://schemas.microsoft.com/office/drawing/2014/main" id="{9B7FC192-CF17-DA55-FF82-75CCD1209EEC}"/>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0" name="Freeform 31">
                  <a:extLst>
                    <a:ext uri="{FF2B5EF4-FFF2-40B4-BE49-F238E27FC236}">
                      <a16:creationId xmlns:a16="http://schemas.microsoft.com/office/drawing/2014/main" id="{28E44CAB-54E6-A171-89D5-85A9AE3CDE3B}"/>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sp>
        <p:nvSpPr>
          <p:cNvPr id="8" name="ZoneTexte 7">
            <a:extLst>
              <a:ext uri="{FF2B5EF4-FFF2-40B4-BE49-F238E27FC236}">
                <a16:creationId xmlns:a16="http://schemas.microsoft.com/office/drawing/2014/main" id="{65CE9564-6E3E-37DE-6CBC-33C2EC6BA2DD}"/>
              </a:ext>
            </a:extLst>
          </p:cNvPr>
          <p:cNvSpPr txBox="1"/>
          <p:nvPr/>
        </p:nvSpPr>
        <p:spPr>
          <a:xfrm>
            <a:off x="8063345" y="1373483"/>
            <a:ext cx="3191116" cy="1622752"/>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rgbClr val="121B5A"/>
                </a:solidFill>
              </a:rPr>
              <a:t>92%</a:t>
            </a:r>
          </a:p>
          <a:p>
            <a:pPr algn="l">
              <a:lnSpc>
                <a:spcPct val="115000"/>
              </a:lnSpc>
              <a:spcBef>
                <a:spcPts val="400"/>
              </a:spcBef>
              <a:spcAft>
                <a:spcPts val="400"/>
              </a:spcAft>
            </a:pPr>
            <a:r>
              <a:rPr lang="fr-FR" sz="2000" dirty="0">
                <a:solidFill>
                  <a:srgbClr val="121B5A"/>
                </a:solidFill>
              </a:rPr>
              <a:t>des Français connaissent la formation en apprentissage</a:t>
            </a:r>
          </a:p>
        </p:txBody>
      </p:sp>
      <p:graphicFrame>
        <p:nvGraphicFramePr>
          <p:cNvPr id="11" name="Tableau 10">
            <a:extLst>
              <a:ext uri="{FF2B5EF4-FFF2-40B4-BE49-F238E27FC236}">
                <a16:creationId xmlns:a16="http://schemas.microsoft.com/office/drawing/2014/main" id="{329D82E5-A26B-D67E-2FF8-2EE998C314FD}"/>
              </a:ext>
            </a:extLst>
          </p:cNvPr>
          <p:cNvGraphicFramePr>
            <a:graphicFrameLocks noGrp="1"/>
          </p:cNvGraphicFramePr>
          <p:nvPr>
            <p:extLst>
              <p:ext uri="{D42A27DB-BD31-4B8C-83A1-F6EECF244321}">
                <p14:modId xmlns:p14="http://schemas.microsoft.com/office/powerpoint/2010/main" val="2528242981"/>
              </p:ext>
            </p:extLst>
          </p:nvPr>
        </p:nvGraphicFramePr>
        <p:xfrm>
          <a:off x="0" y="5723186"/>
          <a:ext cx="12192000" cy="370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96815250"/>
                    </a:ext>
                  </a:extLst>
                </a:gridCol>
                <a:gridCol w="4064000">
                  <a:extLst>
                    <a:ext uri="{9D8B030D-6E8A-4147-A177-3AD203B41FA5}">
                      <a16:colId xmlns:a16="http://schemas.microsoft.com/office/drawing/2014/main" val="3201585896"/>
                    </a:ext>
                  </a:extLst>
                </a:gridCol>
                <a:gridCol w="4064000">
                  <a:extLst>
                    <a:ext uri="{9D8B030D-6E8A-4147-A177-3AD203B41FA5}">
                      <a16:colId xmlns:a16="http://schemas.microsoft.com/office/drawing/2014/main" val="3646017439"/>
                    </a:ext>
                  </a:extLst>
                </a:gridCol>
              </a:tblGrid>
              <a:tr h="370840">
                <a:tc>
                  <a:txBody>
                    <a:bodyPr/>
                    <a:lstStyle/>
                    <a:p>
                      <a:pPr algn="ctr"/>
                      <a:r>
                        <a:rPr lang="fr-FR" sz="1100" dirty="0"/>
                        <a:t>Oui, je vois précisément de quoi il s’agit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100" dirty="0"/>
                        <a:t>Oui, mais je ne vois pas précisément de quoi il s’agit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986E4"/>
                    </a:solidFill>
                  </a:tcPr>
                </a:tc>
                <a:tc>
                  <a:txBody>
                    <a:bodyPr/>
                    <a:lstStyle/>
                    <a:p>
                      <a:pPr algn="ctr"/>
                      <a:r>
                        <a:rPr lang="fr-FR" sz="1100" dirty="0"/>
                        <a:t>Non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extLst>
                  <a:ext uri="{0D108BD9-81ED-4DB2-BD59-A6C34878D82A}">
                    <a16:rowId xmlns:a16="http://schemas.microsoft.com/office/drawing/2014/main" val="1791321703"/>
                  </a:ext>
                </a:extLst>
              </a:tr>
            </a:tbl>
          </a:graphicData>
        </a:graphic>
      </p:graphicFrame>
    </p:spTree>
    <p:extLst>
      <p:ext uri="{BB962C8B-B14F-4D97-AF65-F5344CB8AC3E}">
        <p14:creationId xmlns:p14="http://schemas.microsoft.com/office/powerpoint/2010/main" val="105456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47B22-93FC-C343-0D52-E9B5540F1D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45B6D7-F7A2-ADAD-5F64-3C6BBF644A06}"/>
              </a:ext>
            </a:extLst>
          </p:cNvPr>
          <p:cNvSpPr>
            <a:spLocks noGrp="1"/>
          </p:cNvSpPr>
          <p:nvPr>
            <p:ph type="title"/>
          </p:nvPr>
        </p:nvSpPr>
        <p:spPr>
          <a:xfrm>
            <a:off x="432479" y="189100"/>
            <a:ext cx="10083121" cy="581968"/>
          </a:xfrm>
        </p:spPr>
        <p:txBody>
          <a:bodyPr/>
          <a:lstStyle/>
          <a:p>
            <a:pPr>
              <a:lnSpc>
                <a:spcPct val="100000"/>
              </a:lnSpc>
              <a:spcBef>
                <a:spcPts val="0"/>
              </a:spcBef>
              <a:spcAft>
                <a:spcPts val="0"/>
              </a:spcAft>
            </a:pPr>
            <a:r>
              <a:rPr lang="fr-FR" sz="2000" dirty="0"/>
              <a:t>Une forte notoriété qui s’explique notamment par la part importante de Français étant directement concernés par le sujet.</a:t>
            </a:r>
            <a:endParaRPr lang="fr-FR" sz="700" b="0" u="sng" dirty="0"/>
          </a:p>
        </p:txBody>
      </p:sp>
      <p:graphicFrame>
        <p:nvGraphicFramePr>
          <p:cNvPr id="3" name="¤SupprL ¤ReposSignif Graphique Awareness">
            <a:extLst>
              <a:ext uri="{FF2B5EF4-FFF2-40B4-BE49-F238E27FC236}">
                <a16:creationId xmlns:a16="http://schemas.microsoft.com/office/drawing/2014/main" id="{73754DD4-374C-3D85-7072-423F68915862}"/>
              </a:ext>
            </a:extLst>
          </p:cNvPr>
          <p:cNvGraphicFramePr>
            <a:graphicFrameLocks/>
          </p:cNvGraphicFramePr>
          <p:nvPr>
            <p:extLst>
              <p:ext uri="{D42A27DB-BD31-4B8C-83A1-F6EECF244321}">
                <p14:modId xmlns:p14="http://schemas.microsoft.com/office/powerpoint/2010/main" val="467637469"/>
              </p:ext>
            </p:extLst>
          </p:nvPr>
        </p:nvGraphicFramePr>
        <p:xfrm>
          <a:off x="5258196" y="1595675"/>
          <a:ext cx="5250291" cy="4376943"/>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5BEB7002-823E-BD30-C867-F7A503C33BC1}"/>
              </a:ext>
            </a:extLst>
          </p:cNvPr>
          <p:cNvSpPr/>
          <p:nvPr>
            <p:custDataLst>
              <p:tags r:id="rId1"/>
            </p:custDataLst>
          </p:nvPr>
        </p:nvSpPr>
        <p:spPr>
          <a:xfrm>
            <a:off x="338720" y="797483"/>
            <a:ext cx="8535611" cy="461665"/>
          </a:xfrm>
          <a:prstGeom prst="rect">
            <a:avLst/>
          </a:prstGeom>
        </p:spPr>
        <p:txBody>
          <a:bodyPr wrap="square">
            <a:spAutoFit/>
          </a:bodyPr>
          <a:lstStyle/>
          <a:p>
            <a:pPr fontAlgn="base">
              <a:spcAft>
                <a:spcPct val="0"/>
              </a:spcAft>
            </a:pPr>
            <a:r>
              <a:rPr lang="fr-FR" sz="1200" b="1" dirty="0">
                <a:solidFill>
                  <a:schemeClr val="bg1">
                    <a:lumMod val="50000"/>
                  </a:schemeClr>
                </a:solidFill>
              </a:rPr>
              <a:t>Et quel lien avez-vous personnellement avec l’apprentissage ?</a:t>
            </a:r>
          </a:p>
          <a:p>
            <a:pPr fontAlgn="base">
              <a:spcAft>
                <a:spcPct val="0"/>
              </a:spcAft>
            </a:pPr>
            <a:r>
              <a:rPr lang="fr-FR" sz="1200" dirty="0">
                <a:solidFill>
                  <a:schemeClr val="bg1">
                    <a:lumMod val="50000"/>
                  </a:schemeClr>
                </a:solidFill>
                <a:cs typeface="Arial" pitchFamily="34" charset="0"/>
              </a:rPr>
              <a:t>Base :  aux Français / plusieurs réponses possibles</a:t>
            </a:r>
          </a:p>
        </p:txBody>
      </p:sp>
      <p:graphicFrame>
        <p:nvGraphicFramePr>
          <p:cNvPr id="9" name="Tableau 8">
            <a:extLst>
              <a:ext uri="{FF2B5EF4-FFF2-40B4-BE49-F238E27FC236}">
                <a16:creationId xmlns:a16="http://schemas.microsoft.com/office/drawing/2014/main" id="{64963CCB-B4E0-39A8-5DD3-C7939C477338}"/>
              </a:ext>
            </a:extLst>
          </p:cNvPr>
          <p:cNvGraphicFramePr>
            <a:graphicFrameLocks noGrp="1"/>
          </p:cNvGraphicFramePr>
          <p:nvPr>
            <p:extLst>
              <p:ext uri="{D42A27DB-BD31-4B8C-83A1-F6EECF244321}">
                <p14:modId xmlns:p14="http://schemas.microsoft.com/office/powerpoint/2010/main" val="3277743699"/>
              </p:ext>
            </p:extLst>
          </p:nvPr>
        </p:nvGraphicFramePr>
        <p:xfrm>
          <a:off x="1141078" y="1558555"/>
          <a:ext cx="3881306" cy="4376944"/>
        </p:xfrm>
        <a:graphic>
          <a:graphicData uri="http://schemas.openxmlformats.org/drawingml/2006/table">
            <a:tbl>
              <a:tblPr firstRow="1" bandRow="1">
                <a:tableStyleId>{5940675A-B579-460E-94D1-54222C63F5DA}</a:tableStyleId>
              </a:tblPr>
              <a:tblGrid>
                <a:gridCol w="3881306">
                  <a:extLst>
                    <a:ext uri="{9D8B030D-6E8A-4147-A177-3AD203B41FA5}">
                      <a16:colId xmlns:a16="http://schemas.microsoft.com/office/drawing/2014/main" val="506482917"/>
                    </a:ext>
                  </a:extLst>
                </a:gridCol>
              </a:tblGrid>
              <a:tr h="874439">
                <a:tc>
                  <a:txBody>
                    <a:bodyPr/>
                    <a:lstStyle/>
                    <a:p>
                      <a:pPr algn="r" fontAlgn="t">
                        <a:buNone/>
                      </a:pPr>
                      <a:r>
                        <a:rPr lang="fr-FR" sz="1400" b="0" i="0" u="none" strike="noStrike" dirty="0">
                          <a:solidFill>
                            <a:srgbClr val="000000"/>
                          </a:solidFill>
                          <a:effectLst/>
                          <a:latin typeface="+mn-lt"/>
                        </a:rPr>
                        <a:t>Je suis actuellement ou j’ai été apprenti</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6066942"/>
                  </a:ext>
                </a:extLst>
              </a:tr>
              <a:tr h="879188">
                <a:tc>
                  <a:txBody>
                    <a:bodyPr/>
                    <a:lstStyle/>
                    <a:p>
                      <a:pPr algn="r" fontAlgn="t">
                        <a:buNone/>
                      </a:pPr>
                      <a:r>
                        <a:rPr lang="fr-FR" sz="1400" b="0" i="0" u="none" strike="noStrike" kern="1200" dirty="0">
                          <a:solidFill>
                            <a:srgbClr val="000000"/>
                          </a:solidFill>
                          <a:effectLst/>
                          <a:latin typeface="+mn-lt"/>
                          <a:ea typeface="+mn-ea"/>
                          <a:cs typeface="+mn-cs"/>
                        </a:rPr>
                        <a:t>Je connais dans mon entourage des personnes qui travaillent ou ont travaillé comme maître d’apprentissage ou dans un CFA</a:t>
                      </a:r>
                      <a:endParaRPr lang="fr-FR" sz="14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0469629"/>
                  </a:ext>
                </a:extLst>
              </a:tr>
              <a:tr h="874439">
                <a:tc>
                  <a:txBody>
                    <a:bodyPr/>
                    <a:lstStyle/>
                    <a:p>
                      <a:pPr algn="r" fontAlgn="t">
                        <a:buNone/>
                      </a:pPr>
                      <a:r>
                        <a:rPr lang="fr-FR" sz="1400" b="0" i="0" u="none" strike="noStrike" dirty="0">
                          <a:solidFill>
                            <a:srgbClr val="000000"/>
                          </a:solidFill>
                          <a:effectLst/>
                          <a:latin typeface="+mn-lt"/>
                        </a:rPr>
                        <a:t>Mon enfant est ou a été apprenti*</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234686"/>
                  </a:ext>
                </a:extLst>
              </a:tr>
              <a:tr h="874439">
                <a:tc>
                  <a:txBody>
                    <a:bodyPr/>
                    <a:lstStyle/>
                    <a:p>
                      <a:pPr algn="r" fontAlgn="t">
                        <a:buNone/>
                      </a:pPr>
                      <a:r>
                        <a:rPr lang="fr-FR" sz="1400" b="0" i="0" u="none" strike="noStrike" kern="1200" dirty="0">
                          <a:solidFill>
                            <a:srgbClr val="000000"/>
                          </a:solidFill>
                          <a:effectLst/>
                          <a:latin typeface="+mn-lt"/>
                          <a:ea typeface="+mn-ea"/>
                          <a:cs typeface="+mn-cs"/>
                        </a:rPr>
                        <a:t>Je connais dans mon entourage des personnes qui sont ou ont été apprentis</a:t>
                      </a:r>
                      <a:endParaRPr lang="fr-FR" sz="14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5298716"/>
                  </a:ext>
                </a:extLst>
              </a:tr>
              <a:tr h="874439">
                <a:tc>
                  <a:txBody>
                    <a:bodyPr/>
                    <a:lstStyle/>
                    <a:p>
                      <a:pPr algn="r" fontAlgn="t">
                        <a:buNone/>
                      </a:pPr>
                      <a:r>
                        <a:rPr lang="fr-FR" sz="1400" b="0" i="0" u="none" strike="noStrike" dirty="0">
                          <a:solidFill>
                            <a:srgbClr val="E50158"/>
                          </a:solidFill>
                          <a:effectLst/>
                          <a:latin typeface="+mn-lt"/>
                        </a:rPr>
                        <a:t>Je ne connais personne dans mon entourage qui été apprenti ou qui a formé des apprentis </a:t>
                      </a:r>
                      <a:endParaRPr lang="fr-FR" sz="1400" b="0" i="1" u="none" strike="noStrike" kern="1200" dirty="0">
                        <a:solidFill>
                          <a:srgbClr val="E50158"/>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3289774"/>
                  </a:ext>
                </a:extLst>
              </a:tr>
            </a:tbl>
          </a:graphicData>
        </a:graphic>
      </p:graphicFrame>
      <p:sp>
        <p:nvSpPr>
          <p:cNvPr id="6" name="ZoneTexte 5">
            <a:extLst>
              <a:ext uri="{FF2B5EF4-FFF2-40B4-BE49-F238E27FC236}">
                <a16:creationId xmlns:a16="http://schemas.microsoft.com/office/drawing/2014/main" id="{2880A5D9-4FBC-9C9F-EBB8-A386E1FA26D7}"/>
              </a:ext>
            </a:extLst>
          </p:cNvPr>
          <p:cNvSpPr txBox="1"/>
          <p:nvPr/>
        </p:nvSpPr>
        <p:spPr>
          <a:xfrm>
            <a:off x="119932" y="6199208"/>
            <a:ext cx="8797893" cy="276999"/>
          </a:xfrm>
          <a:prstGeom prst="rect">
            <a:avLst/>
          </a:prstGeom>
          <a:noFill/>
        </p:spPr>
        <p:txBody>
          <a:bodyPr wrap="square">
            <a:spAutoFit/>
          </a:bodyPr>
          <a:lstStyle/>
          <a:p>
            <a:pPr marL="0" defTabSz="914400" rtl="0" eaLnBrk="1" fontAlgn="ctr" latinLnBrk="0" hangingPunct="1"/>
            <a:r>
              <a:rPr lang="fr-FR" sz="1200" i="1" u="none" strike="noStrike" kern="1200" cap="small" baseline="0" noProof="0" dirty="0">
                <a:solidFill>
                  <a:schemeClr val="bg1">
                    <a:lumMod val="50000"/>
                  </a:schemeClr>
                </a:solidFill>
                <a:effectLst/>
                <a:latin typeface="+mn-lt"/>
                <a:ea typeface="+mn-ea"/>
                <a:cs typeface="Calibri Light" panose="020F0302020204030204" pitchFamily="34" charset="0"/>
              </a:rPr>
              <a:t>*</a:t>
            </a:r>
            <a:r>
              <a:rPr lang="fr-FR" sz="1200" i="1" noProof="0" dirty="0">
                <a:solidFill>
                  <a:schemeClr val="bg1">
                    <a:lumMod val="50000"/>
                  </a:schemeClr>
                </a:solidFill>
                <a:latin typeface="Barlow"/>
              </a:rPr>
              <a:t>Item posé uniquement aux personnes ayant eu au moins un enfant ayant actuellement plus de 15 ans</a:t>
            </a:r>
          </a:p>
        </p:txBody>
      </p:sp>
      <p:grpSp>
        <p:nvGrpSpPr>
          <p:cNvPr id="4" name="Groupe 3">
            <a:extLst>
              <a:ext uri="{FF2B5EF4-FFF2-40B4-BE49-F238E27FC236}">
                <a16:creationId xmlns:a16="http://schemas.microsoft.com/office/drawing/2014/main" id="{EF3ACB33-EF42-9723-986E-789DD7EBCDE7}"/>
              </a:ext>
            </a:extLst>
          </p:cNvPr>
          <p:cNvGrpSpPr/>
          <p:nvPr/>
        </p:nvGrpSpPr>
        <p:grpSpPr>
          <a:xfrm>
            <a:off x="5141178" y="1028315"/>
            <a:ext cx="1909643" cy="576000"/>
            <a:chOff x="5244040" y="1447280"/>
            <a:chExt cx="1909643" cy="576000"/>
          </a:xfrm>
        </p:grpSpPr>
        <p:sp>
          <p:nvSpPr>
            <p:cNvPr id="12" name="Rectangle 11">
              <a:extLst>
                <a:ext uri="{FF2B5EF4-FFF2-40B4-BE49-F238E27FC236}">
                  <a16:creationId xmlns:a16="http://schemas.microsoft.com/office/drawing/2014/main" id="{AA4E791F-0581-7370-F11F-73E8350007AE}"/>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r>
                <a:rPr lang="fr-FR" sz="1600" b="1" dirty="0">
                  <a:solidFill>
                    <a:schemeClr val="tx1"/>
                  </a:solidFill>
                </a:rPr>
                <a:t> Aux Français</a:t>
              </a:r>
            </a:p>
          </p:txBody>
        </p:sp>
        <p:grpSp>
          <p:nvGrpSpPr>
            <p:cNvPr id="14" name="Groupe 13">
              <a:extLst>
                <a:ext uri="{FF2B5EF4-FFF2-40B4-BE49-F238E27FC236}">
                  <a16:creationId xmlns:a16="http://schemas.microsoft.com/office/drawing/2014/main" id="{5EC85B49-FD89-80F1-8AA6-FAE7D47E8A6D}"/>
                </a:ext>
              </a:extLst>
            </p:cNvPr>
            <p:cNvGrpSpPr/>
            <p:nvPr/>
          </p:nvGrpSpPr>
          <p:grpSpPr>
            <a:xfrm>
              <a:off x="5244040" y="1447280"/>
              <a:ext cx="576000" cy="576000"/>
              <a:chOff x="7566157" y="2694602"/>
              <a:chExt cx="792000" cy="792000"/>
            </a:xfrm>
          </p:grpSpPr>
          <p:sp>
            <p:nvSpPr>
              <p:cNvPr id="15" name="Ellipse 14">
                <a:extLst>
                  <a:ext uri="{FF2B5EF4-FFF2-40B4-BE49-F238E27FC236}">
                    <a16:creationId xmlns:a16="http://schemas.microsoft.com/office/drawing/2014/main" id="{10F9A1C3-C4D4-CF81-C7EF-E428B3BC0CD2}"/>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16" name="Group 19">
                <a:extLst>
                  <a:ext uri="{FF2B5EF4-FFF2-40B4-BE49-F238E27FC236}">
                    <a16:creationId xmlns:a16="http://schemas.microsoft.com/office/drawing/2014/main" id="{3691E227-39F6-68C1-B78B-BE6FB12E93D8}"/>
                  </a:ext>
                </a:extLst>
              </p:cNvPr>
              <p:cNvGrpSpPr>
                <a:grpSpLocks noChangeAspect="1"/>
              </p:cNvGrpSpPr>
              <p:nvPr/>
            </p:nvGrpSpPr>
            <p:grpSpPr bwMode="auto">
              <a:xfrm>
                <a:off x="7592714" y="2734170"/>
                <a:ext cx="738885" cy="712865"/>
                <a:chOff x="620" y="2887"/>
                <a:chExt cx="374" cy="364"/>
              </a:xfrm>
              <a:noFill/>
            </p:grpSpPr>
            <p:sp>
              <p:nvSpPr>
                <p:cNvPr id="17" name="Freeform 20">
                  <a:extLst>
                    <a:ext uri="{FF2B5EF4-FFF2-40B4-BE49-F238E27FC236}">
                      <a16:creationId xmlns:a16="http://schemas.microsoft.com/office/drawing/2014/main" id="{3EE835C1-0EC8-DE18-171F-503F72F18429}"/>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8" name="Oval 21">
                  <a:extLst>
                    <a:ext uri="{FF2B5EF4-FFF2-40B4-BE49-F238E27FC236}">
                      <a16:creationId xmlns:a16="http://schemas.microsoft.com/office/drawing/2014/main" id="{D7498B31-121A-A785-B732-A46F29380F56}"/>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9" name="Freeform 22">
                  <a:extLst>
                    <a:ext uri="{FF2B5EF4-FFF2-40B4-BE49-F238E27FC236}">
                      <a16:creationId xmlns:a16="http://schemas.microsoft.com/office/drawing/2014/main" id="{F0463EC9-AF46-A022-0698-02FB8FDD3E2D}"/>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0" name="Freeform 23">
                  <a:extLst>
                    <a:ext uri="{FF2B5EF4-FFF2-40B4-BE49-F238E27FC236}">
                      <a16:creationId xmlns:a16="http://schemas.microsoft.com/office/drawing/2014/main" id="{A18A29FB-C7F4-8A8B-7932-C4F94F9CB7AF}"/>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1" name="Freeform 24">
                  <a:extLst>
                    <a:ext uri="{FF2B5EF4-FFF2-40B4-BE49-F238E27FC236}">
                      <a16:creationId xmlns:a16="http://schemas.microsoft.com/office/drawing/2014/main" id="{676E81E8-48AA-E41D-BA11-811CA76218AD}"/>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2" name="Freeform 25">
                  <a:extLst>
                    <a:ext uri="{FF2B5EF4-FFF2-40B4-BE49-F238E27FC236}">
                      <a16:creationId xmlns:a16="http://schemas.microsoft.com/office/drawing/2014/main" id="{353CF67A-70FD-3843-57D5-670D85AE61B2}"/>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3" name="Freeform 26">
                  <a:extLst>
                    <a:ext uri="{FF2B5EF4-FFF2-40B4-BE49-F238E27FC236}">
                      <a16:creationId xmlns:a16="http://schemas.microsoft.com/office/drawing/2014/main" id="{E73FD227-3821-6FD5-4F4C-17CB8CA8E62B}"/>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4" name="Freeform 27">
                  <a:extLst>
                    <a:ext uri="{FF2B5EF4-FFF2-40B4-BE49-F238E27FC236}">
                      <a16:creationId xmlns:a16="http://schemas.microsoft.com/office/drawing/2014/main" id="{B06AE561-D9E6-BD14-53D1-2CD72E2E7D48}"/>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5" name="Freeform 28">
                  <a:extLst>
                    <a:ext uri="{FF2B5EF4-FFF2-40B4-BE49-F238E27FC236}">
                      <a16:creationId xmlns:a16="http://schemas.microsoft.com/office/drawing/2014/main" id="{AE1B951C-FEC3-296D-8BAF-6DB1F12836E5}"/>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6" name="Freeform 29">
                  <a:extLst>
                    <a:ext uri="{FF2B5EF4-FFF2-40B4-BE49-F238E27FC236}">
                      <a16:creationId xmlns:a16="http://schemas.microsoft.com/office/drawing/2014/main" id="{05205A4C-638F-6061-15A1-4C3FABFDE623}"/>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7" name="Freeform 30">
                  <a:extLst>
                    <a:ext uri="{FF2B5EF4-FFF2-40B4-BE49-F238E27FC236}">
                      <a16:creationId xmlns:a16="http://schemas.microsoft.com/office/drawing/2014/main" id="{A5FDAAD8-EC25-A1A4-ECB1-7548757C30C5}"/>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8" name="Freeform 31">
                  <a:extLst>
                    <a:ext uri="{FF2B5EF4-FFF2-40B4-BE49-F238E27FC236}">
                      <a16:creationId xmlns:a16="http://schemas.microsoft.com/office/drawing/2014/main" id="{905A3F75-6275-83C4-78B3-222E7F649283}"/>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sp>
        <p:nvSpPr>
          <p:cNvPr id="11" name="ZoneTexte 10">
            <a:extLst>
              <a:ext uri="{FF2B5EF4-FFF2-40B4-BE49-F238E27FC236}">
                <a16:creationId xmlns:a16="http://schemas.microsoft.com/office/drawing/2014/main" id="{A561D5F6-D7C0-3F61-925E-937F9F929B81}"/>
              </a:ext>
            </a:extLst>
          </p:cNvPr>
          <p:cNvSpPr txBox="1"/>
          <p:nvPr/>
        </p:nvSpPr>
        <p:spPr>
          <a:xfrm>
            <a:off x="8917825" y="1982450"/>
            <a:ext cx="3107867" cy="1446550"/>
          </a:xfrm>
          <a:prstGeom prst="rect">
            <a:avLst/>
          </a:prstGeom>
          <a:noFill/>
        </p:spPr>
        <p:txBody>
          <a:bodyPr wrap="square" rtlCol="0">
            <a:spAutoFit/>
          </a:bodyPr>
          <a:lstStyle/>
          <a:p>
            <a:pPr>
              <a:defRPr/>
            </a:pPr>
            <a:r>
              <a:rPr lang="fr-FR" sz="4800" b="1" dirty="0">
                <a:solidFill>
                  <a:schemeClr val="accent1"/>
                </a:solidFill>
              </a:rPr>
              <a:t>65</a:t>
            </a:r>
            <a:r>
              <a:rPr kumimoji="0" lang="fr-FR" sz="4800" b="1" i="0" u="none" strike="noStrike" kern="1200" cap="none" spc="0" normalizeH="0" baseline="0" noProof="0" dirty="0">
                <a:ln>
                  <a:noFill/>
                </a:ln>
                <a:solidFill>
                  <a:schemeClr val="accent1"/>
                </a:solidFill>
                <a:effectLst/>
                <a:uLnTx/>
                <a:uFillTx/>
                <a:ea typeface="+mn-ea"/>
                <a:cs typeface="+mn-cs"/>
              </a:rPr>
              <a:t>% </a:t>
            </a:r>
          </a:p>
          <a:p>
            <a:pPr>
              <a:defRPr/>
            </a:pPr>
            <a:r>
              <a:rPr lang="fr-FR" sz="2000" dirty="0">
                <a:solidFill>
                  <a:schemeClr val="accent1"/>
                </a:solidFill>
              </a:rPr>
              <a:t>ont au moins un lien avec l’apprentissage</a:t>
            </a:r>
            <a:endParaRPr kumimoji="0" lang="fr-FR" sz="2000" i="0" u="none" strike="noStrike" kern="1200" cap="none" spc="0" normalizeH="0" baseline="0" noProof="0" dirty="0">
              <a:ln>
                <a:noFill/>
              </a:ln>
              <a:solidFill>
                <a:schemeClr val="accent1"/>
              </a:solidFill>
              <a:effectLst/>
              <a:uLnTx/>
              <a:uFillTx/>
              <a:ea typeface="+mn-ea"/>
              <a:cs typeface="+mn-cs"/>
            </a:endParaRPr>
          </a:p>
        </p:txBody>
      </p:sp>
      <p:cxnSp>
        <p:nvCxnSpPr>
          <p:cNvPr id="13" name="Connecteur droit 12">
            <a:extLst>
              <a:ext uri="{FF2B5EF4-FFF2-40B4-BE49-F238E27FC236}">
                <a16:creationId xmlns:a16="http://schemas.microsoft.com/office/drawing/2014/main" id="{ADB0078D-9F29-E856-63AB-A0BB5B19C9D0}"/>
              </a:ext>
            </a:extLst>
          </p:cNvPr>
          <p:cNvCxnSpPr>
            <a:cxnSpLocks/>
          </p:cNvCxnSpPr>
          <p:nvPr/>
        </p:nvCxnSpPr>
        <p:spPr>
          <a:xfrm>
            <a:off x="8544981" y="1826026"/>
            <a:ext cx="0" cy="2996142"/>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A7DFF8F6-C929-90A6-AF9E-21D9DD44D460}"/>
              </a:ext>
            </a:extLst>
          </p:cNvPr>
          <p:cNvSpPr txBox="1"/>
          <p:nvPr/>
        </p:nvSpPr>
        <p:spPr>
          <a:xfrm>
            <a:off x="9031971" y="3492032"/>
            <a:ext cx="2018951" cy="323743"/>
          </a:xfrm>
          <a:prstGeom prst="wedgeRectCallout">
            <a:avLst>
              <a:gd name="adj1" fmla="val -54828"/>
              <a:gd name="adj2" fmla="val -48094"/>
            </a:avLst>
          </a:prstGeom>
          <a:solidFill>
            <a:schemeClr val="tx2"/>
          </a:solidFill>
        </p:spPr>
        <p:txBody>
          <a:bodyPr wrap="square" lIns="108000" tIns="36000" rIns="72000" bIns="36000" rtlCol="0" anchor="ctr">
            <a:noAutofit/>
          </a:bodyPr>
          <a:lstStyle/>
          <a:p>
            <a:pPr algn="l"/>
            <a:r>
              <a:rPr lang="fr-FR" sz="1100" b="1" dirty="0">
                <a:solidFill>
                  <a:schemeClr val="bg1"/>
                </a:solidFill>
              </a:rPr>
              <a:t>77% </a:t>
            </a:r>
            <a:r>
              <a:rPr lang="fr-FR" sz="1000" dirty="0">
                <a:solidFill>
                  <a:schemeClr val="bg1"/>
                </a:solidFill>
              </a:rPr>
              <a:t>parmi les moins de 25 ans</a:t>
            </a:r>
          </a:p>
        </p:txBody>
      </p:sp>
    </p:spTree>
    <p:extLst>
      <p:ext uri="{BB962C8B-B14F-4D97-AF65-F5344CB8AC3E}">
        <p14:creationId xmlns:p14="http://schemas.microsoft.com/office/powerpoint/2010/main" val="2984607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158BB-1FB8-E0ED-A4D7-C4C407D2BD48}"/>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843FAFD4-91C1-BA8B-E18A-FA25B4E1DFE9}"/>
              </a:ext>
            </a:extLst>
          </p:cNvPr>
          <p:cNvGraphicFramePr/>
          <p:nvPr>
            <p:extLst>
              <p:ext uri="{D42A27DB-BD31-4B8C-83A1-F6EECF244321}">
                <p14:modId xmlns:p14="http://schemas.microsoft.com/office/powerpoint/2010/main" val="1006537404"/>
              </p:ext>
            </p:extLst>
          </p:nvPr>
        </p:nvGraphicFramePr>
        <p:xfrm>
          <a:off x="3130754" y="1168625"/>
          <a:ext cx="5041397" cy="447053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3C2C9F23-04AF-922A-F06F-477A2BCE3021}"/>
              </a:ext>
            </a:extLst>
          </p:cNvPr>
          <p:cNvGraphicFramePr/>
          <p:nvPr>
            <p:extLst>
              <p:ext uri="{D42A27DB-BD31-4B8C-83A1-F6EECF244321}">
                <p14:modId xmlns:p14="http://schemas.microsoft.com/office/powerpoint/2010/main" val="1002575253"/>
              </p:ext>
            </p:extLst>
          </p:nvPr>
        </p:nvGraphicFramePr>
        <p:xfrm>
          <a:off x="2351432" y="1859103"/>
          <a:ext cx="6948663" cy="4074290"/>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898105DF-A9A5-8798-8293-490547CB96D1}"/>
              </a:ext>
            </a:extLst>
          </p:cNvPr>
          <p:cNvSpPr>
            <a:spLocks noGrp="1"/>
          </p:cNvSpPr>
          <p:nvPr>
            <p:ph type="title"/>
          </p:nvPr>
        </p:nvSpPr>
        <p:spPr>
          <a:xfrm>
            <a:off x="432479" y="189100"/>
            <a:ext cx="11680964" cy="656697"/>
          </a:xfrm>
        </p:spPr>
        <p:txBody>
          <a:bodyPr/>
          <a:lstStyle/>
          <a:p>
            <a:pPr>
              <a:lnSpc>
                <a:spcPct val="100000"/>
              </a:lnSpc>
              <a:spcBef>
                <a:spcPts val="0"/>
              </a:spcBef>
              <a:spcAft>
                <a:spcPts val="0"/>
              </a:spcAft>
            </a:pPr>
            <a:r>
              <a:rPr lang="fr-FR" sz="2000" dirty="0"/>
              <a:t>Côté entreprises, la familiarité avec le sujet est également très élevée.</a:t>
            </a:r>
            <a:br>
              <a:rPr lang="fr-FR" sz="2000" dirty="0"/>
            </a:br>
            <a:r>
              <a:rPr lang="fr-FR" sz="2000" b="0" dirty="0"/>
              <a:t>Près des trois quarts des entreprises disent employer ou avoir déjà employé des apprentis</a:t>
            </a:r>
            <a:endParaRPr lang="fr-FR" sz="2400" b="0" u="sng" dirty="0"/>
          </a:p>
        </p:txBody>
      </p:sp>
      <p:sp>
        <p:nvSpPr>
          <p:cNvPr id="4" name="Rectangle 3">
            <a:extLst>
              <a:ext uri="{FF2B5EF4-FFF2-40B4-BE49-F238E27FC236}">
                <a16:creationId xmlns:a16="http://schemas.microsoft.com/office/drawing/2014/main" id="{3238C17B-496C-E272-D413-79FEC1F7B9FF}"/>
              </a:ext>
            </a:extLst>
          </p:cNvPr>
          <p:cNvSpPr/>
          <p:nvPr>
            <p:custDataLst>
              <p:tags r:id="rId1"/>
            </p:custDataLst>
          </p:nvPr>
        </p:nvSpPr>
        <p:spPr>
          <a:xfrm>
            <a:off x="371168" y="813365"/>
            <a:ext cx="9807492" cy="461665"/>
          </a:xfrm>
          <a:prstGeom prst="rect">
            <a:avLst/>
          </a:prstGeom>
        </p:spPr>
        <p:txBody>
          <a:bodyPr wrap="square">
            <a:spAutoFit/>
          </a:bodyPr>
          <a:lstStyle/>
          <a:p>
            <a:pPr fontAlgn="base">
              <a:spcAft>
                <a:spcPct val="0"/>
              </a:spcAft>
            </a:pPr>
            <a:r>
              <a:rPr lang="fr-FR" sz="1200" b="1" dirty="0">
                <a:solidFill>
                  <a:schemeClr val="bg1">
                    <a:lumMod val="50000"/>
                  </a:schemeClr>
                </a:solidFill>
                <a:cs typeface="Arial" pitchFamily="34" charset="0"/>
              </a:rPr>
              <a:t>Votre entreprise emploie-t-elle actuellement un ou plusieurs apprentis ?</a:t>
            </a:r>
          </a:p>
          <a:p>
            <a:pPr fontAlgn="base">
              <a:spcAft>
                <a:spcPct val="0"/>
              </a:spcAft>
            </a:pPr>
            <a:r>
              <a:rPr lang="fr-FR" sz="1200" dirty="0">
                <a:solidFill>
                  <a:schemeClr val="bg1">
                    <a:lumMod val="50000"/>
                  </a:schemeClr>
                </a:solidFill>
                <a:cs typeface="Arial" pitchFamily="34" charset="0"/>
              </a:rPr>
              <a:t>Base : aux entreprises</a:t>
            </a:r>
          </a:p>
        </p:txBody>
      </p:sp>
      <p:grpSp>
        <p:nvGrpSpPr>
          <p:cNvPr id="33" name="Groupe 32">
            <a:extLst>
              <a:ext uri="{FF2B5EF4-FFF2-40B4-BE49-F238E27FC236}">
                <a16:creationId xmlns:a16="http://schemas.microsoft.com/office/drawing/2014/main" id="{31E2AE2A-12C0-8654-8BA5-095818049AD6}"/>
              </a:ext>
            </a:extLst>
          </p:cNvPr>
          <p:cNvGrpSpPr/>
          <p:nvPr/>
        </p:nvGrpSpPr>
        <p:grpSpPr>
          <a:xfrm>
            <a:off x="4698914" y="1162129"/>
            <a:ext cx="2473411" cy="576000"/>
            <a:chOff x="5123698" y="1200181"/>
            <a:chExt cx="2473411" cy="576000"/>
          </a:xfrm>
        </p:grpSpPr>
        <p:sp>
          <p:nvSpPr>
            <p:cNvPr id="9" name="Rectangle 8">
              <a:extLst>
                <a:ext uri="{FF2B5EF4-FFF2-40B4-BE49-F238E27FC236}">
                  <a16:creationId xmlns:a16="http://schemas.microsoft.com/office/drawing/2014/main" id="{E892104D-1781-3DFB-38FF-181D61F2D4E6}"/>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30" name="Groupe 29">
              <a:extLst>
                <a:ext uri="{FF2B5EF4-FFF2-40B4-BE49-F238E27FC236}">
                  <a16:creationId xmlns:a16="http://schemas.microsoft.com/office/drawing/2014/main" id="{7E150800-C004-016C-ED18-E6B41B30D003}"/>
                </a:ext>
              </a:extLst>
            </p:cNvPr>
            <p:cNvGrpSpPr/>
            <p:nvPr/>
          </p:nvGrpSpPr>
          <p:grpSpPr>
            <a:xfrm>
              <a:off x="5123698" y="1200181"/>
              <a:ext cx="576000" cy="576000"/>
              <a:chOff x="10650558" y="1677121"/>
              <a:chExt cx="792000" cy="807251"/>
            </a:xfrm>
          </p:grpSpPr>
          <p:sp>
            <p:nvSpPr>
              <p:cNvPr id="31" name="Ellipse 30">
                <a:extLst>
                  <a:ext uri="{FF2B5EF4-FFF2-40B4-BE49-F238E27FC236}">
                    <a16:creationId xmlns:a16="http://schemas.microsoft.com/office/drawing/2014/main" id="{1D865884-7C79-4598-A05B-B66B073164E7}"/>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32" name="Graphique 31" descr="Ville avec un remplissage uni">
                <a:extLst>
                  <a:ext uri="{FF2B5EF4-FFF2-40B4-BE49-F238E27FC236}">
                    <a16:creationId xmlns:a16="http://schemas.microsoft.com/office/drawing/2014/main" id="{71720C44-B490-10A0-9579-C0041CB3E3A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graphicFrame>
        <p:nvGraphicFramePr>
          <p:cNvPr id="7" name="Tableau 6">
            <a:extLst>
              <a:ext uri="{FF2B5EF4-FFF2-40B4-BE49-F238E27FC236}">
                <a16:creationId xmlns:a16="http://schemas.microsoft.com/office/drawing/2014/main" id="{3D1D5618-0F84-62E6-4F36-D0E9A48F0BE2}"/>
              </a:ext>
            </a:extLst>
          </p:cNvPr>
          <p:cNvGraphicFramePr>
            <a:graphicFrameLocks noGrp="1"/>
          </p:cNvGraphicFramePr>
          <p:nvPr>
            <p:extLst>
              <p:ext uri="{D42A27DB-BD31-4B8C-83A1-F6EECF244321}">
                <p14:modId xmlns:p14="http://schemas.microsoft.com/office/powerpoint/2010/main" val="3566134663"/>
              </p:ext>
            </p:extLst>
          </p:nvPr>
        </p:nvGraphicFramePr>
        <p:xfrm>
          <a:off x="0" y="5723186"/>
          <a:ext cx="12192000" cy="4267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896815250"/>
                    </a:ext>
                  </a:extLst>
                </a:gridCol>
                <a:gridCol w="3048000">
                  <a:extLst>
                    <a:ext uri="{9D8B030D-6E8A-4147-A177-3AD203B41FA5}">
                      <a16:colId xmlns:a16="http://schemas.microsoft.com/office/drawing/2014/main" val="3201585896"/>
                    </a:ext>
                  </a:extLst>
                </a:gridCol>
                <a:gridCol w="3048000">
                  <a:extLst>
                    <a:ext uri="{9D8B030D-6E8A-4147-A177-3AD203B41FA5}">
                      <a16:colId xmlns:a16="http://schemas.microsoft.com/office/drawing/2014/main" val="2099186838"/>
                    </a:ext>
                  </a:extLst>
                </a:gridCol>
                <a:gridCol w="3048000">
                  <a:extLst>
                    <a:ext uri="{9D8B030D-6E8A-4147-A177-3AD203B41FA5}">
                      <a16:colId xmlns:a16="http://schemas.microsoft.com/office/drawing/2014/main" val="3646017439"/>
                    </a:ext>
                  </a:extLst>
                </a:gridCol>
              </a:tblGrid>
              <a:tr h="370840">
                <a:tc>
                  <a:txBody>
                    <a:bodyPr/>
                    <a:lstStyle/>
                    <a:p>
                      <a:pPr algn="ctr"/>
                      <a:r>
                        <a:rPr lang="fr-FR" sz="1100" dirty="0"/>
                        <a:t>Oui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100" dirty="0"/>
                        <a:t>Non, mais elle en a employé au cours des trois dernières années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986E4"/>
                    </a:solidFill>
                  </a:tcPr>
                </a:tc>
                <a:tc>
                  <a:txBody>
                    <a:bodyPr/>
                    <a:lstStyle/>
                    <a:p>
                      <a:pPr algn="ctr"/>
                      <a:r>
                        <a:rPr lang="fr-FR" sz="1100" dirty="0"/>
                        <a:t>Non, mais elle en a employé il y a plus de trois ans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2B1DD"/>
                    </a:solidFill>
                  </a:tcPr>
                </a:tc>
                <a:tc>
                  <a:txBody>
                    <a:bodyPr/>
                    <a:lstStyle/>
                    <a:p>
                      <a:pPr algn="ctr"/>
                      <a:r>
                        <a:rPr lang="fr-FR" sz="1100" dirty="0"/>
                        <a:t>Non, jamais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extLst>
                  <a:ext uri="{0D108BD9-81ED-4DB2-BD59-A6C34878D82A}">
                    <a16:rowId xmlns:a16="http://schemas.microsoft.com/office/drawing/2014/main" val="1791321703"/>
                  </a:ext>
                </a:extLst>
              </a:tr>
            </a:tbl>
          </a:graphicData>
        </a:graphic>
      </p:graphicFrame>
      <p:sp>
        <p:nvSpPr>
          <p:cNvPr id="10" name="ZoneTexte 9">
            <a:extLst>
              <a:ext uri="{FF2B5EF4-FFF2-40B4-BE49-F238E27FC236}">
                <a16:creationId xmlns:a16="http://schemas.microsoft.com/office/drawing/2014/main" id="{167F0BBB-BCFC-AAF8-83D4-2ABC7728537E}"/>
              </a:ext>
            </a:extLst>
          </p:cNvPr>
          <p:cNvSpPr txBox="1"/>
          <p:nvPr/>
        </p:nvSpPr>
        <p:spPr>
          <a:xfrm>
            <a:off x="8319606" y="1133824"/>
            <a:ext cx="3191116" cy="1976695"/>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rgbClr val="121B5A"/>
                </a:solidFill>
              </a:rPr>
              <a:t>74%</a:t>
            </a:r>
          </a:p>
          <a:p>
            <a:pPr algn="l">
              <a:lnSpc>
                <a:spcPct val="115000"/>
              </a:lnSpc>
              <a:spcBef>
                <a:spcPts val="400"/>
              </a:spcBef>
              <a:spcAft>
                <a:spcPts val="400"/>
              </a:spcAft>
            </a:pPr>
            <a:r>
              <a:rPr lang="fr-FR" sz="2000" dirty="0">
                <a:solidFill>
                  <a:srgbClr val="121B5A"/>
                </a:solidFill>
              </a:rPr>
              <a:t>des entreprises emploient / ont employé un ou plusieurs apprentis </a:t>
            </a:r>
          </a:p>
        </p:txBody>
      </p:sp>
      <p:graphicFrame>
        <p:nvGraphicFramePr>
          <p:cNvPr id="12" name="Tableau 11">
            <a:extLst>
              <a:ext uri="{FF2B5EF4-FFF2-40B4-BE49-F238E27FC236}">
                <a16:creationId xmlns:a16="http://schemas.microsoft.com/office/drawing/2014/main" id="{12D7A409-0E64-7A84-C5F6-80437227DB17}"/>
              </a:ext>
            </a:extLst>
          </p:cNvPr>
          <p:cNvGraphicFramePr>
            <a:graphicFrameLocks noGrp="1"/>
          </p:cNvGraphicFramePr>
          <p:nvPr>
            <p:extLst>
              <p:ext uri="{D42A27DB-BD31-4B8C-83A1-F6EECF244321}">
                <p14:modId xmlns:p14="http://schemas.microsoft.com/office/powerpoint/2010/main" val="1210936431"/>
              </p:ext>
            </p:extLst>
          </p:nvPr>
        </p:nvGraphicFramePr>
        <p:xfrm>
          <a:off x="8319606" y="3305234"/>
          <a:ext cx="2878440" cy="884495"/>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gridCol w="719610">
                  <a:extLst>
                    <a:ext uri="{9D8B030D-6E8A-4147-A177-3AD203B41FA5}">
                      <a16:colId xmlns:a16="http://schemas.microsoft.com/office/drawing/2014/main" val="231586734"/>
                    </a:ext>
                  </a:extLst>
                </a:gridCol>
              </a:tblGrid>
              <a:tr h="389811">
                <a:tc>
                  <a:txBody>
                    <a:bodyPr/>
                    <a:lstStyle/>
                    <a:p>
                      <a:pPr algn="ctr" fontAlgn="ctr">
                        <a:buNone/>
                      </a:pPr>
                      <a:r>
                        <a:rPr lang="fr-FR" sz="1000" b="1" u="none" strike="noStrike" dirty="0">
                          <a:effectLst/>
                        </a:rPr>
                        <a:t>De 6 à 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10 à </a:t>
                      </a:r>
                    </a:p>
                    <a:p>
                      <a:pPr algn="ctr" fontAlgn="ctr">
                        <a:buNone/>
                      </a:pPr>
                      <a:r>
                        <a:rPr lang="fr-FR" sz="1000" b="1" u="none" strike="noStrike" dirty="0">
                          <a:effectLst/>
                        </a:rPr>
                        <a:t>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50 à 249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Plus de 250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u="none" strike="noStrike" dirty="0">
                          <a:effectLst/>
                        </a:rPr>
                        <a:t>72%</a:t>
                      </a:r>
                      <a:endParaRPr lang="fr-FR" sz="1000" b="0"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u="none" strike="noStrike" dirty="0">
                          <a:effectLst/>
                        </a:rPr>
                        <a:t>73%</a:t>
                      </a:r>
                      <a:endParaRPr lang="fr-FR" sz="1000" b="0"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u="none" strike="noStrike" dirty="0">
                          <a:solidFill>
                            <a:schemeClr val="tx2"/>
                          </a:solidFill>
                          <a:effectLst/>
                        </a:rPr>
                        <a:t>88%</a:t>
                      </a:r>
                      <a:endParaRPr lang="fr-FR" sz="1000" b="1" i="0" u="none" strike="noStrike" dirty="0">
                        <a:solidFill>
                          <a:schemeClr val="tx2"/>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u="none" strike="noStrike" dirty="0">
                          <a:solidFill>
                            <a:schemeClr val="tx2"/>
                          </a:solidFill>
                          <a:effectLst/>
                        </a:rPr>
                        <a:t>96%</a:t>
                      </a:r>
                      <a:endParaRPr lang="fr-FR" sz="1000" b="1" i="0" u="none" strike="noStrike" dirty="0">
                        <a:solidFill>
                          <a:schemeClr val="tx2"/>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r h="247342">
                <a:tc>
                  <a:txBody>
                    <a:bodyPr/>
                    <a:lstStyle/>
                    <a:p>
                      <a:pPr algn="ctr" fontAlgn="ctr">
                        <a:buNone/>
                      </a:pPr>
                      <a:r>
                        <a:rPr lang="fr-FR" sz="1000" b="1" u="none" strike="noStrike" dirty="0">
                          <a:solidFill>
                            <a:schemeClr val="accent5"/>
                          </a:solidFill>
                          <a:effectLst/>
                        </a:rPr>
                        <a:t>49%</a:t>
                      </a:r>
                      <a:endParaRPr lang="fr-FR" sz="1000" b="1" i="0" u="none" strike="noStrike" dirty="0">
                        <a:solidFill>
                          <a:schemeClr val="accent5"/>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u="none" strike="noStrike" dirty="0">
                          <a:effectLst/>
                        </a:rPr>
                        <a:t>54%</a:t>
                      </a:r>
                      <a:endParaRPr lang="fr-FR" sz="1000" b="0"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u="none" strike="noStrike" dirty="0">
                          <a:solidFill>
                            <a:schemeClr val="tx2"/>
                          </a:solidFill>
                          <a:effectLst/>
                        </a:rPr>
                        <a:t>73%</a:t>
                      </a:r>
                      <a:endParaRPr lang="fr-FR" sz="1000" b="1" i="0" u="none" strike="noStrike" dirty="0">
                        <a:solidFill>
                          <a:schemeClr val="tx2"/>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u="none" strike="noStrike" dirty="0">
                          <a:solidFill>
                            <a:schemeClr val="tx2"/>
                          </a:solidFill>
                          <a:effectLst/>
                        </a:rPr>
                        <a:t>81%</a:t>
                      </a:r>
                      <a:endParaRPr lang="fr-FR" sz="1000" b="1" i="0" u="none" strike="noStrike" dirty="0">
                        <a:solidFill>
                          <a:schemeClr val="tx2"/>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3336488"/>
                  </a:ext>
                </a:extLst>
              </a:tr>
            </a:tbl>
          </a:graphicData>
        </a:graphic>
      </p:graphicFrame>
      <p:graphicFrame>
        <p:nvGraphicFramePr>
          <p:cNvPr id="15" name="Tableau 14">
            <a:extLst>
              <a:ext uri="{FF2B5EF4-FFF2-40B4-BE49-F238E27FC236}">
                <a16:creationId xmlns:a16="http://schemas.microsoft.com/office/drawing/2014/main" id="{5F7233AF-B66A-BC2F-02F6-63BBDD77F3F5}"/>
              </a:ext>
            </a:extLst>
          </p:cNvPr>
          <p:cNvGraphicFramePr>
            <a:graphicFrameLocks noGrp="1"/>
          </p:cNvGraphicFramePr>
          <p:nvPr>
            <p:extLst>
              <p:ext uri="{D42A27DB-BD31-4B8C-83A1-F6EECF244321}">
                <p14:modId xmlns:p14="http://schemas.microsoft.com/office/powerpoint/2010/main" val="3208053885"/>
              </p:ext>
            </p:extLst>
          </p:nvPr>
        </p:nvGraphicFramePr>
        <p:xfrm>
          <a:off x="8319606" y="4276901"/>
          <a:ext cx="2158830" cy="884495"/>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tblGrid>
              <a:tr h="389811">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Industrie / BTP</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Commerce</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Services</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1" i="0" u="none" strike="noStrike" dirty="0">
                          <a:solidFill>
                            <a:schemeClr val="tx2"/>
                          </a:solidFill>
                          <a:effectLst/>
                          <a:latin typeface="Barlow" panose="00000500000000000000" pitchFamily="2" charset="0"/>
                        </a:rPr>
                        <a:t>82%</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78%</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100" b="1" u="none" strike="noStrike" kern="1200" dirty="0">
                          <a:solidFill>
                            <a:schemeClr val="accent5"/>
                          </a:solidFill>
                          <a:effectLst/>
                          <a:latin typeface="+mn-lt"/>
                          <a:ea typeface="+mn-ea"/>
                          <a:cs typeface="+mn-cs"/>
                        </a:rPr>
                        <a:t>66%</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r h="247342">
                <a:tc>
                  <a:txBody>
                    <a:bodyPr/>
                    <a:lstStyle/>
                    <a:p>
                      <a:pPr algn="ctr" fontAlgn="ctr">
                        <a:buNone/>
                      </a:pPr>
                      <a:r>
                        <a:rPr lang="fr-FR" sz="1000" b="1" i="0" u="none" strike="noStrike" dirty="0">
                          <a:solidFill>
                            <a:schemeClr val="tx2"/>
                          </a:solidFill>
                          <a:effectLst/>
                          <a:latin typeface="Barlow" panose="00000500000000000000" pitchFamily="2" charset="0"/>
                        </a:rPr>
                        <a:t>65%</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54%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100" b="1" u="none" strike="noStrike" kern="1200" dirty="0">
                          <a:solidFill>
                            <a:schemeClr val="accent5"/>
                          </a:solidFill>
                          <a:effectLst/>
                          <a:latin typeface="+mn-lt"/>
                          <a:ea typeface="+mn-ea"/>
                          <a:cs typeface="+mn-cs"/>
                        </a:rPr>
                        <a:t>45%</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3336488"/>
                  </a:ext>
                </a:extLst>
              </a:tr>
            </a:tbl>
          </a:graphicData>
        </a:graphic>
      </p:graphicFrame>
    </p:spTree>
    <p:extLst>
      <p:ext uri="{BB962C8B-B14F-4D97-AF65-F5344CB8AC3E}">
        <p14:creationId xmlns:p14="http://schemas.microsoft.com/office/powerpoint/2010/main" val="3329264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FBEF9-EC89-7BD4-E04F-4775941C2649}"/>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7EC7C0B0-FF0E-C62A-D97A-0B0EF96FD5DE}"/>
              </a:ext>
            </a:extLst>
          </p:cNvPr>
          <p:cNvGraphicFramePr/>
          <p:nvPr>
            <p:extLst>
              <p:ext uri="{D42A27DB-BD31-4B8C-83A1-F6EECF244321}">
                <p14:modId xmlns:p14="http://schemas.microsoft.com/office/powerpoint/2010/main" val="2551878258"/>
              </p:ext>
            </p:extLst>
          </p:nvPr>
        </p:nvGraphicFramePr>
        <p:xfrm>
          <a:off x="6021112" y="2114393"/>
          <a:ext cx="3819600" cy="36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087DD66F-E998-A5D4-F5DB-1A4B84D025C8}"/>
              </a:ext>
            </a:extLst>
          </p:cNvPr>
          <p:cNvGraphicFramePr/>
          <p:nvPr>
            <p:extLst>
              <p:ext uri="{D42A27DB-BD31-4B8C-83A1-F6EECF244321}">
                <p14:modId xmlns:p14="http://schemas.microsoft.com/office/powerpoint/2010/main" val="165850556"/>
              </p:ext>
            </p:extLst>
          </p:nvPr>
        </p:nvGraphicFramePr>
        <p:xfrm>
          <a:off x="5372537" y="2380578"/>
          <a:ext cx="5372537" cy="390853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Graph_ENS">
            <a:extLst>
              <a:ext uri="{FF2B5EF4-FFF2-40B4-BE49-F238E27FC236}">
                <a16:creationId xmlns:a16="http://schemas.microsoft.com/office/drawing/2014/main" id="{86FB8365-DFCA-BE13-E1BC-A1CDA0792C1A}"/>
              </a:ext>
            </a:extLst>
          </p:cNvPr>
          <p:cNvGraphicFramePr/>
          <p:nvPr>
            <p:extLst>
              <p:ext uri="{D42A27DB-BD31-4B8C-83A1-F6EECF244321}">
                <p14:modId xmlns:p14="http://schemas.microsoft.com/office/powerpoint/2010/main" val="2352651303"/>
              </p:ext>
            </p:extLst>
          </p:nvPr>
        </p:nvGraphicFramePr>
        <p:xfrm>
          <a:off x="437885" y="2114776"/>
          <a:ext cx="3819600" cy="360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 name="Graph_ENS">
            <a:extLst>
              <a:ext uri="{FF2B5EF4-FFF2-40B4-BE49-F238E27FC236}">
                <a16:creationId xmlns:a16="http://schemas.microsoft.com/office/drawing/2014/main" id="{ED833370-FA07-AB99-A171-7D0DDAC47B3B}"/>
              </a:ext>
            </a:extLst>
          </p:cNvPr>
          <p:cNvGraphicFramePr/>
          <p:nvPr>
            <p:extLst>
              <p:ext uri="{D42A27DB-BD31-4B8C-83A1-F6EECF244321}">
                <p14:modId xmlns:p14="http://schemas.microsoft.com/office/powerpoint/2010/main" val="2790864049"/>
              </p:ext>
            </p:extLst>
          </p:nvPr>
        </p:nvGraphicFramePr>
        <p:xfrm>
          <a:off x="-199683" y="2380578"/>
          <a:ext cx="5372537" cy="3908531"/>
        </p:xfrm>
        <a:graphic>
          <a:graphicData uri="http://schemas.openxmlformats.org/drawingml/2006/chart">
            <c:chart xmlns:c="http://schemas.openxmlformats.org/drawingml/2006/chart" xmlns:r="http://schemas.openxmlformats.org/officeDocument/2006/relationships" r:id="rId7"/>
          </a:graphicData>
        </a:graphic>
      </p:graphicFrame>
      <p:sp>
        <p:nvSpPr>
          <p:cNvPr id="2" name="Titre 1">
            <a:extLst>
              <a:ext uri="{FF2B5EF4-FFF2-40B4-BE49-F238E27FC236}">
                <a16:creationId xmlns:a16="http://schemas.microsoft.com/office/drawing/2014/main" id="{9518ACE2-AF31-BDFF-F4CC-414A3C08EEEB}"/>
              </a:ext>
            </a:extLst>
          </p:cNvPr>
          <p:cNvSpPr>
            <a:spLocks noGrp="1"/>
          </p:cNvSpPr>
          <p:nvPr>
            <p:ph type="title"/>
          </p:nvPr>
        </p:nvSpPr>
        <p:spPr>
          <a:xfrm>
            <a:off x="432479" y="189100"/>
            <a:ext cx="11680964" cy="379791"/>
          </a:xfrm>
        </p:spPr>
        <p:txBody>
          <a:bodyPr/>
          <a:lstStyle/>
          <a:p>
            <a:pPr>
              <a:lnSpc>
                <a:spcPct val="100000"/>
              </a:lnSpc>
              <a:spcBef>
                <a:spcPts val="0"/>
              </a:spcBef>
              <a:spcAft>
                <a:spcPts val="0"/>
              </a:spcAft>
            </a:pPr>
            <a:r>
              <a:rPr lang="fr-FR" sz="2000" dirty="0"/>
              <a:t>L’image de cette filière est excellente aussi bien chez les dirigeants d’entreprise que dans le grand public.</a:t>
            </a:r>
            <a:endParaRPr lang="fr-FR" sz="2400" b="0" u="sng" dirty="0"/>
          </a:p>
        </p:txBody>
      </p:sp>
      <p:sp>
        <p:nvSpPr>
          <p:cNvPr id="4" name="Rectangle 3">
            <a:extLst>
              <a:ext uri="{FF2B5EF4-FFF2-40B4-BE49-F238E27FC236}">
                <a16:creationId xmlns:a16="http://schemas.microsoft.com/office/drawing/2014/main" id="{58117125-013D-B1FA-A734-D6C7E91F56A0}"/>
              </a:ext>
            </a:extLst>
          </p:cNvPr>
          <p:cNvSpPr/>
          <p:nvPr>
            <p:custDataLst>
              <p:tags r:id="rId1"/>
            </p:custDataLst>
          </p:nvPr>
        </p:nvSpPr>
        <p:spPr>
          <a:xfrm>
            <a:off x="350286" y="835591"/>
            <a:ext cx="9807492" cy="461665"/>
          </a:xfrm>
          <a:prstGeom prst="rect">
            <a:avLst/>
          </a:prstGeom>
        </p:spPr>
        <p:txBody>
          <a:bodyPr wrap="square">
            <a:spAutoFit/>
          </a:bodyPr>
          <a:lstStyle/>
          <a:p>
            <a:pPr fontAlgn="base">
              <a:spcAft>
                <a:spcPct val="0"/>
              </a:spcAft>
            </a:pPr>
            <a:r>
              <a:rPr lang="fr-FR" sz="1200" b="1" dirty="0">
                <a:solidFill>
                  <a:schemeClr val="bg1">
                    <a:lumMod val="50000"/>
                  </a:schemeClr>
                </a:solidFill>
                <a:cs typeface="Arial" pitchFamily="34" charset="0"/>
              </a:rPr>
              <a:t>De manière générale, quelle image avez-vous de l’apprentissage ?</a:t>
            </a:r>
          </a:p>
          <a:p>
            <a:pPr fontAlgn="base">
              <a:spcAft>
                <a:spcPct val="0"/>
              </a:spcAft>
            </a:pPr>
            <a:r>
              <a:rPr lang="fr-FR" sz="1200" dirty="0">
                <a:solidFill>
                  <a:schemeClr val="bg1">
                    <a:lumMod val="50000"/>
                  </a:schemeClr>
                </a:solidFill>
                <a:cs typeface="Arial" pitchFamily="34" charset="0"/>
              </a:rPr>
              <a:t>Base :  à tous</a:t>
            </a:r>
          </a:p>
        </p:txBody>
      </p:sp>
      <p:grpSp>
        <p:nvGrpSpPr>
          <p:cNvPr id="6" name="Groupe 5">
            <a:extLst>
              <a:ext uri="{FF2B5EF4-FFF2-40B4-BE49-F238E27FC236}">
                <a16:creationId xmlns:a16="http://schemas.microsoft.com/office/drawing/2014/main" id="{DB4B0F7C-20CB-5C89-746B-3EFE7C2D5BEC}"/>
              </a:ext>
            </a:extLst>
          </p:cNvPr>
          <p:cNvGrpSpPr/>
          <p:nvPr/>
        </p:nvGrpSpPr>
        <p:grpSpPr>
          <a:xfrm>
            <a:off x="1392863" y="1571114"/>
            <a:ext cx="1909643" cy="576000"/>
            <a:chOff x="5244040" y="1447280"/>
            <a:chExt cx="1909643" cy="576000"/>
          </a:xfrm>
        </p:grpSpPr>
        <p:sp>
          <p:nvSpPr>
            <p:cNvPr id="9" name="Rectangle 8">
              <a:extLst>
                <a:ext uri="{FF2B5EF4-FFF2-40B4-BE49-F238E27FC236}">
                  <a16:creationId xmlns:a16="http://schemas.microsoft.com/office/drawing/2014/main" id="{3A1A336B-2ACA-8C28-FAA7-2CD03A7F7835}"/>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12" name="Groupe 11">
              <a:extLst>
                <a:ext uri="{FF2B5EF4-FFF2-40B4-BE49-F238E27FC236}">
                  <a16:creationId xmlns:a16="http://schemas.microsoft.com/office/drawing/2014/main" id="{F7218A76-8C8A-0EF8-8FA5-B4BCD8DA15CF}"/>
                </a:ext>
              </a:extLst>
            </p:cNvPr>
            <p:cNvGrpSpPr/>
            <p:nvPr/>
          </p:nvGrpSpPr>
          <p:grpSpPr>
            <a:xfrm>
              <a:off x="5244040" y="1447280"/>
              <a:ext cx="576000" cy="576000"/>
              <a:chOff x="7566157" y="2694602"/>
              <a:chExt cx="792000" cy="792000"/>
            </a:xfrm>
          </p:grpSpPr>
          <p:sp>
            <p:nvSpPr>
              <p:cNvPr id="13" name="Ellipse 12">
                <a:extLst>
                  <a:ext uri="{FF2B5EF4-FFF2-40B4-BE49-F238E27FC236}">
                    <a16:creationId xmlns:a16="http://schemas.microsoft.com/office/drawing/2014/main" id="{07E7D0B8-92D6-6428-0F8E-44973A546CB7}"/>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15" name="Group 19">
                <a:extLst>
                  <a:ext uri="{FF2B5EF4-FFF2-40B4-BE49-F238E27FC236}">
                    <a16:creationId xmlns:a16="http://schemas.microsoft.com/office/drawing/2014/main" id="{E68D7AA5-353D-126D-D7F7-0F609A7DF34F}"/>
                  </a:ext>
                </a:extLst>
              </p:cNvPr>
              <p:cNvGrpSpPr>
                <a:grpSpLocks noChangeAspect="1"/>
              </p:cNvGrpSpPr>
              <p:nvPr/>
            </p:nvGrpSpPr>
            <p:grpSpPr bwMode="auto">
              <a:xfrm>
                <a:off x="7592714" y="2734170"/>
                <a:ext cx="738885" cy="712865"/>
                <a:chOff x="620" y="2887"/>
                <a:chExt cx="374" cy="364"/>
              </a:xfrm>
              <a:noFill/>
            </p:grpSpPr>
            <p:sp>
              <p:nvSpPr>
                <p:cNvPr id="16" name="Freeform 20">
                  <a:extLst>
                    <a:ext uri="{FF2B5EF4-FFF2-40B4-BE49-F238E27FC236}">
                      <a16:creationId xmlns:a16="http://schemas.microsoft.com/office/drawing/2014/main" id="{F45515EB-EE03-DA96-61B7-C26F86A84038}"/>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7" name="Oval 21">
                  <a:extLst>
                    <a:ext uri="{FF2B5EF4-FFF2-40B4-BE49-F238E27FC236}">
                      <a16:creationId xmlns:a16="http://schemas.microsoft.com/office/drawing/2014/main" id="{32AE15E0-89D4-C4F7-C5D6-51D85489DF0E}"/>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8" name="Freeform 22">
                  <a:extLst>
                    <a:ext uri="{FF2B5EF4-FFF2-40B4-BE49-F238E27FC236}">
                      <a16:creationId xmlns:a16="http://schemas.microsoft.com/office/drawing/2014/main" id="{E2CF2D4E-FCAD-642A-5680-5418BB9A934B}"/>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0" name="Freeform 23">
                  <a:extLst>
                    <a:ext uri="{FF2B5EF4-FFF2-40B4-BE49-F238E27FC236}">
                      <a16:creationId xmlns:a16="http://schemas.microsoft.com/office/drawing/2014/main" id="{ABA9BB94-8E8B-E489-85C4-3CA5FBE347D2}"/>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2" name="Freeform 24">
                  <a:extLst>
                    <a:ext uri="{FF2B5EF4-FFF2-40B4-BE49-F238E27FC236}">
                      <a16:creationId xmlns:a16="http://schemas.microsoft.com/office/drawing/2014/main" id="{E934F774-49E8-BCF7-8146-B5D49CEAEC01}"/>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4" name="Freeform 25">
                  <a:extLst>
                    <a:ext uri="{FF2B5EF4-FFF2-40B4-BE49-F238E27FC236}">
                      <a16:creationId xmlns:a16="http://schemas.microsoft.com/office/drawing/2014/main" id="{C263136D-BF15-9649-9439-7BE2F8423F33}"/>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5" name="Freeform 26">
                  <a:extLst>
                    <a:ext uri="{FF2B5EF4-FFF2-40B4-BE49-F238E27FC236}">
                      <a16:creationId xmlns:a16="http://schemas.microsoft.com/office/drawing/2014/main" id="{55944FAA-09C5-B0EC-4251-F33FE911C43A}"/>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6" name="Freeform 27">
                  <a:extLst>
                    <a:ext uri="{FF2B5EF4-FFF2-40B4-BE49-F238E27FC236}">
                      <a16:creationId xmlns:a16="http://schemas.microsoft.com/office/drawing/2014/main" id="{79E31C5D-C910-0E9B-6D0B-1294031A0000}"/>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7" name="Freeform 28">
                  <a:extLst>
                    <a:ext uri="{FF2B5EF4-FFF2-40B4-BE49-F238E27FC236}">
                      <a16:creationId xmlns:a16="http://schemas.microsoft.com/office/drawing/2014/main" id="{49C3E32D-CBF8-8FC8-E17B-7EA6E7FC3D55}"/>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8" name="Freeform 29">
                  <a:extLst>
                    <a:ext uri="{FF2B5EF4-FFF2-40B4-BE49-F238E27FC236}">
                      <a16:creationId xmlns:a16="http://schemas.microsoft.com/office/drawing/2014/main" id="{A302A975-AD39-2C98-B246-435BD50DD6A1}"/>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9" name="Freeform 30">
                  <a:extLst>
                    <a:ext uri="{FF2B5EF4-FFF2-40B4-BE49-F238E27FC236}">
                      <a16:creationId xmlns:a16="http://schemas.microsoft.com/office/drawing/2014/main" id="{D467F6F5-F78A-190C-274F-32960AA87589}"/>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0" name="Freeform 31">
                  <a:extLst>
                    <a:ext uri="{FF2B5EF4-FFF2-40B4-BE49-F238E27FC236}">
                      <a16:creationId xmlns:a16="http://schemas.microsoft.com/office/drawing/2014/main" id="{9E0037AC-5D9B-3624-E2EB-78DCE9FFC3EE}"/>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31" name="Groupe 30">
            <a:extLst>
              <a:ext uri="{FF2B5EF4-FFF2-40B4-BE49-F238E27FC236}">
                <a16:creationId xmlns:a16="http://schemas.microsoft.com/office/drawing/2014/main" id="{2B71D062-55D5-B870-B61F-66A29C01308A}"/>
              </a:ext>
            </a:extLst>
          </p:cNvPr>
          <p:cNvGrpSpPr/>
          <p:nvPr/>
        </p:nvGrpSpPr>
        <p:grpSpPr>
          <a:xfrm>
            <a:off x="6771347" y="1599178"/>
            <a:ext cx="2067853" cy="576000"/>
            <a:chOff x="5123698" y="1200181"/>
            <a:chExt cx="2067853" cy="576000"/>
          </a:xfrm>
        </p:grpSpPr>
        <p:sp>
          <p:nvSpPr>
            <p:cNvPr id="32" name="Rectangle 31">
              <a:extLst>
                <a:ext uri="{FF2B5EF4-FFF2-40B4-BE49-F238E27FC236}">
                  <a16:creationId xmlns:a16="http://schemas.microsoft.com/office/drawing/2014/main" id="{B84D9AE8-5F83-65B1-D418-EE11C64522D4}"/>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33" name="Groupe 32">
              <a:extLst>
                <a:ext uri="{FF2B5EF4-FFF2-40B4-BE49-F238E27FC236}">
                  <a16:creationId xmlns:a16="http://schemas.microsoft.com/office/drawing/2014/main" id="{4C9A1A94-5497-5745-A629-71B6E1AE788E}"/>
                </a:ext>
              </a:extLst>
            </p:cNvPr>
            <p:cNvGrpSpPr/>
            <p:nvPr/>
          </p:nvGrpSpPr>
          <p:grpSpPr>
            <a:xfrm>
              <a:off x="5123698" y="1200181"/>
              <a:ext cx="576000" cy="576000"/>
              <a:chOff x="10650558" y="1677121"/>
              <a:chExt cx="792000" cy="807251"/>
            </a:xfrm>
          </p:grpSpPr>
          <p:sp>
            <p:nvSpPr>
              <p:cNvPr id="34" name="Ellipse 33">
                <a:extLst>
                  <a:ext uri="{FF2B5EF4-FFF2-40B4-BE49-F238E27FC236}">
                    <a16:creationId xmlns:a16="http://schemas.microsoft.com/office/drawing/2014/main" id="{D806B33B-3070-E647-E683-4D90DCB6BDF4}"/>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35" name="Graphique 34" descr="Ville avec un remplissage uni">
                <a:extLst>
                  <a:ext uri="{FF2B5EF4-FFF2-40B4-BE49-F238E27FC236}">
                    <a16:creationId xmlns:a16="http://schemas.microsoft.com/office/drawing/2014/main" id="{B8952026-447B-1E95-0866-9A2E40CAE73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650558" y="1692372"/>
                <a:ext cx="792000" cy="792000"/>
              </a:xfrm>
              <a:prstGeom prst="rect">
                <a:avLst/>
              </a:prstGeom>
            </p:spPr>
          </p:pic>
        </p:grpSp>
      </p:grpSp>
      <p:graphicFrame>
        <p:nvGraphicFramePr>
          <p:cNvPr id="11" name="Tableau 10">
            <a:extLst>
              <a:ext uri="{FF2B5EF4-FFF2-40B4-BE49-F238E27FC236}">
                <a16:creationId xmlns:a16="http://schemas.microsoft.com/office/drawing/2014/main" id="{CD838D94-807D-2778-2748-D66FB091F65F}"/>
              </a:ext>
            </a:extLst>
          </p:cNvPr>
          <p:cNvGraphicFramePr>
            <a:graphicFrameLocks noGrp="1"/>
          </p:cNvGraphicFramePr>
          <p:nvPr>
            <p:extLst>
              <p:ext uri="{D42A27DB-BD31-4B8C-83A1-F6EECF244321}">
                <p14:modId xmlns:p14="http://schemas.microsoft.com/office/powerpoint/2010/main" val="1953102571"/>
              </p:ext>
            </p:extLst>
          </p:nvPr>
        </p:nvGraphicFramePr>
        <p:xfrm>
          <a:off x="0" y="5837188"/>
          <a:ext cx="12192000" cy="3708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896815250"/>
                    </a:ext>
                  </a:extLst>
                </a:gridCol>
                <a:gridCol w="2438400">
                  <a:extLst>
                    <a:ext uri="{9D8B030D-6E8A-4147-A177-3AD203B41FA5}">
                      <a16:colId xmlns:a16="http://schemas.microsoft.com/office/drawing/2014/main" val="3201585896"/>
                    </a:ext>
                  </a:extLst>
                </a:gridCol>
                <a:gridCol w="2438400">
                  <a:extLst>
                    <a:ext uri="{9D8B030D-6E8A-4147-A177-3AD203B41FA5}">
                      <a16:colId xmlns:a16="http://schemas.microsoft.com/office/drawing/2014/main" val="2099186838"/>
                    </a:ext>
                  </a:extLst>
                </a:gridCol>
                <a:gridCol w="2438400">
                  <a:extLst>
                    <a:ext uri="{9D8B030D-6E8A-4147-A177-3AD203B41FA5}">
                      <a16:colId xmlns:a16="http://schemas.microsoft.com/office/drawing/2014/main" val="3646017439"/>
                    </a:ext>
                  </a:extLst>
                </a:gridCol>
                <a:gridCol w="2438400">
                  <a:extLst>
                    <a:ext uri="{9D8B030D-6E8A-4147-A177-3AD203B41FA5}">
                      <a16:colId xmlns:a16="http://schemas.microsoft.com/office/drawing/2014/main" val="1874329290"/>
                    </a:ext>
                  </a:extLst>
                </a:gridCol>
              </a:tblGrid>
              <a:tr h="370840">
                <a:tc>
                  <a:txBody>
                    <a:bodyPr/>
                    <a:lstStyle/>
                    <a:p>
                      <a:pPr algn="ctr"/>
                      <a:r>
                        <a:rPr lang="fr-FR" sz="1100" dirty="0"/>
                        <a:t>Très positive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Plutôt positive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r>
                        <a:rPr lang="fr-FR" sz="1100" dirty="0"/>
                        <a:t>Plutôt négative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fr-FR" sz="1100" dirty="0"/>
                        <a:t>Très négative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Ne se prononce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sp>
        <p:nvSpPr>
          <p:cNvPr id="21" name="ZoneTexte 20">
            <a:extLst>
              <a:ext uri="{FF2B5EF4-FFF2-40B4-BE49-F238E27FC236}">
                <a16:creationId xmlns:a16="http://schemas.microsoft.com/office/drawing/2014/main" id="{5DDABA46-55C4-0B60-D221-670378996D5F}"/>
              </a:ext>
            </a:extLst>
          </p:cNvPr>
          <p:cNvSpPr txBox="1"/>
          <p:nvPr/>
        </p:nvSpPr>
        <p:spPr>
          <a:xfrm>
            <a:off x="9515332" y="2164296"/>
            <a:ext cx="3107867" cy="1446550"/>
          </a:xfrm>
          <a:prstGeom prst="rect">
            <a:avLst/>
          </a:prstGeom>
          <a:noFill/>
        </p:spPr>
        <p:txBody>
          <a:bodyPr wrap="square" rtlCol="0">
            <a:spAutoFit/>
          </a:bodyPr>
          <a:lstStyle/>
          <a:p>
            <a:pPr>
              <a:defRPr/>
            </a:pPr>
            <a:r>
              <a:rPr lang="fr-FR" sz="4800" b="1" dirty="0">
                <a:solidFill>
                  <a:schemeClr val="accent6">
                    <a:lumMod val="50000"/>
                  </a:schemeClr>
                </a:solidFill>
              </a:rPr>
              <a:t>95</a:t>
            </a:r>
            <a:r>
              <a:rPr kumimoji="0" lang="fr-FR" sz="4800" b="1" i="0" u="none" strike="noStrike" kern="1200" cap="none" spc="0" normalizeH="0" baseline="0" noProof="0" dirty="0">
                <a:ln>
                  <a:noFill/>
                </a:ln>
                <a:solidFill>
                  <a:schemeClr val="accent6">
                    <a:lumMod val="50000"/>
                  </a:schemeClr>
                </a:solidFill>
                <a:effectLst/>
                <a:uLnTx/>
                <a:uFillTx/>
                <a:ea typeface="+mn-ea"/>
                <a:cs typeface="+mn-cs"/>
              </a:rPr>
              <a:t>% </a:t>
            </a:r>
          </a:p>
          <a:p>
            <a:pPr>
              <a:defRPr/>
            </a:pPr>
            <a:r>
              <a:rPr lang="fr-FR" sz="2000" dirty="0">
                <a:solidFill>
                  <a:schemeClr val="accent6">
                    <a:lumMod val="50000"/>
                  </a:schemeClr>
                </a:solidFill>
              </a:rPr>
              <a:t>ont une image </a:t>
            </a:r>
          </a:p>
          <a:p>
            <a:pPr>
              <a:defRPr/>
            </a:pPr>
            <a:r>
              <a:rPr lang="fr-FR" sz="2000" dirty="0">
                <a:solidFill>
                  <a:schemeClr val="accent6">
                    <a:lumMod val="50000"/>
                  </a:schemeClr>
                </a:solidFill>
              </a:rPr>
              <a:t>positive</a:t>
            </a:r>
            <a:endParaRPr kumimoji="0" lang="fr-FR" sz="2000" i="0" u="none" strike="noStrike" kern="1200" cap="none" spc="0" normalizeH="0" baseline="0" noProof="0" dirty="0">
              <a:ln>
                <a:noFill/>
              </a:ln>
              <a:solidFill>
                <a:schemeClr val="accent6">
                  <a:lumMod val="50000"/>
                </a:schemeClr>
              </a:solidFill>
              <a:effectLst/>
              <a:uLnTx/>
              <a:uFillTx/>
              <a:ea typeface="+mn-ea"/>
              <a:cs typeface="+mn-cs"/>
            </a:endParaRPr>
          </a:p>
        </p:txBody>
      </p:sp>
      <p:sp>
        <p:nvSpPr>
          <p:cNvPr id="38" name="ZoneTexte 37">
            <a:extLst>
              <a:ext uri="{FF2B5EF4-FFF2-40B4-BE49-F238E27FC236}">
                <a16:creationId xmlns:a16="http://schemas.microsoft.com/office/drawing/2014/main" id="{FC6DE0E6-35F1-D739-EB78-41E3FA02E3CE}"/>
              </a:ext>
            </a:extLst>
          </p:cNvPr>
          <p:cNvSpPr txBox="1"/>
          <p:nvPr/>
        </p:nvSpPr>
        <p:spPr>
          <a:xfrm>
            <a:off x="3718762" y="2175178"/>
            <a:ext cx="3107867" cy="1446550"/>
          </a:xfrm>
          <a:prstGeom prst="rect">
            <a:avLst/>
          </a:prstGeom>
          <a:noFill/>
        </p:spPr>
        <p:txBody>
          <a:bodyPr wrap="square" rtlCol="0">
            <a:spAutoFit/>
          </a:bodyPr>
          <a:lstStyle/>
          <a:p>
            <a:pPr>
              <a:defRPr/>
            </a:pPr>
            <a:r>
              <a:rPr lang="fr-FR" sz="4800" b="1" dirty="0">
                <a:solidFill>
                  <a:schemeClr val="accent6">
                    <a:lumMod val="50000"/>
                  </a:schemeClr>
                </a:solidFill>
              </a:rPr>
              <a:t>95</a:t>
            </a:r>
            <a:r>
              <a:rPr kumimoji="0" lang="fr-FR" sz="4800" b="1" i="0" u="none" strike="noStrike" kern="1200" cap="none" spc="0" normalizeH="0" baseline="0" noProof="0" dirty="0">
                <a:ln>
                  <a:noFill/>
                </a:ln>
                <a:solidFill>
                  <a:schemeClr val="accent6">
                    <a:lumMod val="50000"/>
                  </a:schemeClr>
                </a:solidFill>
                <a:effectLst/>
                <a:uLnTx/>
                <a:uFillTx/>
                <a:ea typeface="+mn-ea"/>
                <a:cs typeface="+mn-cs"/>
              </a:rPr>
              <a:t>% </a:t>
            </a:r>
          </a:p>
          <a:p>
            <a:pPr>
              <a:defRPr/>
            </a:pPr>
            <a:r>
              <a:rPr lang="fr-FR" sz="2000" dirty="0">
                <a:solidFill>
                  <a:schemeClr val="accent6">
                    <a:lumMod val="50000"/>
                  </a:schemeClr>
                </a:solidFill>
              </a:rPr>
              <a:t>ont une image </a:t>
            </a:r>
          </a:p>
          <a:p>
            <a:pPr>
              <a:defRPr/>
            </a:pPr>
            <a:r>
              <a:rPr lang="fr-FR" sz="2000" dirty="0">
                <a:solidFill>
                  <a:schemeClr val="accent6">
                    <a:lumMod val="50000"/>
                  </a:schemeClr>
                </a:solidFill>
              </a:rPr>
              <a:t>positive</a:t>
            </a:r>
            <a:endParaRPr kumimoji="0" lang="fr-FR" sz="2000" i="0" u="none" strike="noStrike" kern="1200" cap="none" spc="0" normalizeH="0" baseline="0" noProof="0" dirty="0">
              <a:ln>
                <a:noFill/>
              </a:ln>
              <a:solidFill>
                <a:schemeClr val="accent6">
                  <a:lumMod val="50000"/>
                </a:schemeClr>
              </a:solidFill>
              <a:effectLst/>
              <a:uLnTx/>
              <a:uFillTx/>
              <a:ea typeface="+mn-ea"/>
              <a:cs typeface="+mn-cs"/>
            </a:endParaRPr>
          </a:p>
        </p:txBody>
      </p:sp>
      <p:sp>
        <p:nvSpPr>
          <p:cNvPr id="40" name="ZoneTexte 39">
            <a:extLst>
              <a:ext uri="{FF2B5EF4-FFF2-40B4-BE49-F238E27FC236}">
                <a16:creationId xmlns:a16="http://schemas.microsoft.com/office/drawing/2014/main" id="{03B8189E-874F-491F-110A-41801751CC0C}"/>
              </a:ext>
            </a:extLst>
          </p:cNvPr>
          <p:cNvSpPr txBox="1"/>
          <p:nvPr/>
        </p:nvSpPr>
        <p:spPr>
          <a:xfrm>
            <a:off x="10054882" y="3947092"/>
            <a:ext cx="1779749" cy="614784"/>
          </a:xfrm>
          <a:prstGeom prst="rect">
            <a:avLst/>
          </a:prstGeom>
          <a:noFill/>
        </p:spPr>
        <p:txBody>
          <a:bodyPr wrap="square" lIns="0" tIns="0" rIns="0" bIns="0" rtlCol="0">
            <a:spAutoFit/>
          </a:bodyPr>
          <a:lstStyle/>
          <a:p>
            <a:pPr algn="l">
              <a:lnSpc>
                <a:spcPct val="115000"/>
              </a:lnSpc>
              <a:spcBef>
                <a:spcPts val="400"/>
              </a:spcBef>
              <a:spcAft>
                <a:spcPts val="400"/>
              </a:spcAft>
            </a:pPr>
            <a:r>
              <a:rPr lang="fr-FR" sz="1200" i="1" dirty="0">
                <a:solidFill>
                  <a:schemeClr val="accent6">
                    <a:lumMod val="50000"/>
                  </a:schemeClr>
                </a:solidFill>
              </a:rPr>
              <a:t>Un constat similaire quel soit le secteur ou la taille de l’entreprise.</a:t>
            </a:r>
          </a:p>
        </p:txBody>
      </p:sp>
      <p:pic>
        <p:nvPicPr>
          <p:cNvPr id="42" name="Graphique 41" descr="Ampoule contour">
            <a:extLst>
              <a:ext uri="{FF2B5EF4-FFF2-40B4-BE49-F238E27FC236}">
                <a16:creationId xmlns:a16="http://schemas.microsoft.com/office/drawing/2014/main" id="{8180CC78-AD90-FBEC-E653-DBE1E6CB8D6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583195" y="4036425"/>
            <a:ext cx="457200" cy="457200"/>
          </a:xfrm>
          <a:prstGeom prst="rect">
            <a:avLst/>
          </a:prstGeom>
        </p:spPr>
      </p:pic>
    </p:spTree>
    <p:extLst>
      <p:ext uri="{BB962C8B-B14F-4D97-AF65-F5344CB8AC3E}">
        <p14:creationId xmlns:p14="http://schemas.microsoft.com/office/powerpoint/2010/main" val="3882296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CDBA6-1173-CE10-6212-7640E8EFDD2E}"/>
            </a:ext>
          </a:extLst>
        </p:cNvPr>
        <p:cNvGrpSpPr/>
        <p:nvPr/>
      </p:nvGrpSpPr>
      <p:grpSpPr>
        <a:xfrm>
          <a:off x="0" y="0"/>
          <a:ext cx="0" cy="0"/>
          <a:chOff x="0" y="0"/>
          <a:chExt cx="0" cy="0"/>
        </a:xfrm>
      </p:grpSpPr>
      <p:graphicFrame>
        <p:nvGraphicFramePr>
          <p:cNvPr id="17" name="Graphique 16">
            <a:extLst>
              <a:ext uri="{FF2B5EF4-FFF2-40B4-BE49-F238E27FC236}">
                <a16:creationId xmlns:a16="http://schemas.microsoft.com/office/drawing/2014/main" id="{66CEB2EF-6D3C-A714-3FF7-873ADF62D3B7}"/>
              </a:ext>
            </a:extLst>
          </p:cNvPr>
          <p:cNvGraphicFramePr/>
          <p:nvPr>
            <p:extLst>
              <p:ext uri="{D42A27DB-BD31-4B8C-83A1-F6EECF244321}">
                <p14:modId xmlns:p14="http://schemas.microsoft.com/office/powerpoint/2010/main" val="1818029712"/>
              </p:ext>
            </p:extLst>
          </p:nvPr>
        </p:nvGraphicFramePr>
        <p:xfrm>
          <a:off x="5341776" y="1724082"/>
          <a:ext cx="7027210" cy="4676594"/>
        </p:xfrm>
        <a:graphic>
          <a:graphicData uri="http://schemas.openxmlformats.org/drawingml/2006/chart">
            <c:chart xmlns:c="http://schemas.openxmlformats.org/drawingml/2006/chart" xmlns:r="http://schemas.openxmlformats.org/officeDocument/2006/relationships" r:id="rId4"/>
          </a:graphicData>
        </a:graphic>
      </p:graphicFrame>
      <p:sp>
        <p:nvSpPr>
          <p:cNvPr id="19" name="ZoneTexte 18">
            <a:extLst>
              <a:ext uri="{FF2B5EF4-FFF2-40B4-BE49-F238E27FC236}">
                <a16:creationId xmlns:a16="http://schemas.microsoft.com/office/drawing/2014/main" id="{D4462641-4768-4C86-032B-4C0BFF2FE72A}"/>
              </a:ext>
            </a:extLst>
          </p:cNvPr>
          <p:cNvSpPr txBox="1"/>
          <p:nvPr/>
        </p:nvSpPr>
        <p:spPr>
          <a:xfrm>
            <a:off x="6746530" y="1429711"/>
            <a:ext cx="604923" cy="276999"/>
          </a:xfrm>
          <a:prstGeom prst="rect">
            <a:avLst/>
          </a:prstGeom>
          <a:noFill/>
          <a:ln>
            <a:solidFill>
              <a:schemeClr val="tx1"/>
            </a:solidFill>
          </a:ln>
        </p:spPr>
        <p:txBody>
          <a:bodyPr wrap="square" rtlCol="0">
            <a:spAutoFit/>
          </a:bodyPr>
          <a:lstStyle/>
          <a:p>
            <a:pPr algn="ctr"/>
            <a:r>
              <a:rPr lang="fr-FR" sz="1200" b="1" dirty="0">
                <a:solidFill>
                  <a:schemeClr val="tx1"/>
                </a:solidFill>
                <a:ea typeface="Inter" panose="020B0604020202020204" charset="0"/>
              </a:rPr>
              <a:t>En 1er</a:t>
            </a:r>
          </a:p>
        </p:txBody>
      </p:sp>
      <p:sp>
        <p:nvSpPr>
          <p:cNvPr id="21" name="ZoneTexte 20">
            <a:extLst>
              <a:ext uri="{FF2B5EF4-FFF2-40B4-BE49-F238E27FC236}">
                <a16:creationId xmlns:a16="http://schemas.microsoft.com/office/drawing/2014/main" id="{A392C886-5729-F3D6-0BDB-E6A6CC5C2746}"/>
              </a:ext>
            </a:extLst>
          </p:cNvPr>
          <p:cNvSpPr txBox="1"/>
          <p:nvPr/>
        </p:nvSpPr>
        <p:spPr>
          <a:xfrm>
            <a:off x="8042943" y="1429711"/>
            <a:ext cx="812438" cy="276999"/>
          </a:xfrm>
          <a:prstGeom prst="rect">
            <a:avLst/>
          </a:prstGeom>
          <a:noFill/>
        </p:spPr>
        <p:txBody>
          <a:bodyPr wrap="square" rtlCol="0">
            <a:spAutoFit/>
          </a:bodyPr>
          <a:lstStyle/>
          <a:p>
            <a:r>
              <a:rPr lang="fr-FR" sz="1200" b="1" dirty="0">
                <a:solidFill>
                  <a:schemeClr val="tx1"/>
                </a:solidFill>
                <a:ea typeface="Inter" panose="020B0604020202020204" charset="0"/>
              </a:rPr>
              <a:t>Au global</a:t>
            </a:r>
          </a:p>
        </p:txBody>
      </p:sp>
      <p:sp>
        <p:nvSpPr>
          <p:cNvPr id="2" name="Titre 1">
            <a:extLst>
              <a:ext uri="{FF2B5EF4-FFF2-40B4-BE49-F238E27FC236}">
                <a16:creationId xmlns:a16="http://schemas.microsoft.com/office/drawing/2014/main" id="{02D5D0DC-E78E-DBBE-9FCF-A12AD932E032}"/>
              </a:ext>
            </a:extLst>
          </p:cNvPr>
          <p:cNvSpPr>
            <a:spLocks noGrp="1"/>
          </p:cNvSpPr>
          <p:nvPr>
            <p:ph type="title"/>
          </p:nvPr>
        </p:nvSpPr>
        <p:spPr>
          <a:xfrm>
            <a:off x="432480" y="163415"/>
            <a:ext cx="11601370" cy="581968"/>
          </a:xfrm>
        </p:spPr>
        <p:txBody>
          <a:bodyPr/>
          <a:lstStyle/>
          <a:p>
            <a:pPr>
              <a:lnSpc>
                <a:spcPct val="100000"/>
              </a:lnSpc>
              <a:spcBef>
                <a:spcPts val="0"/>
              </a:spcBef>
              <a:spcAft>
                <a:spcPts val="0"/>
              </a:spcAft>
            </a:pPr>
            <a:r>
              <a:rPr lang="fr-FR" sz="2000" dirty="0"/>
              <a:t>Les entreprises voient avant tout l’apprentissage comme un moyen de former directement de potentiels futurs salariés.</a:t>
            </a:r>
            <a:endParaRPr lang="fr-FR" sz="700" b="0" u="sng" dirty="0"/>
          </a:p>
        </p:txBody>
      </p:sp>
      <p:sp>
        <p:nvSpPr>
          <p:cNvPr id="5" name="Rectangle 4">
            <a:extLst>
              <a:ext uri="{FF2B5EF4-FFF2-40B4-BE49-F238E27FC236}">
                <a16:creationId xmlns:a16="http://schemas.microsoft.com/office/drawing/2014/main" id="{251028A1-EEEE-FD9C-2B37-638BA3626E4A}"/>
              </a:ext>
            </a:extLst>
          </p:cNvPr>
          <p:cNvSpPr/>
          <p:nvPr>
            <p:custDataLst>
              <p:tags r:id="rId1"/>
            </p:custDataLst>
          </p:nvPr>
        </p:nvSpPr>
        <p:spPr>
          <a:xfrm>
            <a:off x="337753" y="745383"/>
            <a:ext cx="9807492" cy="461665"/>
          </a:xfrm>
          <a:prstGeom prst="rect">
            <a:avLst/>
          </a:prstGeom>
        </p:spPr>
        <p:txBody>
          <a:bodyPr wrap="square">
            <a:spAutoFit/>
          </a:bodyPr>
          <a:lstStyle/>
          <a:p>
            <a:pPr fontAlgn="base">
              <a:spcAft>
                <a:spcPct val="0"/>
              </a:spcAft>
            </a:pPr>
            <a:r>
              <a:rPr lang="fr-FR" sz="1200" b="1" dirty="0">
                <a:solidFill>
                  <a:schemeClr val="bg1">
                    <a:lumMod val="50000"/>
                  </a:schemeClr>
                </a:solidFill>
              </a:rPr>
              <a:t>Selon vous, à quels objectifs principaux le recours à l’apprentissage répond-t-il pour les entreprises ?</a:t>
            </a:r>
          </a:p>
          <a:p>
            <a:pPr fontAlgn="base">
              <a:spcAft>
                <a:spcPct val="0"/>
              </a:spcAft>
            </a:pPr>
            <a:r>
              <a:rPr lang="fr-FR" sz="1200" dirty="0">
                <a:solidFill>
                  <a:schemeClr val="bg1">
                    <a:lumMod val="50000"/>
                  </a:schemeClr>
                </a:solidFill>
                <a:cs typeface="Arial" pitchFamily="34" charset="0"/>
              </a:rPr>
              <a:t>Base :  aux entreprises, 2 réponses possibles (en 1</a:t>
            </a:r>
            <a:r>
              <a:rPr lang="fr-FR" sz="1200" baseline="30000" dirty="0">
                <a:solidFill>
                  <a:schemeClr val="bg1">
                    <a:lumMod val="50000"/>
                  </a:schemeClr>
                </a:solidFill>
                <a:cs typeface="Arial" pitchFamily="34" charset="0"/>
              </a:rPr>
              <a:t>er</a:t>
            </a:r>
            <a:r>
              <a:rPr lang="fr-FR" sz="1200" dirty="0">
                <a:solidFill>
                  <a:schemeClr val="bg1">
                    <a:lumMod val="50000"/>
                  </a:schemeClr>
                </a:solidFill>
                <a:cs typeface="Arial" pitchFamily="34" charset="0"/>
              </a:rPr>
              <a:t>, en 2</a:t>
            </a:r>
            <a:r>
              <a:rPr lang="fr-FR" sz="1200" baseline="30000" dirty="0">
                <a:solidFill>
                  <a:schemeClr val="bg1">
                    <a:lumMod val="50000"/>
                  </a:schemeClr>
                </a:solidFill>
                <a:cs typeface="Arial" pitchFamily="34" charset="0"/>
              </a:rPr>
              <a:t>nd</a:t>
            </a:r>
            <a:r>
              <a:rPr lang="fr-FR" sz="1200" dirty="0">
                <a:solidFill>
                  <a:schemeClr val="bg1">
                    <a:lumMod val="50000"/>
                  </a:schemeClr>
                </a:solidFill>
                <a:cs typeface="Arial" pitchFamily="34" charset="0"/>
              </a:rPr>
              <a:t>)</a:t>
            </a:r>
          </a:p>
        </p:txBody>
      </p:sp>
      <p:sp>
        <p:nvSpPr>
          <p:cNvPr id="23" name="ZoneTexte 22">
            <a:extLst>
              <a:ext uri="{FF2B5EF4-FFF2-40B4-BE49-F238E27FC236}">
                <a16:creationId xmlns:a16="http://schemas.microsoft.com/office/drawing/2014/main" id="{9714A779-2D20-44BC-FD6F-1FED2B3048ED}"/>
              </a:ext>
            </a:extLst>
          </p:cNvPr>
          <p:cNvSpPr txBox="1"/>
          <p:nvPr/>
        </p:nvSpPr>
        <p:spPr>
          <a:xfrm>
            <a:off x="7625270" y="5066339"/>
            <a:ext cx="1728280" cy="323743"/>
          </a:xfrm>
          <a:prstGeom prst="wedgeRectCallout">
            <a:avLst>
              <a:gd name="adj1" fmla="val -59528"/>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16% </a:t>
            </a:r>
            <a:r>
              <a:rPr lang="fr-FR" sz="1000" dirty="0">
                <a:solidFill>
                  <a:schemeClr val="bg1"/>
                </a:solidFill>
              </a:rPr>
              <a:t>parmi l’industrie/BTP</a:t>
            </a:r>
          </a:p>
        </p:txBody>
      </p:sp>
      <p:graphicFrame>
        <p:nvGraphicFramePr>
          <p:cNvPr id="24" name="Tableau 23">
            <a:extLst>
              <a:ext uri="{FF2B5EF4-FFF2-40B4-BE49-F238E27FC236}">
                <a16:creationId xmlns:a16="http://schemas.microsoft.com/office/drawing/2014/main" id="{321F24BB-5F03-393C-3109-B0DE45C5FF3D}"/>
              </a:ext>
            </a:extLst>
          </p:cNvPr>
          <p:cNvGraphicFramePr>
            <a:graphicFrameLocks noGrp="1"/>
          </p:cNvGraphicFramePr>
          <p:nvPr>
            <p:extLst>
              <p:ext uri="{D42A27DB-BD31-4B8C-83A1-F6EECF244321}">
                <p14:modId xmlns:p14="http://schemas.microsoft.com/office/powerpoint/2010/main" val="3615463483"/>
              </p:ext>
            </p:extLst>
          </p:nvPr>
        </p:nvGraphicFramePr>
        <p:xfrm>
          <a:off x="295275" y="1745633"/>
          <a:ext cx="6048598" cy="4801450"/>
        </p:xfrm>
        <a:graphic>
          <a:graphicData uri="http://schemas.openxmlformats.org/drawingml/2006/table">
            <a:tbl>
              <a:tblPr firstRow="1" bandRow="1">
                <a:tableStyleId>{5C22544A-7EE6-4342-B048-85BDC9FD1C3A}</a:tableStyleId>
              </a:tblPr>
              <a:tblGrid>
                <a:gridCol w="6048598">
                  <a:extLst>
                    <a:ext uri="{9D8B030D-6E8A-4147-A177-3AD203B41FA5}">
                      <a16:colId xmlns:a16="http://schemas.microsoft.com/office/drawing/2014/main" val="892450648"/>
                    </a:ext>
                  </a:extLst>
                </a:gridCol>
              </a:tblGrid>
              <a:tr h="480145">
                <a:tc>
                  <a:txBody>
                    <a:bodyPr/>
                    <a:lstStyle/>
                    <a:p>
                      <a:pPr algn="r"/>
                      <a:r>
                        <a:rPr lang="fr-FR" sz="1600" dirty="0">
                          <a:solidFill>
                            <a:schemeClr val="accent1">
                              <a:lumMod val="50000"/>
                            </a:schemeClr>
                          </a:solidFill>
                        </a:rPr>
                        <a:t>Former des jeunes directement aux métiers de l’entreprise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188036"/>
                  </a:ext>
                </a:extLst>
              </a:tr>
              <a:tr h="480145">
                <a:tc>
                  <a:txBody>
                    <a:bodyPr/>
                    <a:lstStyle/>
                    <a:p>
                      <a:pPr algn="r"/>
                      <a:r>
                        <a:rPr lang="fr-FR" sz="1600" b="1" dirty="0">
                          <a:solidFill>
                            <a:schemeClr val="accent1">
                              <a:lumMod val="50000"/>
                            </a:schemeClr>
                          </a:solidFill>
                        </a:rPr>
                        <a:t>Recruter de futurs salariés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4017460"/>
                  </a:ext>
                </a:extLst>
              </a:tr>
              <a:tr h="480145">
                <a:tc>
                  <a:txBody>
                    <a:bodyPr/>
                    <a:lstStyle/>
                    <a:p>
                      <a:pPr algn="r"/>
                      <a:r>
                        <a:rPr lang="fr-FR" sz="1600" b="1" dirty="0">
                          <a:solidFill>
                            <a:schemeClr val="accent1">
                              <a:lumMod val="50000"/>
                            </a:schemeClr>
                          </a:solidFill>
                        </a:rPr>
                        <a:t>Contribuer à l’insertion professionnelle des jeunes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56445630"/>
                  </a:ext>
                </a:extLst>
              </a:tr>
              <a:tr h="480145">
                <a:tc>
                  <a:txBody>
                    <a:bodyPr/>
                    <a:lstStyle/>
                    <a:p>
                      <a:pPr algn="r"/>
                      <a:r>
                        <a:rPr lang="fr-FR" sz="1400" dirty="0">
                          <a:solidFill>
                            <a:schemeClr val="accent1">
                              <a:lumMod val="50000"/>
                            </a:schemeClr>
                          </a:solidFill>
                        </a:rPr>
                        <a:t>Transmettre des savoir-faire</a:t>
                      </a:r>
                    </a:p>
                  </a:txBody>
                  <a:tcPr>
                    <a:lnT w="12700" cmpd="sng">
                      <a:noFill/>
                    </a:lnT>
                    <a:noFill/>
                  </a:tcPr>
                </a:tc>
                <a:extLst>
                  <a:ext uri="{0D108BD9-81ED-4DB2-BD59-A6C34878D82A}">
                    <a16:rowId xmlns:a16="http://schemas.microsoft.com/office/drawing/2014/main" val="941222798"/>
                  </a:ext>
                </a:extLst>
              </a:tr>
              <a:tr h="480145">
                <a:tc>
                  <a:txBody>
                    <a:bodyPr/>
                    <a:lstStyle/>
                    <a:p>
                      <a:pPr algn="r"/>
                      <a:r>
                        <a:rPr lang="fr-FR" sz="1400" dirty="0">
                          <a:solidFill>
                            <a:schemeClr val="accent1">
                              <a:lumMod val="50000"/>
                            </a:schemeClr>
                          </a:solidFill>
                        </a:rPr>
                        <a:t>Bénéficier d’un dispositif de recrutement financièrement avantageux</a:t>
                      </a:r>
                    </a:p>
                  </a:txBody>
                  <a:tcPr>
                    <a:noFill/>
                  </a:tcPr>
                </a:tc>
                <a:extLst>
                  <a:ext uri="{0D108BD9-81ED-4DB2-BD59-A6C34878D82A}">
                    <a16:rowId xmlns:a16="http://schemas.microsoft.com/office/drawing/2014/main" val="3300672588"/>
                  </a:ext>
                </a:extLst>
              </a:tr>
              <a:tr h="480145">
                <a:tc>
                  <a:txBody>
                    <a:bodyPr/>
                    <a:lstStyle/>
                    <a:p>
                      <a:pPr algn="r"/>
                      <a:r>
                        <a:rPr lang="fr-FR" sz="1400" dirty="0">
                          <a:solidFill>
                            <a:schemeClr val="accent1">
                              <a:lumMod val="50000"/>
                            </a:schemeClr>
                          </a:solidFill>
                        </a:rPr>
                        <a:t>Bénéficier d’une contribution supplémentaire à l’activité de l’entreprise</a:t>
                      </a:r>
                    </a:p>
                  </a:txBody>
                  <a:tcPr>
                    <a:noFill/>
                  </a:tcPr>
                </a:tc>
                <a:extLst>
                  <a:ext uri="{0D108BD9-81ED-4DB2-BD59-A6C34878D82A}">
                    <a16:rowId xmlns:a16="http://schemas.microsoft.com/office/drawing/2014/main" val="315737766"/>
                  </a:ext>
                </a:extLst>
              </a:tr>
              <a:tr h="480145">
                <a:tc>
                  <a:txBody>
                    <a:bodyPr/>
                    <a:lstStyle/>
                    <a:p>
                      <a:pPr algn="r"/>
                      <a:r>
                        <a:rPr lang="fr-FR" sz="1400" dirty="0">
                          <a:solidFill>
                            <a:schemeClr val="accent1">
                              <a:lumMod val="50000"/>
                            </a:schemeClr>
                          </a:solidFill>
                        </a:rPr>
                        <a:t>Fidéliser de futurs collaborateurs</a:t>
                      </a:r>
                    </a:p>
                  </a:txBody>
                  <a:tcPr>
                    <a:noFill/>
                  </a:tcPr>
                </a:tc>
                <a:extLst>
                  <a:ext uri="{0D108BD9-81ED-4DB2-BD59-A6C34878D82A}">
                    <a16:rowId xmlns:a16="http://schemas.microsoft.com/office/drawing/2014/main" val="3858759969"/>
                  </a:ext>
                </a:extLst>
              </a:tr>
              <a:tr h="480145">
                <a:tc>
                  <a:txBody>
                    <a:bodyPr/>
                    <a:lstStyle/>
                    <a:p>
                      <a:pPr algn="r"/>
                      <a:r>
                        <a:rPr lang="fr-FR" sz="1400" dirty="0">
                          <a:solidFill>
                            <a:schemeClr val="accent1">
                              <a:lumMod val="50000"/>
                            </a:schemeClr>
                          </a:solidFill>
                        </a:rPr>
                        <a:t>Répondre à des difficultés de recrutement</a:t>
                      </a:r>
                    </a:p>
                  </a:txBody>
                  <a:tcPr>
                    <a:noFill/>
                  </a:tcPr>
                </a:tc>
                <a:extLst>
                  <a:ext uri="{0D108BD9-81ED-4DB2-BD59-A6C34878D82A}">
                    <a16:rowId xmlns:a16="http://schemas.microsoft.com/office/drawing/2014/main" val="406907380"/>
                  </a:ext>
                </a:extLst>
              </a:tr>
              <a:tr h="480145">
                <a:tc>
                  <a:txBody>
                    <a:bodyPr/>
                    <a:lstStyle/>
                    <a:p>
                      <a:pPr algn="r"/>
                      <a:r>
                        <a:rPr lang="fr-FR" sz="1400" dirty="0">
                          <a:solidFill>
                            <a:schemeClr val="accent1">
                              <a:lumMod val="50000"/>
                            </a:schemeClr>
                          </a:solidFill>
                        </a:rPr>
                        <a:t>Répondre aux engagements RSE de l’entreprise</a:t>
                      </a:r>
                    </a:p>
                  </a:txBody>
                  <a:tcPr>
                    <a:noFill/>
                  </a:tcPr>
                </a:tc>
                <a:extLst>
                  <a:ext uri="{0D108BD9-81ED-4DB2-BD59-A6C34878D82A}">
                    <a16:rowId xmlns:a16="http://schemas.microsoft.com/office/drawing/2014/main" val="14663513"/>
                  </a:ext>
                </a:extLst>
              </a:tr>
              <a:tr h="480145">
                <a:tc>
                  <a:txBody>
                    <a:bodyPr/>
                    <a:lstStyle/>
                    <a:p>
                      <a:pPr algn="r"/>
                      <a:r>
                        <a:rPr lang="fr-FR" sz="1400" dirty="0">
                          <a:solidFill>
                            <a:schemeClr val="accent1">
                              <a:lumMod val="50000"/>
                            </a:schemeClr>
                          </a:solidFill>
                        </a:rPr>
                        <a:t>Renforcer la marque employeur</a:t>
                      </a:r>
                    </a:p>
                  </a:txBody>
                  <a:tcPr>
                    <a:noFill/>
                  </a:tcPr>
                </a:tc>
                <a:extLst>
                  <a:ext uri="{0D108BD9-81ED-4DB2-BD59-A6C34878D82A}">
                    <a16:rowId xmlns:a16="http://schemas.microsoft.com/office/drawing/2014/main" val="3867950757"/>
                  </a:ext>
                </a:extLst>
              </a:tr>
            </a:tbl>
          </a:graphicData>
        </a:graphic>
      </p:graphicFrame>
      <p:sp>
        <p:nvSpPr>
          <p:cNvPr id="7" name="ZoneTexte 6">
            <a:extLst>
              <a:ext uri="{FF2B5EF4-FFF2-40B4-BE49-F238E27FC236}">
                <a16:creationId xmlns:a16="http://schemas.microsoft.com/office/drawing/2014/main" id="{61890714-AE4A-5B40-C5A1-3F7D395AE699}"/>
              </a:ext>
            </a:extLst>
          </p:cNvPr>
          <p:cNvSpPr txBox="1"/>
          <p:nvPr/>
        </p:nvSpPr>
        <p:spPr>
          <a:xfrm>
            <a:off x="8740815" y="2793016"/>
            <a:ext cx="1728280" cy="323743"/>
          </a:xfrm>
          <a:prstGeom prst="wedgeRectCallout">
            <a:avLst>
              <a:gd name="adj1" fmla="val -59528"/>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46% </a:t>
            </a:r>
            <a:r>
              <a:rPr lang="fr-FR" sz="1000" dirty="0">
                <a:solidFill>
                  <a:schemeClr val="bg1"/>
                </a:solidFill>
              </a:rPr>
              <a:t>parmi l’industrie/BTP</a:t>
            </a:r>
          </a:p>
        </p:txBody>
      </p:sp>
      <p:grpSp>
        <p:nvGrpSpPr>
          <p:cNvPr id="8" name="Groupe 7">
            <a:extLst>
              <a:ext uri="{FF2B5EF4-FFF2-40B4-BE49-F238E27FC236}">
                <a16:creationId xmlns:a16="http://schemas.microsoft.com/office/drawing/2014/main" id="{0025CAE7-C10F-17EC-F86A-96CFD5E4A789}"/>
              </a:ext>
            </a:extLst>
          </p:cNvPr>
          <p:cNvGrpSpPr/>
          <p:nvPr/>
        </p:nvGrpSpPr>
        <p:grpSpPr>
          <a:xfrm>
            <a:off x="337753" y="1278828"/>
            <a:ext cx="2067853" cy="576000"/>
            <a:chOff x="5123698" y="1200181"/>
            <a:chExt cx="2067853" cy="576000"/>
          </a:xfrm>
        </p:grpSpPr>
        <p:sp>
          <p:nvSpPr>
            <p:cNvPr id="9" name="Rectangle 8">
              <a:extLst>
                <a:ext uri="{FF2B5EF4-FFF2-40B4-BE49-F238E27FC236}">
                  <a16:creationId xmlns:a16="http://schemas.microsoft.com/office/drawing/2014/main" id="{8B566639-BDEA-1B08-59AE-E71E08EA8B2E}"/>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15" name="Groupe 14">
              <a:extLst>
                <a:ext uri="{FF2B5EF4-FFF2-40B4-BE49-F238E27FC236}">
                  <a16:creationId xmlns:a16="http://schemas.microsoft.com/office/drawing/2014/main" id="{174567E2-6863-40EB-6F1F-1431ED809454}"/>
                </a:ext>
              </a:extLst>
            </p:cNvPr>
            <p:cNvGrpSpPr/>
            <p:nvPr/>
          </p:nvGrpSpPr>
          <p:grpSpPr>
            <a:xfrm>
              <a:off x="5123698" y="1200181"/>
              <a:ext cx="576000" cy="576000"/>
              <a:chOff x="10650558" y="1677121"/>
              <a:chExt cx="792000" cy="807251"/>
            </a:xfrm>
          </p:grpSpPr>
          <p:sp>
            <p:nvSpPr>
              <p:cNvPr id="18" name="Ellipse 17">
                <a:extLst>
                  <a:ext uri="{FF2B5EF4-FFF2-40B4-BE49-F238E27FC236}">
                    <a16:creationId xmlns:a16="http://schemas.microsoft.com/office/drawing/2014/main" id="{A81F79B1-C0C6-13BB-7C14-E4D53D810B74}"/>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22" name="Graphique 21" descr="Ville avec un remplissage uni">
                <a:extLst>
                  <a:ext uri="{FF2B5EF4-FFF2-40B4-BE49-F238E27FC236}">
                    <a16:creationId xmlns:a16="http://schemas.microsoft.com/office/drawing/2014/main" id="{34362A92-8324-3A9A-0D18-BEC6FF95C7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50558" y="1692372"/>
                <a:ext cx="792000" cy="792000"/>
              </a:xfrm>
              <a:prstGeom prst="rect">
                <a:avLst/>
              </a:prstGeom>
            </p:spPr>
          </p:pic>
        </p:grpSp>
      </p:grpSp>
    </p:spTree>
    <p:extLst>
      <p:ext uri="{BB962C8B-B14F-4D97-AF65-F5344CB8AC3E}">
        <p14:creationId xmlns:p14="http://schemas.microsoft.com/office/powerpoint/2010/main" val="269045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2246"/>
        </a:solidFill>
        <a:effectLst/>
      </p:bgPr>
    </p:bg>
    <p:spTree>
      <p:nvGrpSpPr>
        <p:cNvPr id="1" name="">
          <a:extLst>
            <a:ext uri="{FF2B5EF4-FFF2-40B4-BE49-F238E27FC236}">
              <a16:creationId xmlns:a16="http://schemas.microsoft.com/office/drawing/2014/main" id="{10741C13-A36E-431A-0542-20E32F0CD70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B28366C-90AA-6BF6-1B9E-2F21CBB41DAE}"/>
              </a:ext>
            </a:extLst>
          </p:cNvPr>
          <p:cNvSpPr>
            <a:spLocks noGrp="1"/>
          </p:cNvSpPr>
          <p:nvPr>
            <p:ph type="title"/>
          </p:nvPr>
        </p:nvSpPr>
        <p:spPr>
          <a:xfrm>
            <a:off x="559252" y="1313316"/>
            <a:ext cx="5391605" cy="1549106"/>
          </a:xfrm>
        </p:spPr>
        <p:txBody>
          <a:bodyPr/>
          <a:lstStyle/>
          <a:p>
            <a:r>
              <a:rPr lang="fr-FR" sz="2800" dirty="0"/>
              <a:t>REGARDS croisés SUR LA Mobilité internationale des apprentis</a:t>
            </a:r>
            <a:endParaRPr lang="en-GB" sz="2800" b="0" dirty="0">
              <a:latin typeface="+mn-lt"/>
            </a:endParaRPr>
          </a:p>
        </p:txBody>
      </p:sp>
      <p:sp>
        <p:nvSpPr>
          <p:cNvPr id="3" name="TextBox 2">
            <a:extLst>
              <a:ext uri="{FF2B5EF4-FFF2-40B4-BE49-F238E27FC236}">
                <a16:creationId xmlns:a16="http://schemas.microsoft.com/office/drawing/2014/main" id="{CFF31096-8A88-1380-F66B-C8BB99DD05EE}"/>
              </a:ext>
            </a:extLst>
          </p:cNvPr>
          <p:cNvSpPr txBox="1"/>
          <p:nvPr/>
        </p:nvSpPr>
        <p:spPr>
          <a:xfrm>
            <a:off x="5849681" y="6479951"/>
            <a:ext cx="492637" cy="140488"/>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fld id="{42C674B8-9BBC-4FFF-A23E-570BB0655C41}" type="slidenum">
              <a:rPr kumimoji="0" lang="en-GB" sz="900" b="0" i="0" u="none" strike="noStrike" kern="1200" cap="none" spc="0" normalizeH="0" baseline="0" noProof="0" smtClean="0">
                <a:ln>
                  <a:noFill/>
                </a:ln>
                <a:solidFill>
                  <a:prstClr val="white"/>
                </a:solidFill>
                <a:effectLst/>
                <a:uLnTx/>
                <a:uFillTx/>
                <a:latin typeface="Barlow"/>
                <a:ea typeface="+mn-ea"/>
                <a:cs typeface="+mn-cs"/>
              </a:rPr>
              <a:pPr marL="0" marR="0" lvl="0" indent="0" algn="ctr" defTabSz="914400" rtl="0" eaLnBrk="1" fontAlgn="auto" latinLnBrk="0" hangingPunct="1">
                <a:lnSpc>
                  <a:spcPct val="110000"/>
                </a:lnSpc>
                <a:spcBef>
                  <a:spcPts val="400"/>
                </a:spcBef>
                <a:spcAft>
                  <a:spcPts val="400"/>
                </a:spcAft>
                <a:buClrTx/>
                <a:buSzTx/>
                <a:buFontTx/>
                <a:buNone/>
                <a:tabLst/>
                <a:defRPr/>
              </a:pPr>
              <a:t>11</a:t>
            </a:fld>
            <a:endParaRPr kumimoji="0" lang="en-GB" sz="900" b="0" i="0" u="none" strike="noStrike" kern="1200" cap="none" spc="0" normalizeH="0" baseline="0" noProof="0" dirty="0">
              <a:ln>
                <a:noFill/>
              </a:ln>
              <a:solidFill>
                <a:prstClr val="white"/>
              </a:solidFill>
              <a:effectLst/>
              <a:uLnTx/>
              <a:uFillTx/>
              <a:latin typeface="Barlow"/>
              <a:ea typeface="+mn-ea"/>
              <a:cs typeface="+mn-cs"/>
            </a:endParaRPr>
          </a:p>
        </p:txBody>
      </p:sp>
      <p:sp>
        <p:nvSpPr>
          <p:cNvPr id="2" name="ZoneTexte 1">
            <a:extLst>
              <a:ext uri="{FF2B5EF4-FFF2-40B4-BE49-F238E27FC236}">
                <a16:creationId xmlns:a16="http://schemas.microsoft.com/office/drawing/2014/main" id="{A36728DE-2551-CB32-34DE-8BC77ABFC39F}"/>
              </a:ext>
            </a:extLst>
          </p:cNvPr>
          <p:cNvSpPr txBox="1"/>
          <p:nvPr/>
        </p:nvSpPr>
        <p:spPr>
          <a:xfrm>
            <a:off x="559252" y="553108"/>
            <a:ext cx="695703" cy="760208"/>
          </a:xfrm>
          <a:prstGeom prst="rect">
            <a:avLst/>
          </a:prstGeom>
          <a:noFill/>
        </p:spPr>
        <p:txBody>
          <a:bodyPr wrap="none" lIns="0" tIns="0" rIns="0" bIns="0" rtlCol="0">
            <a:spAutoFit/>
          </a:bodyPr>
          <a:lstStyle/>
          <a:p>
            <a:pPr algn="l">
              <a:lnSpc>
                <a:spcPct val="115000"/>
              </a:lnSpc>
              <a:spcBef>
                <a:spcPts val="400"/>
              </a:spcBef>
              <a:spcAft>
                <a:spcPts val="400"/>
              </a:spcAft>
            </a:pPr>
            <a:r>
              <a:rPr lang="fr-FR" sz="4800" b="1" dirty="0">
                <a:solidFill>
                  <a:schemeClr val="bg1"/>
                </a:solidFill>
              </a:rPr>
              <a:t>02</a:t>
            </a:r>
          </a:p>
        </p:txBody>
      </p:sp>
      <p:pic>
        <p:nvPicPr>
          <p:cNvPr id="13" name="Espace réservé pour une image  12">
            <a:extLst>
              <a:ext uri="{FF2B5EF4-FFF2-40B4-BE49-F238E27FC236}">
                <a16:creationId xmlns:a16="http://schemas.microsoft.com/office/drawing/2014/main" id="{EE489F92-7F2C-6872-42D4-394C84440FB4}"/>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500" r="12500"/>
          <a:stretch>
            <a:fillRect/>
          </a:stretch>
        </p:blipFill>
        <p:spPr/>
      </p:pic>
      <p:sp>
        <p:nvSpPr>
          <p:cNvPr id="6" name="Freeform: Shape 9">
            <a:extLst>
              <a:ext uri="{FF2B5EF4-FFF2-40B4-BE49-F238E27FC236}">
                <a16:creationId xmlns:a16="http://schemas.microsoft.com/office/drawing/2014/main" id="{FA455AE8-1BA8-5FED-53BB-940A1D4B00E7}"/>
              </a:ext>
              <a:ext uri="{C183D7F6-B498-43B3-948B-1728B52AA6E4}">
                <adec:decorative xmlns:adec="http://schemas.microsoft.com/office/drawing/2017/decorative" val="1"/>
              </a:ext>
            </a:extLst>
          </p:cNvPr>
          <p:cNvSpPr/>
          <p:nvPr/>
        </p:nvSpPr>
        <p:spPr>
          <a:xfrm rot="8100000">
            <a:off x="7612739"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
        <p:nvSpPr>
          <p:cNvPr id="11" name="Freeform: Shape 10">
            <a:extLst>
              <a:ext uri="{FF2B5EF4-FFF2-40B4-BE49-F238E27FC236}">
                <a16:creationId xmlns:a16="http://schemas.microsoft.com/office/drawing/2014/main" id="{F17025B0-A45C-A37F-87F6-3AD0D14887F0}"/>
              </a:ext>
              <a:ext uri="{C183D7F6-B498-43B3-948B-1728B52AA6E4}">
                <adec:decorative xmlns:adec="http://schemas.microsoft.com/office/drawing/2017/decorative" val="1"/>
              </a:ext>
            </a:extLst>
          </p:cNvPr>
          <p:cNvSpPr/>
          <p:nvPr/>
        </p:nvSpPr>
        <p:spPr>
          <a:xfrm rot="8100000">
            <a:off x="6056204" y="42003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Tree>
    <p:custDataLst>
      <p:tags r:id="rId1"/>
    </p:custDataLst>
    <p:extLst>
      <p:ext uri="{BB962C8B-B14F-4D97-AF65-F5344CB8AC3E}">
        <p14:creationId xmlns:p14="http://schemas.microsoft.com/office/powerpoint/2010/main" val="2798309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DB026-D806-2EB1-B23A-08F8BF1A781D}"/>
            </a:ext>
          </a:extLst>
        </p:cNvPr>
        <p:cNvGrpSpPr/>
        <p:nvPr/>
      </p:nvGrpSpPr>
      <p:grpSpPr>
        <a:xfrm>
          <a:off x="0" y="0"/>
          <a:ext cx="0" cy="0"/>
          <a:chOff x="0" y="0"/>
          <a:chExt cx="0" cy="0"/>
        </a:xfrm>
      </p:grpSpPr>
      <p:graphicFrame>
        <p:nvGraphicFramePr>
          <p:cNvPr id="32" name="Graphique 31">
            <a:extLst>
              <a:ext uri="{FF2B5EF4-FFF2-40B4-BE49-F238E27FC236}">
                <a16:creationId xmlns:a16="http://schemas.microsoft.com/office/drawing/2014/main" id="{72E64A0F-75DF-3205-3E5C-A8479DC8EC2A}"/>
              </a:ext>
            </a:extLst>
          </p:cNvPr>
          <p:cNvGraphicFramePr/>
          <p:nvPr>
            <p:extLst>
              <p:ext uri="{D42A27DB-BD31-4B8C-83A1-F6EECF244321}">
                <p14:modId xmlns:p14="http://schemas.microsoft.com/office/powerpoint/2010/main" val="3905147092"/>
              </p:ext>
            </p:extLst>
          </p:nvPr>
        </p:nvGraphicFramePr>
        <p:xfrm>
          <a:off x="6272961" y="2103887"/>
          <a:ext cx="4733926" cy="48839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phique 36">
            <a:extLst>
              <a:ext uri="{FF2B5EF4-FFF2-40B4-BE49-F238E27FC236}">
                <a16:creationId xmlns:a16="http://schemas.microsoft.com/office/drawing/2014/main" id="{8CF220C2-F7EB-34C3-7C51-2ABCA5989568}"/>
              </a:ext>
            </a:extLst>
          </p:cNvPr>
          <p:cNvGraphicFramePr/>
          <p:nvPr>
            <p:extLst>
              <p:ext uri="{D42A27DB-BD31-4B8C-83A1-F6EECF244321}">
                <p14:modId xmlns:p14="http://schemas.microsoft.com/office/powerpoint/2010/main" val="1295416626"/>
              </p:ext>
            </p:extLst>
          </p:nvPr>
        </p:nvGraphicFramePr>
        <p:xfrm>
          <a:off x="165402" y="2043354"/>
          <a:ext cx="4733926" cy="4883958"/>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E841811C-7BC2-0219-2E9B-E1ABF18FDF43}"/>
              </a:ext>
            </a:extLst>
          </p:cNvPr>
          <p:cNvSpPr>
            <a:spLocks noGrp="1"/>
          </p:cNvSpPr>
          <p:nvPr>
            <p:ph type="title"/>
          </p:nvPr>
        </p:nvSpPr>
        <p:spPr>
          <a:xfrm>
            <a:off x="432479" y="295251"/>
            <a:ext cx="11680964" cy="798444"/>
          </a:xfrm>
        </p:spPr>
        <p:txBody>
          <a:bodyPr/>
          <a:lstStyle/>
          <a:p>
            <a:pPr>
              <a:lnSpc>
                <a:spcPct val="100000"/>
              </a:lnSpc>
              <a:spcBef>
                <a:spcPts val="0"/>
              </a:spcBef>
              <a:spcAft>
                <a:spcPts val="0"/>
              </a:spcAft>
            </a:pPr>
            <a:r>
              <a:rPr lang="fr-FR" sz="2000" dirty="0"/>
              <a:t>La connaissance de la formation à l’étranger dans le cadre de l’apprentissage est légèrement majoritaire.</a:t>
            </a:r>
            <a:endParaRPr lang="fr-FR" sz="2400" b="0" u="sng" dirty="0"/>
          </a:p>
        </p:txBody>
      </p:sp>
      <p:sp>
        <p:nvSpPr>
          <p:cNvPr id="4" name="Rectangle 3">
            <a:extLst>
              <a:ext uri="{FF2B5EF4-FFF2-40B4-BE49-F238E27FC236}">
                <a16:creationId xmlns:a16="http://schemas.microsoft.com/office/drawing/2014/main" id="{18D782EB-AAD2-8487-A809-5F5B121AB9B6}"/>
              </a:ext>
            </a:extLst>
          </p:cNvPr>
          <p:cNvSpPr/>
          <p:nvPr>
            <p:custDataLst>
              <p:tags r:id="rId1"/>
            </p:custDataLst>
          </p:nvPr>
        </p:nvSpPr>
        <p:spPr>
          <a:xfrm>
            <a:off x="347225" y="939661"/>
            <a:ext cx="9807492" cy="461665"/>
          </a:xfrm>
          <a:prstGeom prst="rect">
            <a:avLst/>
          </a:prstGeom>
        </p:spPr>
        <p:txBody>
          <a:bodyPr wrap="square">
            <a:spAutoFit/>
          </a:bodyPr>
          <a:lstStyle/>
          <a:p>
            <a:pPr fontAlgn="base">
              <a:spcAft>
                <a:spcPct val="0"/>
              </a:spcAft>
            </a:pPr>
            <a:r>
              <a:rPr lang="fr-FR" sz="1200" b="1" dirty="0">
                <a:solidFill>
                  <a:schemeClr val="bg1">
                    <a:lumMod val="50000"/>
                  </a:schemeClr>
                </a:solidFill>
                <a:cs typeface="Arial" pitchFamily="34" charset="0"/>
              </a:rPr>
              <a:t>Pensez-vous que chacune des informations suivantes est vraie ou fausse ?</a:t>
            </a:r>
          </a:p>
          <a:p>
            <a:pPr fontAlgn="base">
              <a:spcAft>
                <a:spcPct val="0"/>
              </a:spcAft>
            </a:pPr>
            <a:r>
              <a:rPr lang="fr-FR" sz="1200" dirty="0">
                <a:solidFill>
                  <a:schemeClr val="bg1">
                    <a:lumMod val="50000"/>
                  </a:schemeClr>
                </a:solidFill>
                <a:cs typeface="Arial" pitchFamily="34" charset="0"/>
              </a:rPr>
              <a:t>Base :  à tous</a:t>
            </a:r>
          </a:p>
        </p:txBody>
      </p:sp>
      <p:cxnSp>
        <p:nvCxnSpPr>
          <p:cNvPr id="14" name="Connecteur droit 13">
            <a:extLst>
              <a:ext uri="{FF2B5EF4-FFF2-40B4-BE49-F238E27FC236}">
                <a16:creationId xmlns:a16="http://schemas.microsoft.com/office/drawing/2014/main" id="{E37B71EC-EFEF-8BA8-FD74-7BEC82019D09}"/>
              </a:ext>
            </a:extLst>
          </p:cNvPr>
          <p:cNvCxnSpPr>
            <a:cxnSpLocks/>
          </p:cNvCxnSpPr>
          <p:nvPr/>
        </p:nvCxnSpPr>
        <p:spPr>
          <a:xfrm>
            <a:off x="6096000" y="1715446"/>
            <a:ext cx="0" cy="394875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C8F5BD40-2DDA-78AF-1E01-0B2C8E0990F7}"/>
              </a:ext>
            </a:extLst>
          </p:cNvPr>
          <p:cNvSpPr txBox="1"/>
          <p:nvPr/>
        </p:nvSpPr>
        <p:spPr>
          <a:xfrm>
            <a:off x="2857500" y="1336766"/>
            <a:ext cx="6477000" cy="338554"/>
          </a:xfrm>
          <a:prstGeom prst="rect">
            <a:avLst/>
          </a:prstGeom>
          <a:noFill/>
        </p:spPr>
        <p:txBody>
          <a:bodyPr wrap="square">
            <a:spAutoFit/>
          </a:bodyPr>
          <a:lstStyle/>
          <a:p>
            <a:pPr algn="ctr" fontAlgn="ctr">
              <a:buNone/>
            </a:pPr>
            <a:r>
              <a:rPr lang="fr-FR" sz="1600" b="0" i="1" u="sng" strike="noStrike" dirty="0">
                <a:solidFill>
                  <a:srgbClr val="000000"/>
                </a:solidFill>
                <a:effectLst/>
                <a:latin typeface="Barlow" panose="00000500000000000000" pitchFamily="2" charset="0"/>
              </a:rPr>
              <a:t>Un apprenti peut effectuer une partie de sa formation dans un autre pays</a:t>
            </a:r>
          </a:p>
        </p:txBody>
      </p:sp>
      <p:sp>
        <p:nvSpPr>
          <p:cNvPr id="33" name="Flèche : droite 32">
            <a:extLst>
              <a:ext uri="{FF2B5EF4-FFF2-40B4-BE49-F238E27FC236}">
                <a16:creationId xmlns:a16="http://schemas.microsoft.com/office/drawing/2014/main" id="{4E27E8B2-CC28-1EAE-048C-159C6FDEC5EC}"/>
              </a:ext>
            </a:extLst>
          </p:cNvPr>
          <p:cNvSpPr/>
          <p:nvPr/>
        </p:nvSpPr>
        <p:spPr>
          <a:xfrm>
            <a:off x="3444116" y="3386802"/>
            <a:ext cx="423216" cy="254524"/>
          </a:xfrm>
          <a:prstGeom prst="rightArrow">
            <a:avLst/>
          </a:prstGeom>
          <a:solidFill>
            <a:srgbClr val="53D0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fr-FR"/>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l">
              <a:lnSpc>
                <a:spcPct val="112000"/>
              </a:lnSpc>
              <a:spcBef>
                <a:spcPts val="400"/>
              </a:spcBef>
              <a:spcAft>
                <a:spcPts val="400"/>
              </a:spcAft>
            </a:pPr>
            <a:endParaRPr lang="fr-FR" sz="2400" dirty="0">
              <a:solidFill>
                <a:schemeClr val="tx1"/>
              </a:solidFill>
            </a:endParaRPr>
          </a:p>
        </p:txBody>
      </p:sp>
      <p:sp>
        <p:nvSpPr>
          <p:cNvPr id="35" name="ZoneTexte 17">
            <a:extLst>
              <a:ext uri="{FF2B5EF4-FFF2-40B4-BE49-F238E27FC236}">
                <a16:creationId xmlns:a16="http://schemas.microsoft.com/office/drawing/2014/main" id="{1E908A85-A571-F659-C128-7A321F8E3C73}"/>
              </a:ext>
            </a:extLst>
          </p:cNvPr>
          <p:cNvSpPr txBox="1"/>
          <p:nvPr/>
        </p:nvSpPr>
        <p:spPr>
          <a:xfrm>
            <a:off x="4147728" y="2680999"/>
            <a:ext cx="1503200" cy="2708700"/>
          </a:xfrm>
          <a:prstGeom prst="rect">
            <a:avLst/>
          </a:prstGeom>
          <a:solidFill>
            <a:schemeClr val="tx2"/>
          </a:solidFill>
        </p:spPr>
        <p:txBody>
          <a:bodyPr wrap="square" lIns="108000" tIns="36000" rIns="72000" bIns="36000" rtlCol="0" anchor="ctr">
            <a:noAutofit/>
          </a:bodyPr>
          <a:lstStyle>
            <a:defPPr>
              <a:defRPr lang="fr-FR"/>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fr-FR" sz="1100" b="1" dirty="0">
                <a:solidFill>
                  <a:schemeClr val="bg1"/>
                </a:solidFill>
              </a:rPr>
              <a:t>Même auprès des plus familiers de l’apprentissage, la notoriété des contrats à l’étranger n’est pas écrasante :</a:t>
            </a:r>
          </a:p>
          <a:p>
            <a:pPr algn="l"/>
            <a:endParaRPr lang="fr-FR" sz="1100" b="1" dirty="0">
              <a:solidFill>
                <a:schemeClr val="bg1"/>
              </a:solidFill>
            </a:endParaRPr>
          </a:p>
          <a:p>
            <a:pPr algn="l"/>
            <a:r>
              <a:rPr lang="fr-FR" sz="1100" b="1" dirty="0">
                <a:solidFill>
                  <a:schemeClr val="bg1"/>
                </a:solidFill>
              </a:rPr>
              <a:t>59%</a:t>
            </a:r>
            <a:r>
              <a:rPr lang="fr-FR" sz="1100" dirty="0">
                <a:solidFill>
                  <a:schemeClr val="bg1"/>
                </a:solidFill>
              </a:rPr>
              <a:t> parmi ceux qui voient précisément ce qu’est une formation en apprentissage</a:t>
            </a:r>
          </a:p>
          <a:p>
            <a:pPr algn="l"/>
            <a:r>
              <a:rPr lang="fr-FR" sz="1100" b="1" dirty="0">
                <a:solidFill>
                  <a:schemeClr val="bg1"/>
                </a:solidFill>
              </a:rPr>
              <a:t>60%</a:t>
            </a:r>
            <a:r>
              <a:rPr lang="fr-FR" sz="1100" dirty="0">
                <a:solidFill>
                  <a:schemeClr val="bg1"/>
                </a:solidFill>
              </a:rPr>
              <a:t> parmi ceux ayant au moins un lien avec l’apprentissage</a:t>
            </a:r>
            <a:endParaRPr lang="fr-FR" sz="1100" b="1" dirty="0">
              <a:solidFill>
                <a:schemeClr val="bg1"/>
              </a:solidFill>
            </a:endParaRPr>
          </a:p>
        </p:txBody>
      </p:sp>
      <p:sp>
        <p:nvSpPr>
          <p:cNvPr id="21" name="ZoneTexte 17">
            <a:extLst>
              <a:ext uri="{FF2B5EF4-FFF2-40B4-BE49-F238E27FC236}">
                <a16:creationId xmlns:a16="http://schemas.microsoft.com/office/drawing/2014/main" id="{4F6EB280-372D-44F9-78FE-48340A688ADC}"/>
              </a:ext>
            </a:extLst>
          </p:cNvPr>
          <p:cNvSpPr txBox="1"/>
          <p:nvPr/>
        </p:nvSpPr>
        <p:spPr>
          <a:xfrm>
            <a:off x="10256495" y="2680999"/>
            <a:ext cx="1500784" cy="1844371"/>
          </a:xfrm>
          <a:prstGeom prst="rect">
            <a:avLst/>
          </a:prstGeom>
          <a:solidFill>
            <a:schemeClr val="tx2"/>
          </a:solidFill>
        </p:spPr>
        <p:txBody>
          <a:bodyPr wrap="square" lIns="108000" tIns="36000" rIns="72000" bIns="36000" rtlCol="0" anchor="ctr">
            <a:noAutofit/>
          </a:bodyPr>
          <a:lstStyle>
            <a:defPPr>
              <a:defRPr lang="fr-FR"/>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fr-FR" sz="1100" b="1" dirty="0">
                <a:solidFill>
                  <a:schemeClr val="bg1"/>
                </a:solidFill>
              </a:rPr>
              <a:t>77%</a:t>
            </a:r>
            <a:r>
              <a:rPr lang="fr-FR" sz="1100" dirty="0">
                <a:solidFill>
                  <a:schemeClr val="bg1"/>
                </a:solidFill>
              </a:rPr>
              <a:t> parmi les entreprises ayant une activité internationale importante</a:t>
            </a:r>
            <a:endParaRPr lang="fr-FR" sz="1100" b="1" dirty="0">
              <a:solidFill>
                <a:schemeClr val="bg1"/>
              </a:solidFill>
            </a:endParaRPr>
          </a:p>
          <a:p>
            <a:pPr algn="l"/>
            <a:r>
              <a:rPr lang="fr-FR" sz="1100" b="1" dirty="0">
                <a:solidFill>
                  <a:schemeClr val="bg1"/>
                </a:solidFill>
              </a:rPr>
              <a:t>68%</a:t>
            </a:r>
            <a:r>
              <a:rPr lang="fr-FR" sz="1100" dirty="0">
                <a:solidFill>
                  <a:schemeClr val="bg1"/>
                </a:solidFill>
              </a:rPr>
              <a:t> parmi les entreprises de 250 salariés et plus</a:t>
            </a:r>
          </a:p>
        </p:txBody>
      </p:sp>
      <p:grpSp>
        <p:nvGrpSpPr>
          <p:cNvPr id="30" name="Groupe 29">
            <a:extLst>
              <a:ext uri="{FF2B5EF4-FFF2-40B4-BE49-F238E27FC236}">
                <a16:creationId xmlns:a16="http://schemas.microsoft.com/office/drawing/2014/main" id="{B4F914DA-88E1-7708-2365-6A1F48A5CCB2}"/>
              </a:ext>
            </a:extLst>
          </p:cNvPr>
          <p:cNvGrpSpPr/>
          <p:nvPr/>
        </p:nvGrpSpPr>
        <p:grpSpPr>
          <a:xfrm>
            <a:off x="1062663" y="1670290"/>
            <a:ext cx="1909643" cy="576000"/>
            <a:chOff x="5244040" y="1447280"/>
            <a:chExt cx="1909643" cy="576000"/>
          </a:xfrm>
        </p:grpSpPr>
        <p:sp>
          <p:nvSpPr>
            <p:cNvPr id="34" name="Rectangle 33">
              <a:extLst>
                <a:ext uri="{FF2B5EF4-FFF2-40B4-BE49-F238E27FC236}">
                  <a16:creationId xmlns:a16="http://schemas.microsoft.com/office/drawing/2014/main" id="{D108A357-3117-72D4-8501-8D660A30AB85}"/>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36" name="Groupe 35">
              <a:extLst>
                <a:ext uri="{FF2B5EF4-FFF2-40B4-BE49-F238E27FC236}">
                  <a16:creationId xmlns:a16="http://schemas.microsoft.com/office/drawing/2014/main" id="{E1C7A8AB-2956-C251-6311-4A2E096899ED}"/>
                </a:ext>
              </a:extLst>
            </p:cNvPr>
            <p:cNvGrpSpPr/>
            <p:nvPr/>
          </p:nvGrpSpPr>
          <p:grpSpPr>
            <a:xfrm>
              <a:off x="5244040" y="1447280"/>
              <a:ext cx="576000" cy="576000"/>
              <a:chOff x="7566157" y="2694602"/>
              <a:chExt cx="792000" cy="792000"/>
            </a:xfrm>
          </p:grpSpPr>
          <p:sp>
            <p:nvSpPr>
              <p:cNvPr id="38" name="Ellipse 37">
                <a:extLst>
                  <a:ext uri="{FF2B5EF4-FFF2-40B4-BE49-F238E27FC236}">
                    <a16:creationId xmlns:a16="http://schemas.microsoft.com/office/drawing/2014/main" id="{4B01F6C1-9D55-A0FC-605A-D1698487E727}"/>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39" name="Group 19">
                <a:extLst>
                  <a:ext uri="{FF2B5EF4-FFF2-40B4-BE49-F238E27FC236}">
                    <a16:creationId xmlns:a16="http://schemas.microsoft.com/office/drawing/2014/main" id="{5648FB27-5008-8E92-E22D-E7F72C60817C}"/>
                  </a:ext>
                </a:extLst>
              </p:cNvPr>
              <p:cNvGrpSpPr>
                <a:grpSpLocks noChangeAspect="1"/>
              </p:cNvGrpSpPr>
              <p:nvPr/>
            </p:nvGrpSpPr>
            <p:grpSpPr bwMode="auto">
              <a:xfrm>
                <a:off x="7592714" y="2734170"/>
                <a:ext cx="738885" cy="712865"/>
                <a:chOff x="620" y="2887"/>
                <a:chExt cx="374" cy="364"/>
              </a:xfrm>
              <a:noFill/>
            </p:grpSpPr>
            <p:sp>
              <p:nvSpPr>
                <p:cNvPr id="40" name="Freeform 20">
                  <a:extLst>
                    <a:ext uri="{FF2B5EF4-FFF2-40B4-BE49-F238E27FC236}">
                      <a16:creationId xmlns:a16="http://schemas.microsoft.com/office/drawing/2014/main" id="{FD42DE1D-E0C5-8882-CD21-48A03CA29B64}"/>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1" name="Oval 21">
                  <a:extLst>
                    <a:ext uri="{FF2B5EF4-FFF2-40B4-BE49-F238E27FC236}">
                      <a16:creationId xmlns:a16="http://schemas.microsoft.com/office/drawing/2014/main" id="{68B7F630-AA88-AB06-707F-EE9D753ECCF3}"/>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2" name="Freeform 22">
                  <a:extLst>
                    <a:ext uri="{FF2B5EF4-FFF2-40B4-BE49-F238E27FC236}">
                      <a16:creationId xmlns:a16="http://schemas.microsoft.com/office/drawing/2014/main" id="{28712BAF-18FE-EE78-C031-D9539A94FF61}"/>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3" name="Freeform 23">
                  <a:extLst>
                    <a:ext uri="{FF2B5EF4-FFF2-40B4-BE49-F238E27FC236}">
                      <a16:creationId xmlns:a16="http://schemas.microsoft.com/office/drawing/2014/main" id="{C43883CA-15D9-BE7F-B0B4-E042DF28379A}"/>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4" name="Freeform 24">
                  <a:extLst>
                    <a:ext uri="{FF2B5EF4-FFF2-40B4-BE49-F238E27FC236}">
                      <a16:creationId xmlns:a16="http://schemas.microsoft.com/office/drawing/2014/main" id="{A2B2B41A-B60A-D570-847C-6E76403A4D6B}"/>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5" name="Freeform 25">
                  <a:extLst>
                    <a:ext uri="{FF2B5EF4-FFF2-40B4-BE49-F238E27FC236}">
                      <a16:creationId xmlns:a16="http://schemas.microsoft.com/office/drawing/2014/main" id="{B399044C-C6D7-B8FF-21E2-FF797ACFD148}"/>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6" name="Freeform 26">
                  <a:extLst>
                    <a:ext uri="{FF2B5EF4-FFF2-40B4-BE49-F238E27FC236}">
                      <a16:creationId xmlns:a16="http://schemas.microsoft.com/office/drawing/2014/main" id="{37745840-EC95-E363-5ADE-BDF9CE62439E}"/>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7" name="Freeform 27">
                  <a:extLst>
                    <a:ext uri="{FF2B5EF4-FFF2-40B4-BE49-F238E27FC236}">
                      <a16:creationId xmlns:a16="http://schemas.microsoft.com/office/drawing/2014/main" id="{96AA310F-BB2B-EC86-4F58-81866BC91604}"/>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8" name="Freeform 28">
                  <a:extLst>
                    <a:ext uri="{FF2B5EF4-FFF2-40B4-BE49-F238E27FC236}">
                      <a16:creationId xmlns:a16="http://schemas.microsoft.com/office/drawing/2014/main" id="{0F8AB580-711A-24B3-BB4E-4800CB50A87A}"/>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9" name="Freeform 29">
                  <a:extLst>
                    <a:ext uri="{FF2B5EF4-FFF2-40B4-BE49-F238E27FC236}">
                      <a16:creationId xmlns:a16="http://schemas.microsoft.com/office/drawing/2014/main" id="{3D6B7492-3386-88F5-7DCD-686CCADCA71C}"/>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0" name="Freeform 30">
                  <a:extLst>
                    <a:ext uri="{FF2B5EF4-FFF2-40B4-BE49-F238E27FC236}">
                      <a16:creationId xmlns:a16="http://schemas.microsoft.com/office/drawing/2014/main" id="{14FE0F62-7453-9784-A190-CFE5A1AC9265}"/>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1" name="Freeform 31">
                  <a:extLst>
                    <a:ext uri="{FF2B5EF4-FFF2-40B4-BE49-F238E27FC236}">
                      <a16:creationId xmlns:a16="http://schemas.microsoft.com/office/drawing/2014/main" id="{90C321A9-DC64-291C-7F76-2A8A3F45A640}"/>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52" name="Groupe 51">
            <a:extLst>
              <a:ext uri="{FF2B5EF4-FFF2-40B4-BE49-F238E27FC236}">
                <a16:creationId xmlns:a16="http://schemas.microsoft.com/office/drawing/2014/main" id="{7DAE9D96-B8CB-B115-2996-FB1B6C5FACB3}"/>
              </a:ext>
            </a:extLst>
          </p:cNvPr>
          <p:cNvGrpSpPr/>
          <p:nvPr/>
        </p:nvGrpSpPr>
        <p:grpSpPr>
          <a:xfrm>
            <a:off x="6949147" y="1698354"/>
            <a:ext cx="2067853" cy="576000"/>
            <a:chOff x="5123698" y="1200181"/>
            <a:chExt cx="2067853" cy="576000"/>
          </a:xfrm>
        </p:grpSpPr>
        <p:sp>
          <p:nvSpPr>
            <p:cNvPr id="53" name="Rectangle 52">
              <a:extLst>
                <a:ext uri="{FF2B5EF4-FFF2-40B4-BE49-F238E27FC236}">
                  <a16:creationId xmlns:a16="http://schemas.microsoft.com/office/drawing/2014/main" id="{F0248F8D-8E03-1876-AAAD-7808295B799D}"/>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54" name="Groupe 53">
              <a:extLst>
                <a:ext uri="{FF2B5EF4-FFF2-40B4-BE49-F238E27FC236}">
                  <a16:creationId xmlns:a16="http://schemas.microsoft.com/office/drawing/2014/main" id="{7117022D-799C-7749-B9D0-16CB5FB5A411}"/>
                </a:ext>
              </a:extLst>
            </p:cNvPr>
            <p:cNvGrpSpPr/>
            <p:nvPr/>
          </p:nvGrpSpPr>
          <p:grpSpPr>
            <a:xfrm>
              <a:off x="5123698" y="1200181"/>
              <a:ext cx="576000" cy="576000"/>
              <a:chOff x="10650558" y="1677121"/>
              <a:chExt cx="792000" cy="807251"/>
            </a:xfrm>
          </p:grpSpPr>
          <p:sp>
            <p:nvSpPr>
              <p:cNvPr id="55" name="Ellipse 54">
                <a:extLst>
                  <a:ext uri="{FF2B5EF4-FFF2-40B4-BE49-F238E27FC236}">
                    <a16:creationId xmlns:a16="http://schemas.microsoft.com/office/drawing/2014/main" id="{77A87A70-7ACB-285D-6643-0BA7832A706C}"/>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56" name="Graphique 55" descr="Ville avec un remplissage uni">
                <a:extLst>
                  <a:ext uri="{FF2B5EF4-FFF2-40B4-BE49-F238E27FC236}">
                    <a16:creationId xmlns:a16="http://schemas.microsoft.com/office/drawing/2014/main" id="{33FB0644-5A74-BADF-6854-E15869AB42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sp>
        <p:nvSpPr>
          <p:cNvPr id="58" name="Flèche : droite 57">
            <a:extLst>
              <a:ext uri="{FF2B5EF4-FFF2-40B4-BE49-F238E27FC236}">
                <a16:creationId xmlns:a16="http://schemas.microsoft.com/office/drawing/2014/main" id="{41A66400-F343-BE96-6C17-535A8A7CB800}"/>
              </a:ext>
            </a:extLst>
          </p:cNvPr>
          <p:cNvSpPr/>
          <p:nvPr/>
        </p:nvSpPr>
        <p:spPr>
          <a:xfrm>
            <a:off x="9629016" y="3386802"/>
            <a:ext cx="423216" cy="254524"/>
          </a:xfrm>
          <a:prstGeom prst="rightArrow">
            <a:avLst/>
          </a:prstGeom>
          <a:solidFill>
            <a:srgbClr val="53D0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fr-FR"/>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l">
              <a:lnSpc>
                <a:spcPct val="112000"/>
              </a:lnSpc>
              <a:spcBef>
                <a:spcPts val="400"/>
              </a:spcBef>
              <a:spcAft>
                <a:spcPts val="400"/>
              </a:spcAft>
            </a:pPr>
            <a:endParaRPr lang="fr-FR" sz="2400" dirty="0">
              <a:solidFill>
                <a:schemeClr val="tx1"/>
              </a:solidFill>
            </a:endParaRPr>
          </a:p>
        </p:txBody>
      </p:sp>
      <p:graphicFrame>
        <p:nvGraphicFramePr>
          <p:cNvPr id="60" name="Tableau 59">
            <a:extLst>
              <a:ext uri="{FF2B5EF4-FFF2-40B4-BE49-F238E27FC236}">
                <a16:creationId xmlns:a16="http://schemas.microsoft.com/office/drawing/2014/main" id="{85FC5985-F8B1-EB02-4570-75B55138C0E2}"/>
              </a:ext>
            </a:extLst>
          </p:cNvPr>
          <p:cNvGraphicFramePr>
            <a:graphicFrameLocks noGrp="1"/>
          </p:cNvGraphicFramePr>
          <p:nvPr>
            <p:extLst>
              <p:ext uri="{D42A27DB-BD31-4B8C-83A1-F6EECF244321}">
                <p14:modId xmlns:p14="http://schemas.microsoft.com/office/powerpoint/2010/main" val="1689177251"/>
              </p:ext>
            </p:extLst>
          </p:nvPr>
        </p:nvGraphicFramePr>
        <p:xfrm>
          <a:off x="0" y="5926386"/>
          <a:ext cx="12192000" cy="370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96815250"/>
                    </a:ext>
                  </a:extLst>
                </a:gridCol>
                <a:gridCol w="4064000">
                  <a:extLst>
                    <a:ext uri="{9D8B030D-6E8A-4147-A177-3AD203B41FA5}">
                      <a16:colId xmlns:a16="http://schemas.microsoft.com/office/drawing/2014/main" val="3201585896"/>
                    </a:ext>
                  </a:extLst>
                </a:gridCol>
                <a:gridCol w="4064000">
                  <a:extLst>
                    <a:ext uri="{9D8B030D-6E8A-4147-A177-3AD203B41FA5}">
                      <a16:colId xmlns:a16="http://schemas.microsoft.com/office/drawing/2014/main" val="3646017439"/>
                    </a:ext>
                  </a:extLst>
                </a:gridCol>
              </a:tblGrid>
              <a:tr h="370840">
                <a:tc>
                  <a:txBody>
                    <a:bodyPr/>
                    <a:lstStyle/>
                    <a:p>
                      <a:pPr algn="ctr"/>
                      <a:r>
                        <a:rPr lang="fr-FR" sz="1100" dirty="0"/>
                        <a:t>Oui, c’est possible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3D0B9"/>
                    </a:solidFill>
                  </a:tcPr>
                </a:tc>
                <a:tc>
                  <a:txBody>
                    <a:bodyPr/>
                    <a:lstStyle/>
                    <a:p>
                      <a:pPr algn="ctr"/>
                      <a:r>
                        <a:rPr lang="fr-FR" sz="1100" dirty="0"/>
                        <a:t>Non, ce n’est pas possible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Vous ne savez pas vraiment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791321703"/>
                  </a:ext>
                </a:extLst>
              </a:tr>
            </a:tbl>
          </a:graphicData>
        </a:graphic>
      </p:graphicFrame>
    </p:spTree>
    <p:extLst>
      <p:ext uri="{BB962C8B-B14F-4D97-AF65-F5344CB8AC3E}">
        <p14:creationId xmlns:p14="http://schemas.microsoft.com/office/powerpoint/2010/main" val="2868147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B267E-5497-9074-7248-B152EC7B990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A4A470-7D19-EF39-37BF-346A1748FA08}"/>
              </a:ext>
            </a:extLst>
          </p:cNvPr>
          <p:cNvSpPr>
            <a:spLocks noGrp="1"/>
          </p:cNvSpPr>
          <p:nvPr>
            <p:ph type="title"/>
          </p:nvPr>
        </p:nvSpPr>
        <p:spPr>
          <a:xfrm>
            <a:off x="432479" y="189100"/>
            <a:ext cx="11558416" cy="581968"/>
          </a:xfrm>
        </p:spPr>
        <p:txBody>
          <a:bodyPr/>
          <a:lstStyle/>
          <a:p>
            <a:pPr>
              <a:lnSpc>
                <a:spcPct val="100000"/>
              </a:lnSpc>
              <a:spcBef>
                <a:spcPts val="0"/>
              </a:spcBef>
              <a:spcAft>
                <a:spcPts val="0"/>
              </a:spcAft>
            </a:pPr>
            <a:r>
              <a:rPr lang="fr-FR" sz="2000" dirty="0"/>
              <a:t>Plus précisément, près de la moitié des entreprises savent que les apprentis peuvent bénéficier d’Erasmus +, le financement par les OPCO étant mieux connu.</a:t>
            </a:r>
          </a:p>
        </p:txBody>
      </p:sp>
      <p:sp>
        <p:nvSpPr>
          <p:cNvPr id="27" name="Rectangle 26">
            <a:extLst>
              <a:ext uri="{FF2B5EF4-FFF2-40B4-BE49-F238E27FC236}">
                <a16:creationId xmlns:a16="http://schemas.microsoft.com/office/drawing/2014/main" id="{1A075627-47E5-A0E4-2904-5C8A9E542F00}"/>
              </a:ext>
            </a:extLst>
          </p:cNvPr>
          <p:cNvSpPr/>
          <p:nvPr>
            <p:custDataLst>
              <p:tags r:id="rId1"/>
            </p:custDataLst>
          </p:nvPr>
        </p:nvSpPr>
        <p:spPr>
          <a:xfrm>
            <a:off x="367138" y="901229"/>
            <a:ext cx="5240537" cy="461665"/>
          </a:xfrm>
          <a:prstGeom prst="rect">
            <a:avLst/>
          </a:prstGeom>
        </p:spPr>
        <p:txBody>
          <a:bodyPr wrap="none">
            <a:spAutoFit/>
          </a:bodyPr>
          <a:lstStyle/>
          <a:p>
            <a:pPr fontAlgn="base">
              <a:spcAft>
                <a:spcPct val="0"/>
              </a:spcAft>
            </a:pPr>
            <a:r>
              <a:rPr lang="fr-FR" sz="1200" b="1" dirty="0">
                <a:solidFill>
                  <a:schemeClr val="bg1">
                    <a:lumMod val="50000"/>
                  </a:schemeClr>
                </a:solidFill>
              </a:rPr>
              <a:t>Pensez-vous que chacune des affirmations suivantes est vraie ou fausse ?</a:t>
            </a:r>
          </a:p>
          <a:p>
            <a:pPr fontAlgn="base">
              <a:spcAft>
                <a:spcPct val="0"/>
              </a:spcAft>
            </a:pPr>
            <a:r>
              <a:rPr lang="fr-FR" sz="1200" dirty="0">
                <a:solidFill>
                  <a:schemeClr val="bg1">
                    <a:lumMod val="50000"/>
                  </a:schemeClr>
                </a:solidFill>
                <a:cs typeface="Arial" pitchFamily="34" charset="0"/>
              </a:rPr>
              <a:t>Base :  aux entreprises</a:t>
            </a:r>
          </a:p>
        </p:txBody>
      </p:sp>
      <p:graphicFrame>
        <p:nvGraphicFramePr>
          <p:cNvPr id="8" name="Graphique 7">
            <a:extLst>
              <a:ext uri="{FF2B5EF4-FFF2-40B4-BE49-F238E27FC236}">
                <a16:creationId xmlns:a16="http://schemas.microsoft.com/office/drawing/2014/main" id="{08C13E2B-4F11-BF4D-A789-7DC12E1D2E8D}"/>
              </a:ext>
            </a:extLst>
          </p:cNvPr>
          <p:cNvGraphicFramePr/>
          <p:nvPr/>
        </p:nvGraphicFramePr>
        <p:xfrm>
          <a:off x="9232900" y="-1046032"/>
          <a:ext cx="1344462" cy="7616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au 10">
            <a:extLst>
              <a:ext uri="{FF2B5EF4-FFF2-40B4-BE49-F238E27FC236}">
                <a16:creationId xmlns:a16="http://schemas.microsoft.com/office/drawing/2014/main" id="{C966255E-951C-A260-A0F6-D4D074E26B21}"/>
              </a:ext>
            </a:extLst>
          </p:cNvPr>
          <p:cNvGraphicFramePr>
            <a:graphicFrameLocks noGrp="1"/>
          </p:cNvGraphicFramePr>
          <p:nvPr>
            <p:extLst>
              <p:ext uri="{D42A27DB-BD31-4B8C-83A1-F6EECF244321}">
                <p14:modId xmlns:p14="http://schemas.microsoft.com/office/powerpoint/2010/main" val="3392356974"/>
              </p:ext>
            </p:extLst>
          </p:nvPr>
        </p:nvGraphicFramePr>
        <p:xfrm>
          <a:off x="7153634" y="1566495"/>
          <a:ext cx="2731551" cy="1066064"/>
        </p:xfrm>
        <a:graphic>
          <a:graphicData uri="http://schemas.openxmlformats.org/drawingml/2006/table">
            <a:tbl>
              <a:tblPr firstRow="1" bandRow="1">
                <a:tableStyleId>{5940675A-B579-460E-94D1-54222C63F5DA}</a:tableStyleId>
              </a:tblPr>
              <a:tblGrid>
                <a:gridCol w="2731551">
                  <a:extLst>
                    <a:ext uri="{9D8B030D-6E8A-4147-A177-3AD203B41FA5}">
                      <a16:colId xmlns:a16="http://schemas.microsoft.com/office/drawing/2014/main" val="2216669033"/>
                    </a:ext>
                  </a:extLst>
                </a:gridCol>
              </a:tblGrid>
              <a:tr h="1066064">
                <a:tc>
                  <a:txBody>
                    <a:bodyPr/>
                    <a:lstStyle/>
                    <a:p>
                      <a:pPr algn="ctr" fontAlgn="ctr">
                        <a:buNone/>
                      </a:pPr>
                      <a:r>
                        <a:rPr lang="fr-FR" sz="1400" b="0" i="0" u="none" strike="noStrike" dirty="0">
                          <a:solidFill>
                            <a:srgbClr val="000000"/>
                          </a:solidFill>
                          <a:effectLst/>
                          <a:latin typeface="Barlow" panose="00000500000000000000" pitchFamily="2" charset="0"/>
                        </a:rPr>
                        <a:t>Les apprentis peuvent bénéficier du programme Erasmus+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4823593"/>
                  </a:ext>
                </a:extLst>
              </a:tr>
            </a:tbl>
          </a:graphicData>
        </a:graphic>
      </p:graphicFrame>
      <p:graphicFrame>
        <p:nvGraphicFramePr>
          <p:cNvPr id="12" name="Tableau 11">
            <a:extLst>
              <a:ext uri="{FF2B5EF4-FFF2-40B4-BE49-F238E27FC236}">
                <a16:creationId xmlns:a16="http://schemas.microsoft.com/office/drawing/2014/main" id="{52826A2D-7EF6-15F7-0677-F875B641EEF8}"/>
              </a:ext>
            </a:extLst>
          </p:cNvPr>
          <p:cNvGraphicFramePr>
            <a:graphicFrameLocks noGrp="1"/>
          </p:cNvGraphicFramePr>
          <p:nvPr>
            <p:extLst>
              <p:ext uri="{D42A27DB-BD31-4B8C-83A1-F6EECF244321}">
                <p14:modId xmlns:p14="http://schemas.microsoft.com/office/powerpoint/2010/main" val="1084235432"/>
              </p:ext>
            </p:extLst>
          </p:nvPr>
        </p:nvGraphicFramePr>
        <p:xfrm>
          <a:off x="0" y="5735886"/>
          <a:ext cx="12192000" cy="370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96815250"/>
                    </a:ext>
                  </a:extLst>
                </a:gridCol>
                <a:gridCol w="4064000">
                  <a:extLst>
                    <a:ext uri="{9D8B030D-6E8A-4147-A177-3AD203B41FA5}">
                      <a16:colId xmlns:a16="http://schemas.microsoft.com/office/drawing/2014/main" val="3201585896"/>
                    </a:ext>
                  </a:extLst>
                </a:gridCol>
                <a:gridCol w="4064000">
                  <a:extLst>
                    <a:ext uri="{9D8B030D-6E8A-4147-A177-3AD203B41FA5}">
                      <a16:colId xmlns:a16="http://schemas.microsoft.com/office/drawing/2014/main" val="3646017439"/>
                    </a:ext>
                  </a:extLst>
                </a:gridCol>
              </a:tblGrid>
              <a:tr h="370840">
                <a:tc>
                  <a:txBody>
                    <a:bodyPr/>
                    <a:lstStyle/>
                    <a:p>
                      <a:pPr algn="ctr"/>
                      <a:r>
                        <a:rPr lang="fr-FR" sz="1100" dirty="0"/>
                        <a:t>Oui, c’est possible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3D0B9"/>
                    </a:solidFill>
                  </a:tcPr>
                </a:tc>
                <a:tc>
                  <a:txBody>
                    <a:bodyPr/>
                    <a:lstStyle/>
                    <a:p>
                      <a:pPr algn="ctr"/>
                      <a:r>
                        <a:rPr lang="fr-FR" sz="1100" dirty="0"/>
                        <a:t>Non, ce n’est pas possible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Vous ne savez pas vraiment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791321703"/>
                  </a:ext>
                </a:extLst>
              </a:tr>
            </a:tbl>
          </a:graphicData>
        </a:graphic>
      </p:graphicFrame>
      <p:grpSp>
        <p:nvGrpSpPr>
          <p:cNvPr id="13" name="Groupe 12">
            <a:extLst>
              <a:ext uri="{FF2B5EF4-FFF2-40B4-BE49-F238E27FC236}">
                <a16:creationId xmlns:a16="http://schemas.microsoft.com/office/drawing/2014/main" id="{49E23AF4-0EE0-580D-DEEC-BF1519B40ACE}"/>
              </a:ext>
            </a:extLst>
          </p:cNvPr>
          <p:cNvGrpSpPr/>
          <p:nvPr/>
        </p:nvGrpSpPr>
        <p:grpSpPr>
          <a:xfrm>
            <a:off x="5031447" y="1261592"/>
            <a:ext cx="2067853" cy="576000"/>
            <a:chOff x="5123698" y="1200181"/>
            <a:chExt cx="2067853" cy="576000"/>
          </a:xfrm>
        </p:grpSpPr>
        <p:sp>
          <p:nvSpPr>
            <p:cNvPr id="22" name="Rectangle 21">
              <a:extLst>
                <a:ext uri="{FF2B5EF4-FFF2-40B4-BE49-F238E27FC236}">
                  <a16:creationId xmlns:a16="http://schemas.microsoft.com/office/drawing/2014/main" id="{7049DA11-720A-6A08-401B-30BD616ED769}"/>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23" name="Groupe 22">
              <a:extLst>
                <a:ext uri="{FF2B5EF4-FFF2-40B4-BE49-F238E27FC236}">
                  <a16:creationId xmlns:a16="http://schemas.microsoft.com/office/drawing/2014/main" id="{502671CE-5ABE-9281-0104-5968CEF27437}"/>
                </a:ext>
              </a:extLst>
            </p:cNvPr>
            <p:cNvGrpSpPr/>
            <p:nvPr/>
          </p:nvGrpSpPr>
          <p:grpSpPr>
            <a:xfrm>
              <a:off x="5123698" y="1200181"/>
              <a:ext cx="576000" cy="576000"/>
              <a:chOff x="10650558" y="1677121"/>
              <a:chExt cx="792000" cy="807251"/>
            </a:xfrm>
          </p:grpSpPr>
          <p:sp>
            <p:nvSpPr>
              <p:cNvPr id="24" name="Ellipse 23">
                <a:extLst>
                  <a:ext uri="{FF2B5EF4-FFF2-40B4-BE49-F238E27FC236}">
                    <a16:creationId xmlns:a16="http://schemas.microsoft.com/office/drawing/2014/main" id="{22CC8CD6-B66C-D728-212C-F3AADA2DC306}"/>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25" name="Graphique 24" descr="Ville avec un remplissage uni">
                <a:extLst>
                  <a:ext uri="{FF2B5EF4-FFF2-40B4-BE49-F238E27FC236}">
                    <a16:creationId xmlns:a16="http://schemas.microsoft.com/office/drawing/2014/main" id="{BA086F80-EE08-C15D-7EAC-0F8E6DB095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50558" y="1692372"/>
                <a:ext cx="792000" cy="792000"/>
              </a:xfrm>
              <a:prstGeom prst="rect">
                <a:avLst/>
              </a:prstGeom>
            </p:spPr>
          </p:pic>
        </p:grpSp>
      </p:grpSp>
      <p:graphicFrame>
        <p:nvGraphicFramePr>
          <p:cNvPr id="28" name="Graphique 27">
            <a:extLst>
              <a:ext uri="{FF2B5EF4-FFF2-40B4-BE49-F238E27FC236}">
                <a16:creationId xmlns:a16="http://schemas.microsoft.com/office/drawing/2014/main" id="{4B37247B-DEDE-EBD1-4446-4886E30E8E9E}"/>
              </a:ext>
            </a:extLst>
          </p:cNvPr>
          <p:cNvGraphicFramePr/>
          <p:nvPr>
            <p:extLst>
              <p:ext uri="{D42A27DB-BD31-4B8C-83A1-F6EECF244321}">
                <p14:modId xmlns:p14="http://schemas.microsoft.com/office/powerpoint/2010/main" val="3313013549"/>
              </p:ext>
            </p:extLst>
          </p:nvPr>
        </p:nvGraphicFramePr>
        <p:xfrm>
          <a:off x="1826021" y="2128351"/>
          <a:ext cx="4733926" cy="488395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0" name="Graphique 29">
            <a:extLst>
              <a:ext uri="{FF2B5EF4-FFF2-40B4-BE49-F238E27FC236}">
                <a16:creationId xmlns:a16="http://schemas.microsoft.com/office/drawing/2014/main" id="{92F7B736-72EB-535A-088B-BA378537E1C4}"/>
              </a:ext>
            </a:extLst>
          </p:cNvPr>
          <p:cNvGraphicFramePr/>
          <p:nvPr>
            <p:extLst>
              <p:ext uri="{D42A27DB-BD31-4B8C-83A1-F6EECF244321}">
                <p14:modId xmlns:p14="http://schemas.microsoft.com/office/powerpoint/2010/main" val="2113723120"/>
              </p:ext>
            </p:extLst>
          </p:nvPr>
        </p:nvGraphicFramePr>
        <p:xfrm>
          <a:off x="6665836" y="1997679"/>
          <a:ext cx="4733926" cy="4883958"/>
        </p:xfrm>
        <a:graphic>
          <a:graphicData uri="http://schemas.openxmlformats.org/drawingml/2006/chart">
            <c:chart xmlns:c="http://schemas.openxmlformats.org/drawingml/2006/chart" xmlns:r="http://schemas.openxmlformats.org/officeDocument/2006/relationships" r:id="rId7"/>
          </a:graphicData>
        </a:graphic>
      </p:graphicFrame>
      <p:sp>
        <p:nvSpPr>
          <p:cNvPr id="32" name="ZoneTexte 31">
            <a:extLst>
              <a:ext uri="{FF2B5EF4-FFF2-40B4-BE49-F238E27FC236}">
                <a16:creationId xmlns:a16="http://schemas.microsoft.com/office/drawing/2014/main" id="{E17CA888-EE62-F271-DBC0-B277CC0EF2F8}"/>
              </a:ext>
            </a:extLst>
          </p:cNvPr>
          <p:cNvSpPr txBox="1"/>
          <p:nvPr/>
        </p:nvSpPr>
        <p:spPr>
          <a:xfrm>
            <a:off x="2049651" y="1792295"/>
            <a:ext cx="3160053" cy="738664"/>
          </a:xfrm>
          <a:prstGeom prst="rect">
            <a:avLst/>
          </a:prstGeom>
          <a:noFill/>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400" b="0" i="0" u="none" strike="noStrike" dirty="0">
                <a:solidFill>
                  <a:srgbClr val="000000"/>
                </a:solidFill>
                <a:effectLst/>
                <a:latin typeface="Barlow" panose="00000500000000000000" pitchFamily="2" charset="0"/>
              </a:rPr>
              <a:t>Des aides des « opérateurs de compétences » ou OPCO peuvent financer la mobilité des apprentis</a:t>
            </a:r>
          </a:p>
        </p:txBody>
      </p:sp>
    </p:spTree>
    <p:extLst>
      <p:ext uri="{BB962C8B-B14F-4D97-AF65-F5344CB8AC3E}">
        <p14:creationId xmlns:p14="http://schemas.microsoft.com/office/powerpoint/2010/main" val="4004303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2DA44-9437-C790-D469-996B4C47281D}"/>
            </a:ext>
          </a:extLst>
        </p:cNvPr>
        <p:cNvGrpSpPr/>
        <p:nvPr/>
      </p:nvGrpSpPr>
      <p:grpSpPr>
        <a:xfrm>
          <a:off x="0" y="0"/>
          <a:ext cx="0" cy="0"/>
          <a:chOff x="0" y="0"/>
          <a:chExt cx="0" cy="0"/>
        </a:xfrm>
      </p:grpSpPr>
      <p:sp>
        <p:nvSpPr>
          <p:cNvPr id="63" name="Rectangle 62">
            <a:extLst>
              <a:ext uri="{FF2B5EF4-FFF2-40B4-BE49-F238E27FC236}">
                <a16:creationId xmlns:a16="http://schemas.microsoft.com/office/drawing/2014/main" id="{8D504EB8-55DF-FE36-19A9-367EFD28C87C}"/>
              </a:ext>
            </a:extLst>
          </p:cNvPr>
          <p:cNvSpPr/>
          <p:nvPr/>
        </p:nvSpPr>
        <p:spPr>
          <a:xfrm>
            <a:off x="0" y="3251200"/>
            <a:ext cx="12192000" cy="2422670"/>
          </a:xfrm>
          <a:prstGeom prst="rect">
            <a:avLst/>
          </a:prstGeom>
          <a:solidFill>
            <a:srgbClr val="E7EB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2" name="Titre 1">
            <a:extLst>
              <a:ext uri="{FF2B5EF4-FFF2-40B4-BE49-F238E27FC236}">
                <a16:creationId xmlns:a16="http://schemas.microsoft.com/office/drawing/2014/main" id="{61C3527F-C4EB-50A0-12B7-74BA53F19D6B}"/>
              </a:ext>
            </a:extLst>
          </p:cNvPr>
          <p:cNvSpPr>
            <a:spLocks noGrp="1"/>
          </p:cNvSpPr>
          <p:nvPr>
            <p:ph type="title"/>
          </p:nvPr>
        </p:nvSpPr>
        <p:spPr>
          <a:xfrm>
            <a:off x="397973" y="95836"/>
            <a:ext cx="11558416" cy="581968"/>
          </a:xfrm>
        </p:spPr>
        <p:txBody>
          <a:bodyPr/>
          <a:lstStyle/>
          <a:p>
            <a:pPr>
              <a:lnSpc>
                <a:spcPct val="100000"/>
              </a:lnSpc>
              <a:spcBef>
                <a:spcPts val="0"/>
              </a:spcBef>
              <a:spcAft>
                <a:spcPts val="0"/>
              </a:spcAft>
            </a:pPr>
            <a:r>
              <a:rPr lang="fr-FR" sz="2000" dirty="0"/>
              <a:t>L’apprentissage à l’étranger : un cursus qui a du sens </a:t>
            </a:r>
            <a:r>
              <a:rPr lang="fr-FR" sz="2000" b="0" dirty="0"/>
              <a:t>aux yeux des Français et des employeurs, que ce soit avant le bac ou durant les études supérieures.</a:t>
            </a:r>
            <a:endParaRPr lang="fr-FR" sz="2000" b="0" u="sng" dirty="0"/>
          </a:p>
        </p:txBody>
      </p:sp>
      <p:sp>
        <p:nvSpPr>
          <p:cNvPr id="27" name="Rectangle 26">
            <a:extLst>
              <a:ext uri="{FF2B5EF4-FFF2-40B4-BE49-F238E27FC236}">
                <a16:creationId xmlns:a16="http://schemas.microsoft.com/office/drawing/2014/main" id="{95C6530F-01A2-91D2-D6C6-002B70B570A4}"/>
              </a:ext>
            </a:extLst>
          </p:cNvPr>
          <p:cNvSpPr/>
          <p:nvPr>
            <p:custDataLst>
              <p:tags r:id="rId1"/>
            </p:custDataLst>
          </p:nvPr>
        </p:nvSpPr>
        <p:spPr>
          <a:xfrm>
            <a:off x="298126" y="881719"/>
            <a:ext cx="9121408" cy="461665"/>
          </a:xfrm>
          <a:prstGeom prst="rect">
            <a:avLst/>
          </a:prstGeom>
        </p:spPr>
        <p:txBody>
          <a:bodyPr wrap="none">
            <a:spAutoFit/>
          </a:bodyPr>
          <a:lstStyle/>
          <a:p>
            <a:pPr fontAlgn="base">
              <a:spcAft>
                <a:spcPct val="0"/>
              </a:spcAft>
            </a:pPr>
            <a:r>
              <a:rPr lang="fr-FR" sz="1200" b="1" dirty="0">
                <a:solidFill>
                  <a:schemeClr val="bg1">
                    <a:lumMod val="50000"/>
                  </a:schemeClr>
                </a:solidFill>
              </a:rPr>
              <a:t>Selon vous, est-il pertinent qu’un jeune effectue une partie de son parcours de formation dans un pays étranger dans le cadre de…? </a:t>
            </a:r>
          </a:p>
          <a:p>
            <a:pPr fontAlgn="base">
              <a:spcAft>
                <a:spcPct val="0"/>
              </a:spcAft>
            </a:pPr>
            <a:r>
              <a:rPr lang="fr-FR" sz="1200" dirty="0">
                <a:solidFill>
                  <a:schemeClr val="bg1">
                    <a:lumMod val="50000"/>
                  </a:schemeClr>
                </a:solidFill>
                <a:cs typeface="Arial" pitchFamily="34" charset="0"/>
              </a:rPr>
              <a:t>Base :  à tous</a:t>
            </a:r>
          </a:p>
        </p:txBody>
      </p:sp>
      <p:graphicFrame>
        <p:nvGraphicFramePr>
          <p:cNvPr id="6"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79F8B381-9E82-015B-CB35-770DDCF2772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013486117"/>
              </p:ext>
            </p:extLst>
          </p:nvPr>
        </p:nvGraphicFramePr>
        <p:xfrm>
          <a:off x="6746342" y="1812497"/>
          <a:ext cx="4107311" cy="44482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Graphique 7">
            <a:extLst>
              <a:ext uri="{FF2B5EF4-FFF2-40B4-BE49-F238E27FC236}">
                <a16:creationId xmlns:a16="http://schemas.microsoft.com/office/drawing/2014/main" id="{EE3A28C1-8C54-C6C4-090E-B2C800D74BB7}"/>
              </a:ext>
            </a:extLst>
          </p:cNvPr>
          <p:cNvGraphicFramePr/>
          <p:nvPr/>
        </p:nvGraphicFramePr>
        <p:xfrm>
          <a:off x="9232900" y="-1046032"/>
          <a:ext cx="1344462" cy="7616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Tableau 9">
            <a:extLst>
              <a:ext uri="{FF2B5EF4-FFF2-40B4-BE49-F238E27FC236}">
                <a16:creationId xmlns:a16="http://schemas.microsoft.com/office/drawing/2014/main" id="{FA65CD5B-349D-EA94-2777-B624D7F6EBD7}"/>
              </a:ext>
            </a:extLst>
          </p:cNvPr>
          <p:cNvGraphicFramePr>
            <a:graphicFrameLocks noGrp="1"/>
          </p:cNvGraphicFramePr>
          <p:nvPr>
            <p:extLst>
              <p:ext uri="{D42A27DB-BD31-4B8C-83A1-F6EECF244321}">
                <p14:modId xmlns:p14="http://schemas.microsoft.com/office/powerpoint/2010/main" val="1647579353"/>
              </p:ext>
            </p:extLst>
          </p:nvPr>
        </p:nvGraphicFramePr>
        <p:xfrm>
          <a:off x="6070620" y="1262710"/>
          <a:ext cx="996852" cy="4448218"/>
        </p:xfrm>
        <a:graphic>
          <a:graphicData uri="http://schemas.openxmlformats.org/drawingml/2006/table">
            <a:tbl>
              <a:tblPr firstRow="1" bandRow="1">
                <a:tableStyleId>{5940675A-B579-460E-94D1-54222C63F5DA}</a:tableStyleId>
              </a:tblPr>
              <a:tblGrid>
                <a:gridCol w="996852">
                  <a:extLst>
                    <a:ext uri="{9D8B030D-6E8A-4147-A177-3AD203B41FA5}">
                      <a16:colId xmlns:a16="http://schemas.microsoft.com/office/drawing/2014/main" val="2642642597"/>
                    </a:ext>
                  </a:extLst>
                </a:gridCol>
              </a:tblGrid>
              <a:tr h="538057">
                <a:tc>
                  <a:txBody>
                    <a:bodyPr/>
                    <a:lstStyle/>
                    <a:p>
                      <a:pPr algn="ctr" fontAlgn="t">
                        <a:buNone/>
                      </a:pPr>
                      <a:r>
                        <a:rPr lang="fr-FR" sz="1600" b="1" i="0" u="none" strike="noStrike" dirty="0">
                          <a:solidFill>
                            <a:srgbClr val="51AC9B"/>
                          </a:solidFill>
                          <a:effectLst/>
                          <a:latin typeface="+mn-lt"/>
                        </a:rPr>
                        <a:t>% Pertinent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0806051"/>
                  </a:ext>
                </a:extLst>
              </a:tr>
              <a:tr h="1303387">
                <a:tc>
                  <a:txBody>
                    <a:bodyPr/>
                    <a:lstStyle/>
                    <a:p>
                      <a:pPr algn="ctr" fontAlgn="t">
                        <a:buNone/>
                      </a:pPr>
                      <a:r>
                        <a:rPr lang="fr-FR" sz="2000" b="1" i="0" u="none" strike="noStrike" dirty="0">
                          <a:solidFill>
                            <a:srgbClr val="51AC9B"/>
                          </a:solidFill>
                          <a:effectLst/>
                          <a:latin typeface="+mn-lt"/>
                        </a:rPr>
                        <a:t>81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52926297"/>
                  </a:ext>
                </a:extLst>
              </a:tr>
              <a:tr h="1303387">
                <a:tc>
                  <a:txBody>
                    <a:bodyPr/>
                    <a:lstStyle/>
                    <a:p>
                      <a:pPr algn="ctr" fontAlgn="t">
                        <a:buNone/>
                      </a:pPr>
                      <a:r>
                        <a:rPr lang="fr-FR" sz="2000" b="1" i="0" u="none" strike="noStrike" dirty="0">
                          <a:solidFill>
                            <a:srgbClr val="51AC9B"/>
                          </a:solidFill>
                          <a:effectLst/>
                          <a:latin typeface="+mn-lt"/>
                        </a:rPr>
                        <a:t>85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96227294"/>
                  </a:ext>
                </a:extLst>
              </a:tr>
              <a:tr h="1303387">
                <a:tc>
                  <a:txBody>
                    <a:bodyPr/>
                    <a:lstStyle/>
                    <a:p>
                      <a:pPr algn="ctr" fontAlgn="t">
                        <a:buNone/>
                      </a:pPr>
                      <a:r>
                        <a:rPr lang="fr-FR" sz="2000" b="1" i="0" u="none" strike="noStrike" dirty="0">
                          <a:solidFill>
                            <a:srgbClr val="51AC9B"/>
                          </a:solidFill>
                          <a:effectLst/>
                          <a:latin typeface="+mn-lt"/>
                        </a:rPr>
                        <a:t>66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41157780"/>
                  </a:ext>
                </a:extLst>
              </a:tr>
            </a:tbl>
          </a:graphicData>
        </a:graphic>
      </p:graphicFrame>
      <p:graphicFrame>
        <p:nvGraphicFramePr>
          <p:cNvPr id="26" name="Tableau 25">
            <a:extLst>
              <a:ext uri="{FF2B5EF4-FFF2-40B4-BE49-F238E27FC236}">
                <a16:creationId xmlns:a16="http://schemas.microsoft.com/office/drawing/2014/main" id="{44A0B2AC-BBC5-926D-CC49-99D0C975D252}"/>
              </a:ext>
            </a:extLst>
          </p:cNvPr>
          <p:cNvGraphicFramePr>
            <a:graphicFrameLocks noGrp="1"/>
          </p:cNvGraphicFramePr>
          <p:nvPr>
            <p:extLst>
              <p:ext uri="{D42A27DB-BD31-4B8C-83A1-F6EECF244321}">
                <p14:modId xmlns:p14="http://schemas.microsoft.com/office/powerpoint/2010/main" val="1058189678"/>
              </p:ext>
            </p:extLst>
          </p:nvPr>
        </p:nvGraphicFramePr>
        <p:xfrm>
          <a:off x="0" y="5837188"/>
          <a:ext cx="12192000" cy="3708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896815250"/>
                    </a:ext>
                  </a:extLst>
                </a:gridCol>
                <a:gridCol w="2438400">
                  <a:extLst>
                    <a:ext uri="{9D8B030D-6E8A-4147-A177-3AD203B41FA5}">
                      <a16:colId xmlns:a16="http://schemas.microsoft.com/office/drawing/2014/main" val="3201585896"/>
                    </a:ext>
                  </a:extLst>
                </a:gridCol>
                <a:gridCol w="2438400">
                  <a:extLst>
                    <a:ext uri="{9D8B030D-6E8A-4147-A177-3AD203B41FA5}">
                      <a16:colId xmlns:a16="http://schemas.microsoft.com/office/drawing/2014/main" val="2099186838"/>
                    </a:ext>
                  </a:extLst>
                </a:gridCol>
                <a:gridCol w="2438400">
                  <a:extLst>
                    <a:ext uri="{9D8B030D-6E8A-4147-A177-3AD203B41FA5}">
                      <a16:colId xmlns:a16="http://schemas.microsoft.com/office/drawing/2014/main" val="3646017439"/>
                    </a:ext>
                  </a:extLst>
                </a:gridCol>
                <a:gridCol w="2438400">
                  <a:extLst>
                    <a:ext uri="{9D8B030D-6E8A-4147-A177-3AD203B41FA5}">
                      <a16:colId xmlns:a16="http://schemas.microsoft.com/office/drawing/2014/main" val="1874329290"/>
                    </a:ext>
                  </a:extLst>
                </a:gridCol>
              </a:tblGrid>
              <a:tr h="370840">
                <a:tc>
                  <a:txBody>
                    <a:bodyPr/>
                    <a:lstStyle/>
                    <a:p>
                      <a:pPr algn="ctr"/>
                      <a:r>
                        <a:rPr lang="fr-FR" sz="1100" dirty="0"/>
                        <a:t>Tout à fait pertinent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Plutôt pertinent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r>
                        <a:rPr lang="fr-FR" sz="1100" dirty="0"/>
                        <a:t>Pas vraiment pertinent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fr-FR" sz="1100" dirty="0"/>
                        <a:t>Pas du tout pertinent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Ne se prononce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graphicFrame>
        <p:nvGraphicFramePr>
          <p:cNvPr id="35"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0765C940-69C6-9866-74A0-808879250074}"/>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841251201"/>
              </p:ext>
            </p:extLst>
          </p:nvPr>
        </p:nvGraphicFramePr>
        <p:xfrm>
          <a:off x="1957330" y="1868949"/>
          <a:ext cx="4107311" cy="4448219"/>
        </p:xfrm>
        <a:graphic>
          <a:graphicData uri="http://schemas.openxmlformats.org/drawingml/2006/chart">
            <c:chart xmlns:c="http://schemas.openxmlformats.org/drawingml/2006/chart" xmlns:r="http://schemas.openxmlformats.org/officeDocument/2006/relationships" r:id="rId6"/>
          </a:graphicData>
        </a:graphic>
      </p:graphicFrame>
      <p:cxnSp>
        <p:nvCxnSpPr>
          <p:cNvPr id="37" name="Connecteur droit 36">
            <a:extLst>
              <a:ext uri="{FF2B5EF4-FFF2-40B4-BE49-F238E27FC236}">
                <a16:creationId xmlns:a16="http://schemas.microsoft.com/office/drawing/2014/main" id="{4C668682-6487-D51E-73BD-310176F38FA1}"/>
              </a:ext>
            </a:extLst>
          </p:cNvPr>
          <p:cNvCxnSpPr>
            <a:cxnSpLocks/>
          </p:cNvCxnSpPr>
          <p:nvPr/>
        </p:nvCxnSpPr>
        <p:spPr>
          <a:xfrm>
            <a:off x="7124700" y="1793407"/>
            <a:ext cx="0" cy="394875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9" name="Tableau 38">
            <a:extLst>
              <a:ext uri="{FF2B5EF4-FFF2-40B4-BE49-F238E27FC236}">
                <a16:creationId xmlns:a16="http://schemas.microsoft.com/office/drawing/2014/main" id="{1E1CB2B4-A328-A04F-E752-FA1F6E3DAAF1}"/>
              </a:ext>
            </a:extLst>
          </p:cNvPr>
          <p:cNvGraphicFramePr>
            <a:graphicFrameLocks noGrp="1"/>
          </p:cNvGraphicFramePr>
          <p:nvPr>
            <p:extLst>
              <p:ext uri="{D42A27DB-BD31-4B8C-83A1-F6EECF244321}">
                <p14:modId xmlns:p14="http://schemas.microsoft.com/office/powerpoint/2010/main" val="1953757508"/>
              </p:ext>
            </p:extLst>
          </p:nvPr>
        </p:nvGraphicFramePr>
        <p:xfrm>
          <a:off x="11053256" y="1262710"/>
          <a:ext cx="996852" cy="4448218"/>
        </p:xfrm>
        <a:graphic>
          <a:graphicData uri="http://schemas.openxmlformats.org/drawingml/2006/table">
            <a:tbl>
              <a:tblPr firstRow="1" bandRow="1">
                <a:tableStyleId>{5940675A-B579-460E-94D1-54222C63F5DA}</a:tableStyleId>
              </a:tblPr>
              <a:tblGrid>
                <a:gridCol w="996852">
                  <a:extLst>
                    <a:ext uri="{9D8B030D-6E8A-4147-A177-3AD203B41FA5}">
                      <a16:colId xmlns:a16="http://schemas.microsoft.com/office/drawing/2014/main" val="2642642597"/>
                    </a:ext>
                  </a:extLst>
                </a:gridCol>
              </a:tblGrid>
              <a:tr h="538057">
                <a:tc>
                  <a:txBody>
                    <a:bodyPr/>
                    <a:lstStyle/>
                    <a:p>
                      <a:pPr algn="ctr" fontAlgn="t">
                        <a:buNone/>
                      </a:pPr>
                      <a:r>
                        <a:rPr lang="fr-FR" sz="1600" b="1" i="0" u="none" strike="noStrike" dirty="0">
                          <a:solidFill>
                            <a:srgbClr val="51AC9B"/>
                          </a:solidFill>
                          <a:effectLst/>
                          <a:latin typeface="+mn-lt"/>
                        </a:rPr>
                        <a:t>% Pertinent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0806051"/>
                  </a:ext>
                </a:extLst>
              </a:tr>
              <a:tr h="1303387">
                <a:tc>
                  <a:txBody>
                    <a:bodyPr/>
                    <a:lstStyle/>
                    <a:p>
                      <a:pPr algn="ctr" fontAlgn="t">
                        <a:buNone/>
                      </a:pPr>
                      <a:r>
                        <a:rPr lang="fr-FR" sz="2000" b="1" i="0" u="none" strike="noStrike" dirty="0">
                          <a:solidFill>
                            <a:srgbClr val="51AC9B"/>
                          </a:solidFill>
                          <a:effectLst/>
                          <a:latin typeface="+mn-lt"/>
                        </a:rPr>
                        <a:t>90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52926297"/>
                  </a:ext>
                </a:extLst>
              </a:tr>
              <a:tr h="1303387">
                <a:tc>
                  <a:txBody>
                    <a:bodyPr/>
                    <a:lstStyle/>
                    <a:p>
                      <a:pPr algn="ctr" fontAlgn="t">
                        <a:buNone/>
                      </a:pPr>
                      <a:r>
                        <a:rPr lang="fr-FR" sz="2000" b="1" i="0" u="none" strike="noStrike" dirty="0">
                          <a:solidFill>
                            <a:srgbClr val="51AC9B"/>
                          </a:solidFill>
                          <a:effectLst/>
                          <a:latin typeface="+mn-lt"/>
                        </a:rPr>
                        <a:t>87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96227294"/>
                  </a:ext>
                </a:extLst>
              </a:tr>
              <a:tr h="1303387">
                <a:tc>
                  <a:txBody>
                    <a:bodyPr/>
                    <a:lstStyle/>
                    <a:p>
                      <a:pPr algn="ctr" fontAlgn="t">
                        <a:buNone/>
                      </a:pPr>
                      <a:r>
                        <a:rPr lang="fr-FR" sz="2000" b="1" i="0" u="none" strike="noStrike" dirty="0">
                          <a:solidFill>
                            <a:srgbClr val="51AC9B"/>
                          </a:solidFill>
                          <a:effectLst/>
                          <a:latin typeface="+mn-lt"/>
                        </a:rPr>
                        <a:t>69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41157780"/>
                  </a:ext>
                </a:extLst>
              </a:tr>
            </a:tbl>
          </a:graphicData>
        </a:graphic>
      </p:graphicFrame>
      <p:graphicFrame>
        <p:nvGraphicFramePr>
          <p:cNvPr id="11" name="Tableau 10">
            <a:extLst>
              <a:ext uri="{FF2B5EF4-FFF2-40B4-BE49-F238E27FC236}">
                <a16:creationId xmlns:a16="http://schemas.microsoft.com/office/drawing/2014/main" id="{AC5D3ED0-629D-A1D5-5933-6B98FDAE581F}"/>
              </a:ext>
            </a:extLst>
          </p:cNvPr>
          <p:cNvGraphicFramePr>
            <a:graphicFrameLocks noGrp="1"/>
          </p:cNvGraphicFramePr>
          <p:nvPr>
            <p:extLst>
              <p:ext uri="{D42A27DB-BD31-4B8C-83A1-F6EECF244321}">
                <p14:modId xmlns:p14="http://schemas.microsoft.com/office/powerpoint/2010/main" val="1806774420"/>
              </p:ext>
            </p:extLst>
          </p:nvPr>
        </p:nvGraphicFramePr>
        <p:xfrm>
          <a:off x="103792" y="1823622"/>
          <a:ext cx="2353552" cy="3864372"/>
        </p:xfrm>
        <a:graphic>
          <a:graphicData uri="http://schemas.openxmlformats.org/drawingml/2006/table">
            <a:tbl>
              <a:tblPr firstRow="1" bandRow="1">
                <a:tableStyleId>{5940675A-B579-460E-94D1-54222C63F5DA}</a:tableStyleId>
              </a:tblPr>
              <a:tblGrid>
                <a:gridCol w="2353552">
                  <a:extLst>
                    <a:ext uri="{9D8B030D-6E8A-4147-A177-3AD203B41FA5}">
                      <a16:colId xmlns:a16="http://schemas.microsoft.com/office/drawing/2014/main" val="2216669033"/>
                    </a:ext>
                  </a:extLst>
                </a:gridCol>
              </a:tblGrid>
              <a:tr h="1288124">
                <a:tc>
                  <a:txBody>
                    <a:bodyPr/>
                    <a:lstStyle/>
                    <a:p>
                      <a:pPr algn="r" fontAlgn="ctr">
                        <a:buNone/>
                      </a:pPr>
                      <a:r>
                        <a:rPr lang="fr-FR" sz="1400" b="0" i="0" u="none" strike="noStrike" dirty="0">
                          <a:solidFill>
                            <a:srgbClr val="000000"/>
                          </a:solidFill>
                          <a:effectLst/>
                          <a:latin typeface="Barlow" panose="00000500000000000000" pitchFamily="2" charset="0"/>
                        </a:rPr>
                        <a:t>…ses études supérieures </a:t>
                      </a:r>
                      <a:r>
                        <a:rPr lang="fr-FR" sz="1400" b="1" i="0" u="none" strike="noStrike" dirty="0">
                          <a:solidFill>
                            <a:srgbClr val="000000"/>
                          </a:solidFill>
                          <a:effectLst/>
                          <a:latin typeface="Barlow" panose="00000500000000000000" pitchFamily="2" charset="0"/>
                        </a:rPr>
                        <a:t>dans la filière académique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62600154"/>
                  </a:ext>
                </a:extLst>
              </a:tr>
              <a:tr h="1288124">
                <a:tc>
                  <a:txBody>
                    <a:bodyPr/>
                    <a:lstStyle/>
                    <a:p>
                      <a:pPr algn="r" fontAlgn="ctr">
                        <a:buNone/>
                      </a:pPr>
                      <a:r>
                        <a:rPr lang="fr-FR" sz="1400" b="0" i="0" u="none" strike="noStrike" dirty="0">
                          <a:solidFill>
                            <a:srgbClr val="000000"/>
                          </a:solidFill>
                          <a:effectLst/>
                          <a:latin typeface="Barlow" panose="00000500000000000000" pitchFamily="2" charset="0"/>
                        </a:rPr>
                        <a:t>…ses études supérieures </a:t>
                      </a:r>
                      <a:r>
                        <a:rPr lang="fr-FR" sz="1400" b="1" i="0" u="none" strike="noStrike" dirty="0">
                          <a:solidFill>
                            <a:srgbClr val="000000"/>
                          </a:solidFill>
                          <a:effectLst/>
                          <a:latin typeface="Barlow" panose="00000500000000000000" pitchFamily="2" charset="0"/>
                        </a:rPr>
                        <a:t>en apprentissage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4823593"/>
                  </a:ext>
                </a:extLst>
              </a:tr>
              <a:tr h="1288124">
                <a:tc>
                  <a:txBody>
                    <a:bodyPr/>
                    <a:lstStyle/>
                    <a:p>
                      <a:pPr algn="r" fontAlgn="ctr">
                        <a:buNone/>
                      </a:pPr>
                      <a:r>
                        <a:rPr lang="fr-FR" sz="1400" b="0" i="0" u="none" strike="noStrike" dirty="0">
                          <a:solidFill>
                            <a:srgbClr val="000000"/>
                          </a:solidFill>
                          <a:effectLst/>
                          <a:latin typeface="Barlow" panose="00000500000000000000" pitchFamily="2" charset="0"/>
                        </a:rPr>
                        <a:t>…sa formation en apprentissage </a:t>
                      </a:r>
                      <a:r>
                        <a:rPr lang="fr-FR" sz="1400" b="1" i="0" u="none" strike="noStrike" dirty="0">
                          <a:solidFill>
                            <a:srgbClr val="000000"/>
                          </a:solidFill>
                          <a:effectLst/>
                          <a:latin typeface="Barlow" panose="00000500000000000000" pitchFamily="2" charset="0"/>
                        </a:rPr>
                        <a:t>avant le baccalauréat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881245"/>
                  </a:ext>
                </a:extLst>
              </a:tr>
            </a:tbl>
          </a:graphicData>
        </a:graphic>
      </p:graphicFrame>
      <p:grpSp>
        <p:nvGrpSpPr>
          <p:cNvPr id="40" name="Groupe 39">
            <a:extLst>
              <a:ext uri="{FF2B5EF4-FFF2-40B4-BE49-F238E27FC236}">
                <a16:creationId xmlns:a16="http://schemas.microsoft.com/office/drawing/2014/main" id="{DEB880A4-3016-2020-BE2F-B95CCA8A00B3}"/>
              </a:ext>
            </a:extLst>
          </p:cNvPr>
          <p:cNvGrpSpPr/>
          <p:nvPr/>
        </p:nvGrpSpPr>
        <p:grpSpPr>
          <a:xfrm>
            <a:off x="2362044" y="1505937"/>
            <a:ext cx="1909643" cy="576000"/>
            <a:chOff x="5244040" y="1447280"/>
            <a:chExt cx="1909643" cy="576000"/>
          </a:xfrm>
        </p:grpSpPr>
        <p:sp>
          <p:nvSpPr>
            <p:cNvPr id="41" name="Rectangle 40">
              <a:extLst>
                <a:ext uri="{FF2B5EF4-FFF2-40B4-BE49-F238E27FC236}">
                  <a16:creationId xmlns:a16="http://schemas.microsoft.com/office/drawing/2014/main" id="{942E5B68-9871-A969-1C61-8C886AA15BD4}"/>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42" name="Groupe 41">
              <a:extLst>
                <a:ext uri="{FF2B5EF4-FFF2-40B4-BE49-F238E27FC236}">
                  <a16:creationId xmlns:a16="http://schemas.microsoft.com/office/drawing/2014/main" id="{66C3A9B0-63A3-2318-0F66-56657E297D75}"/>
                </a:ext>
              </a:extLst>
            </p:cNvPr>
            <p:cNvGrpSpPr/>
            <p:nvPr/>
          </p:nvGrpSpPr>
          <p:grpSpPr>
            <a:xfrm>
              <a:off x="5244040" y="1447280"/>
              <a:ext cx="576000" cy="576000"/>
              <a:chOff x="7566157" y="2694602"/>
              <a:chExt cx="792000" cy="792000"/>
            </a:xfrm>
          </p:grpSpPr>
          <p:sp>
            <p:nvSpPr>
              <p:cNvPr id="43" name="Ellipse 42">
                <a:extLst>
                  <a:ext uri="{FF2B5EF4-FFF2-40B4-BE49-F238E27FC236}">
                    <a16:creationId xmlns:a16="http://schemas.microsoft.com/office/drawing/2014/main" id="{C1981F0E-9484-1021-26A8-418C9DDF3980}"/>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44" name="Group 19">
                <a:extLst>
                  <a:ext uri="{FF2B5EF4-FFF2-40B4-BE49-F238E27FC236}">
                    <a16:creationId xmlns:a16="http://schemas.microsoft.com/office/drawing/2014/main" id="{60B12F36-260C-DB2F-14FD-6C58AEF9C4BD}"/>
                  </a:ext>
                </a:extLst>
              </p:cNvPr>
              <p:cNvGrpSpPr>
                <a:grpSpLocks noChangeAspect="1"/>
              </p:cNvGrpSpPr>
              <p:nvPr/>
            </p:nvGrpSpPr>
            <p:grpSpPr bwMode="auto">
              <a:xfrm>
                <a:off x="7592714" y="2734170"/>
                <a:ext cx="738885" cy="712865"/>
                <a:chOff x="620" y="2887"/>
                <a:chExt cx="374" cy="364"/>
              </a:xfrm>
              <a:noFill/>
            </p:grpSpPr>
            <p:sp>
              <p:nvSpPr>
                <p:cNvPr id="45" name="Freeform 20">
                  <a:extLst>
                    <a:ext uri="{FF2B5EF4-FFF2-40B4-BE49-F238E27FC236}">
                      <a16:creationId xmlns:a16="http://schemas.microsoft.com/office/drawing/2014/main" id="{9A0325E2-29AF-91EF-FBA2-D0DAFE4408E6}"/>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6" name="Oval 21">
                  <a:extLst>
                    <a:ext uri="{FF2B5EF4-FFF2-40B4-BE49-F238E27FC236}">
                      <a16:creationId xmlns:a16="http://schemas.microsoft.com/office/drawing/2014/main" id="{D32C4812-2CDB-C30E-DE06-0D3A646FF4B5}"/>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7" name="Freeform 22">
                  <a:extLst>
                    <a:ext uri="{FF2B5EF4-FFF2-40B4-BE49-F238E27FC236}">
                      <a16:creationId xmlns:a16="http://schemas.microsoft.com/office/drawing/2014/main" id="{A9CAF1F4-1FB0-1B1F-3A4F-37383051B6E7}"/>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8" name="Freeform 23">
                  <a:extLst>
                    <a:ext uri="{FF2B5EF4-FFF2-40B4-BE49-F238E27FC236}">
                      <a16:creationId xmlns:a16="http://schemas.microsoft.com/office/drawing/2014/main" id="{9793F069-6E52-C1F5-A990-DCEB049DB3F9}"/>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9" name="Freeform 24">
                  <a:extLst>
                    <a:ext uri="{FF2B5EF4-FFF2-40B4-BE49-F238E27FC236}">
                      <a16:creationId xmlns:a16="http://schemas.microsoft.com/office/drawing/2014/main" id="{83F61663-C179-E581-5BFB-7E43824D84D3}"/>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0" name="Freeform 25">
                  <a:extLst>
                    <a:ext uri="{FF2B5EF4-FFF2-40B4-BE49-F238E27FC236}">
                      <a16:creationId xmlns:a16="http://schemas.microsoft.com/office/drawing/2014/main" id="{0012DA5D-BE21-AFFF-49C0-E6C1804F794B}"/>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1" name="Freeform 26">
                  <a:extLst>
                    <a:ext uri="{FF2B5EF4-FFF2-40B4-BE49-F238E27FC236}">
                      <a16:creationId xmlns:a16="http://schemas.microsoft.com/office/drawing/2014/main" id="{DE04B987-2CBE-7363-45DF-592C94111C95}"/>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2" name="Freeform 27">
                  <a:extLst>
                    <a:ext uri="{FF2B5EF4-FFF2-40B4-BE49-F238E27FC236}">
                      <a16:creationId xmlns:a16="http://schemas.microsoft.com/office/drawing/2014/main" id="{06BE0AAD-E786-DF91-929C-E0CB89BA7064}"/>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3" name="Freeform 28">
                  <a:extLst>
                    <a:ext uri="{FF2B5EF4-FFF2-40B4-BE49-F238E27FC236}">
                      <a16:creationId xmlns:a16="http://schemas.microsoft.com/office/drawing/2014/main" id="{62D003B9-4892-B330-CFF9-FEE3ADB06F48}"/>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4" name="Freeform 29">
                  <a:extLst>
                    <a:ext uri="{FF2B5EF4-FFF2-40B4-BE49-F238E27FC236}">
                      <a16:creationId xmlns:a16="http://schemas.microsoft.com/office/drawing/2014/main" id="{818ACEF9-1AAA-310B-03ED-6C4299FA4CF4}"/>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5" name="Freeform 30">
                  <a:extLst>
                    <a:ext uri="{FF2B5EF4-FFF2-40B4-BE49-F238E27FC236}">
                      <a16:creationId xmlns:a16="http://schemas.microsoft.com/office/drawing/2014/main" id="{8F3765A6-0BFD-898E-2759-D41E4E656002}"/>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6" name="Freeform 31">
                  <a:extLst>
                    <a:ext uri="{FF2B5EF4-FFF2-40B4-BE49-F238E27FC236}">
                      <a16:creationId xmlns:a16="http://schemas.microsoft.com/office/drawing/2014/main" id="{75841505-EBF0-3693-7457-2D160C187C3E}"/>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57" name="Groupe 56">
            <a:extLst>
              <a:ext uri="{FF2B5EF4-FFF2-40B4-BE49-F238E27FC236}">
                <a16:creationId xmlns:a16="http://schemas.microsoft.com/office/drawing/2014/main" id="{DB004D4A-992E-7BEF-EEEC-CFB24DE43C48}"/>
              </a:ext>
            </a:extLst>
          </p:cNvPr>
          <p:cNvGrpSpPr/>
          <p:nvPr/>
        </p:nvGrpSpPr>
        <p:grpSpPr>
          <a:xfrm>
            <a:off x="8131663" y="1505937"/>
            <a:ext cx="2067853" cy="576000"/>
            <a:chOff x="5123698" y="1200181"/>
            <a:chExt cx="2067853" cy="576000"/>
          </a:xfrm>
        </p:grpSpPr>
        <p:sp>
          <p:nvSpPr>
            <p:cNvPr id="58" name="Rectangle 57">
              <a:extLst>
                <a:ext uri="{FF2B5EF4-FFF2-40B4-BE49-F238E27FC236}">
                  <a16:creationId xmlns:a16="http://schemas.microsoft.com/office/drawing/2014/main" id="{5EAFDC1A-06A2-9657-4739-580F367617CF}"/>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59" name="Groupe 58">
              <a:extLst>
                <a:ext uri="{FF2B5EF4-FFF2-40B4-BE49-F238E27FC236}">
                  <a16:creationId xmlns:a16="http://schemas.microsoft.com/office/drawing/2014/main" id="{35191B48-C507-77D7-AF1B-ECBBE4876940}"/>
                </a:ext>
              </a:extLst>
            </p:cNvPr>
            <p:cNvGrpSpPr/>
            <p:nvPr/>
          </p:nvGrpSpPr>
          <p:grpSpPr>
            <a:xfrm>
              <a:off x="5123698" y="1200181"/>
              <a:ext cx="576000" cy="576000"/>
              <a:chOff x="10650558" y="1677121"/>
              <a:chExt cx="792000" cy="807251"/>
            </a:xfrm>
          </p:grpSpPr>
          <p:sp>
            <p:nvSpPr>
              <p:cNvPr id="60" name="Ellipse 59">
                <a:extLst>
                  <a:ext uri="{FF2B5EF4-FFF2-40B4-BE49-F238E27FC236}">
                    <a16:creationId xmlns:a16="http://schemas.microsoft.com/office/drawing/2014/main" id="{C09E90EA-6895-290A-758B-56FE7D424792}"/>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61" name="Graphique 60" descr="Ville avec un remplissage uni">
                <a:extLst>
                  <a:ext uri="{FF2B5EF4-FFF2-40B4-BE49-F238E27FC236}">
                    <a16:creationId xmlns:a16="http://schemas.microsoft.com/office/drawing/2014/main" id="{1C89CF96-19BC-B636-EF6D-6AD37FE558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0558" y="1692372"/>
                <a:ext cx="792000" cy="792000"/>
              </a:xfrm>
              <a:prstGeom prst="rect">
                <a:avLst/>
              </a:prstGeom>
            </p:spPr>
          </p:pic>
        </p:grpSp>
      </p:grpSp>
    </p:spTree>
    <p:extLst>
      <p:ext uri="{BB962C8B-B14F-4D97-AF65-F5344CB8AC3E}">
        <p14:creationId xmlns:p14="http://schemas.microsoft.com/office/powerpoint/2010/main" val="2490482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15B81-4D21-844B-6D80-F4B00F16B2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481568-F6BC-9F58-9880-F5276BCD5A0E}"/>
              </a:ext>
            </a:extLst>
          </p:cNvPr>
          <p:cNvSpPr>
            <a:spLocks noGrp="1"/>
          </p:cNvSpPr>
          <p:nvPr>
            <p:ph type="title"/>
          </p:nvPr>
        </p:nvSpPr>
        <p:spPr>
          <a:xfrm>
            <a:off x="432478" y="68304"/>
            <a:ext cx="11558416" cy="934543"/>
          </a:xfrm>
        </p:spPr>
        <p:txBody>
          <a:bodyPr/>
          <a:lstStyle/>
          <a:p>
            <a:pPr>
              <a:lnSpc>
                <a:spcPct val="100000"/>
              </a:lnSpc>
              <a:spcBef>
                <a:spcPts val="0"/>
              </a:spcBef>
              <a:spcAft>
                <a:spcPts val="0"/>
              </a:spcAft>
            </a:pPr>
            <a:r>
              <a:rPr lang="fr-FR" sz="2000" dirty="0"/>
              <a:t>Les entreprises perçoivent avant tout la mobilité internationale des apprentis comme un moyen de renforcer leurs compétences internes, tandis que les Français y voient davantage un levier de développement international.</a:t>
            </a:r>
            <a:endParaRPr lang="fr-FR" sz="2000" u="sng" dirty="0"/>
          </a:p>
        </p:txBody>
      </p:sp>
      <p:sp>
        <p:nvSpPr>
          <p:cNvPr id="27" name="Rectangle 26">
            <a:extLst>
              <a:ext uri="{FF2B5EF4-FFF2-40B4-BE49-F238E27FC236}">
                <a16:creationId xmlns:a16="http://schemas.microsoft.com/office/drawing/2014/main" id="{6EAB5F32-8BCD-E2DD-C3AD-FABA8B28DE4F}"/>
              </a:ext>
            </a:extLst>
          </p:cNvPr>
          <p:cNvSpPr/>
          <p:nvPr>
            <p:custDataLst>
              <p:tags r:id="rId1"/>
            </p:custDataLst>
          </p:nvPr>
        </p:nvSpPr>
        <p:spPr>
          <a:xfrm>
            <a:off x="332632" y="1014420"/>
            <a:ext cx="8122736" cy="461665"/>
          </a:xfrm>
          <a:prstGeom prst="rect">
            <a:avLst/>
          </a:prstGeom>
        </p:spPr>
        <p:txBody>
          <a:bodyPr wrap="none">
            <a:spAutoFit/>
          </a:bodyPr>
          <a:lstStyle/>
          <a:p>
            <a:pPr fontAlgn="base">
              <a:spcAft>
                <a:spcPct val="0"/>
              </a:spcAft>
            </a:pPr>
            <a:r>
              <a:rPr lang="fr-FR" sz="1200" b="1" dirty="0">
                <a:solidFill>
                  <a:schemeClr val="bg1">
                    <a:lumMod val="50000"/>
                  </a:schemeClr>
                </a:solidFill>
              </a:rPr>
              <a:t>Et selon vous, quels sont les principaux bénéfices de la mobilité internationale d’un apprenti </a:t>
            </a:r>
            <a:r>
              <a:rPr lang="fr-FR" sz="1200" b="1" u="sng" dirty="0">
                <a:solidFill>
                  <a:schemeClr val="bg1">
                    <a:lumMod val="50000"/>
                  </a:schemeClr>
                </a:solidFill>
              </a:rPr>
              <a:t>pour une entreprise </a:t>
            </a:r>
            <a:r>
              <a:rPr lang="fr-FR" sz="1200" b="1" dirty="0">
                <a:solidFill>
                  <a:schemeClr val="bg1">
                    <a:lumMod val="50000"/>
                  </a:schemeClr>
                </a:solidFill>
              </a:rPr>
              <a:t>?</a:t>
            </a:r>
          </a:p>
          <a:p>
            <a:pPr fontAlgn="base">
              <a:spcAft>
                <a:spcPct val="0"/>
              </a:spcAft>
            </a:pPr>
            <a:r>
              <a:rPr lang="fr-FR" sz="1200" dirty="0">
                <a:solidFill>
                  <a:schemeClr val="bg1">
                    <a:lumMod val="50000"/>
                  </a:schemeClr>
                </a:solidFill>
                <a:cs typeface="Arial" pitchFamily="34" charset="0"/>
              </a:rPr>
              <a:t>Base :  à tous / trois réponses possibles</a:t>
            </a:r>
          </a:p>
        </p:txBody>
      </p:sp>
      <p:graphicFrame>
        <p:nvGraphicFramePr>
          <p:cNvPr id="4" name="¤SupprL ¤ReposSignif Graphique Awareness">
            <a:extLst>
              <a:ext uri="{FF2B5EF4-FFF2-40B4-BE49-F238E27FC236}">
                <a16:creationId xmlns:a16="http://schemas.microsoft.com/office/drawing/2014/main" id="{9CED9CA4-B0EF-D193-7F76-6B459D8B39B4}"/>
              </a:ext>
            </a:extLst>
          </p:cNvPr>
          <p:cNvGraphicFramePr>
            <a:graphicFrameLocks/>
          </p:cNvGraphicFramePr>
          <p:nvPr>
            <p:extLst>
              <p:ext uri="{D42A27DB-BD31-4B8C-83A1-F6EECF244321}">
                <p14:modId xmlns:p14="http://schemas.microsoft.com/office/powerpoint/2010/main" val="226096125"/>
              </p:ext>
            </p:extLst>
          </p:nvPr>
        </p:nvGraphicFramePr>
        <p:xfrm>
          <a:off x="8182120" y="2057614"/>
          <a:ext cx="3945833" cy="43206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Tableau 33">
            <a:extLst>
              <a:ext uri="{FF2B5EF4-FFF2-40B4-BE49-F238E27FC236}">
                <a16:creationId xmlns:a16="http://schemas.microsoft.com/office/drawing/2014/main" id="{248D6DCF-9CB7-74FF-A395-A8D54E3142AE}"/>
              </a:ext>
            </a:extLst>
          </p:cNvPr>
          <p:cNvGraphicFramePr>
            <a:graphicFrameLocks noGrp="1"/>
          </p:cNvGraphicFramePr>
          <p:nvPr>
            <p:extLst>
              <p:ext uri="{D42A27DB-BD31-4B8C-83A1-F6EECF244321}">
                <p14:modId xmlns:p14="http://schemas.microsoft.com/office/powerpoint/2010/main" val="3788544183"/>
              </p:ext>
            </p:extLst>
          </p:nvPr>
        </p:nvGraphicFramePr>
        <p:xfrm>
          <a:off x="4172729" y="1959169"/>
          <a:ext cx="4122699" cy="4409142"/>
        </p:xfrm>
        <a:graphic>
          <a:graphicData uri="http://schemas.openxmlformats.org/drawingml/2006/table">
            <a:tbl>
              <a:tblPr firstRow="1" bandRow="1">
                <a:tableStyleId>{5940675A-B579-460E-94D1-54222C63F5DA}</a:tableStyleId>
              </a:tblPr>
              <a:tblGrid>
                <a:gridCol w="4122699">
                  <a:extLst>
                    <a:ext uri="{9D8B030D-6E8A-4147-A177-3AD203B41FA5}">
                      <a16:colId xmlns:a16="http://schemas.microsoft.com/office/drawing/2014/main" val="2216669033"/>
                    </a:ext>
                  </a:extLst>
                </a:gridCol>
              </a:tblGrid>
              <a:tr h="564062">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Disposer d’un salarié ayant acquis </a:t>
                      </a:r>
                    </a:p>
                    <a:p>
                      <a:pPr algn="ctr" fontAlgn="ctr">
                        <a:buNone/>
                      </a:pPr>
                      <a:r>
                        <a:rPr lang="fr-FR" sz="1200" b="0" i="0" u="none" strike="noStrike" dirty="0">
                          <a:solidFill>
                            <a:schemeClr val="accent1">
                              <a:lumMod val="50000"/>
                            </a:schemeClr>
                          </a:solidFill>
                          <a:effectLst/>
                          <a:latin typeface="Barlow" panose="00000500000000000000" pitchFamily="2" charset="0"/>
                        </a:rPr>
                        <a:t>de nouvelles compétences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62600154"/>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Introduire de nouvelles pratiques </a:t>
                      </a:r>
                    </a:p>
                    <a:p>
                      <a:pPr algn="ctr" fontAlgn="ctr">
                        <a:buNone/>
                      </a:pPr>
                      <a:r>
                        <a:rPr lang="fr-FR" sz="1200" b="0" i="0" u="none" strike="noStrike" dirty="0">
                          <a:solidFill>
                            <a:schemeClr val="accent1">
                              <a:lumMod val="50000"/>
                            </a:schemeClr>
                          </a:solidFill>
                          <a:effectLst/>
                          <a:latin typeface="Barlow" panose="00000500000000000000" pitchFamily="2" charset="0"/>
                        </a:rPr>
                        <a:t>ou méthodes de travail</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4823593"/>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Fidéliser l’apprenti</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881245"/>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Développer les relations </a:t>
                      </a:r>
                    </a:p>
                    <a:p>
                      <a:pPr algn="ctr" fontAlgn="ctr">
                        <a:buNone/>
                      </a:pPr>
                      <a:r>
                        <a:rPr lang="fr-FR" sz="1200" b="0" i="0" u="none" strike="noStrike" dirty="0">
                          <a:solidFill>
                            <a:schemeClr val="accent1">
                              <a:lumMod val="50000"/>
                            </a:schemeClr>
                          </a:solidFill>
                          <a:effectLst/>
                          <a:latin typeface="Barlow" panose="00000500000000000000" pitchFamily="2" charset="0"/>
                        </a:rPr>
                        <a:t>et les opportunités internationales de l’entreprise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63188477"/>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Attirer davantage de candidats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39494698"/>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Consolider des liens avec un client, </a:t>
                      </a:r>
                    </a:p>
                    <a:p>
                      <a:pPr algn="ctr" fontAlgn="ctr">
                        <a:buNone/>
                      </a:pPr>
                      <a:r>
                        <a:rPr lang="fr-FR" sz="1200" b="0" i="0" u="none" strike="noStrike" dirty="0">
                          <a:solidFill>
                            <a:schemeClr val="accent1">
                              <a:lumMod val="50000"/>
                            </a:schemeClr>
                          </a:solidFill>
                          <a:effectLst/>
                          <a:latin typeface="Barlow" panose="00000500000000000000" pitchFamily="2" charset="0"/>
                        </a:rPr>
                        <a:t>un partenaire ou un sous-traitant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1145712"/>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Renforcer la marque employeur</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3944309"/>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Contribuer à la politique RSE de l’entreprise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2849259"/>
                  </a:ext>
                </a:extLst>
              </a:tr>
              <a:tr h="480635">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Aucun bénéfice particulier</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1846266"/>
                  </a:ext>
                </a:extLst>
              </a:tr>
            </a:tbl>
          </a:graphicData>
        </a:graphic>
      </p:graphicFrame>
      <p:graphicFrame>
        <p:nvGraphicFramePr>
          <p:cNvPr id="36" name="¤SupprL ¤ReposSignif Graphique Awareness">
            <a:extLst>
              <a:ext uri="{FF2B5EF4-FFF2-40B4-BE49-F238E27FC236}">
                <a16:creationId xmlns:a16="http://schemas.microsoft.com/office/drawing/2014/main" id="{B105A431-D373-83C2-16B8-FA95B1FD10D4}"/>
              </a:ext>
            </a:extLst>
          </p:cNvPr>
          <p:cNvGraphicFramePr>
            <a:graphicFrameLocks/>
          </p:cNvGraphicFramePr>
          <p:nvPr>
            <p:extLst>
              <p:ext uri="{D42A27DB-BD31-4B8C-83A1-F6EECF244321}">
                <p14:modId xmlns:p14="http://schemas.microsoft.com/office/powerpoint/2010/main" val="2346580099"/>
              </p:ext>
            </p:extLst>
          </p:nvPr>
        </p:nvGraphicFramePr>
        <p:xfrm>
          <a:off x="325854" y="2025781"/>
          <a:ext cx="3945833" cy="4320682"/>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e 6">
            <a:extLst>
              <a:ext uri="{FF2B5EF4-FFF2-40B4-BE49-F238E27FC236}">
                <a16:creationId xmlns:a16="http://schemas.microsoft.com/office/drawing/2014/main" id="{777E4B44-3997-44E4-C25C-A6A4C5B51705}"/>
              </a:ext>
            </a:extLst>
          </p:cNvPr>
          <p:cNvGrpSpPr/>
          <p:nvPr/>
        </p:nvGrpSpPr>
        <p:grpSpPr>
          <a:xfrm>
            <a:off x="2362044" y="1448901"/>
            <a:ext cx="1909643" cy="576000"/>
            <a:chOff x="5244040" y="1447280"/>
            <a:chExt cx="1909643" cy="576000"/>
          </a:xfrm>
        </p:grpSpPr>
        <p:sp>
          <p:nvSpPr>
            <p:cNvPr id="11" name="Rectangle 10">
              <a:extLst>
                <a:ext uri="{FF2B5EF4-FFF2-40B4-BE49-F238E27FC236}">
                  <a16:creationId xmlns:a16="http://schemas.microsoft.com/office/drawing/2014/main" id="{31962731-FA5C-2B3C-2CE1-665270669218}"/>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22" name="Groupe 21">
              <a:extLst>
                <a:ext uri="{FF2B5EF4-FFF2-40B4-BE49-F238E27FC236}">
                  <a16:creationId xmlns:a16="http://schemas.microsoft.com/office/drawing/2014/main" id="{C7B57B66-3175-76C0-E55A-A6017D741A4B}"/>
                </a:ext>
              </a:extLst>
            </p:cNvPr>
            <p:cNvGrpSpPr/>
            <p:nvPr/>
          </p:nvGrpSpPr>
          <p:grpSpPr>
            <a:xfrm>
              <a:off x="5244040" y="1447280"/>
              <a:ext cx="576000" cy="576000"/>
              <a:chOff x="7566157" y="2694602"/>
              <a:chExt cx="792000" cy="792000"/>
            </a:xfrm>
          </p:grpSpPr>
          <p:sp>
            <p:nvSpPr>
              <p:cNvPr id="26" name="Ellipse 25">
                <a:extLst>
                  <a:ext uri="{FF2B5EF4-FFF2-40B4-BE49-F238E27FC236}">
                    <a16:creationId xmlns:a16="http://schemas.microsoft.com/office/drawing/2014/main" id="{16378F96-4843-BA8B-D1A5-95F087BD98E9}"/>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33" name="Group 19">
                <a:extLst>
                  <a:ext uri="{FF2B5EF4-FFF2-40B4-BE49-F238E27FC236}">
                    <a16:creationId xmlns:a16="http://schemas.microsoft.com/office/drawing/2014/main" id="{312FDE11-5565-022A-2F6B-19A24CD59AA2}"/>
                  </a:ext>
                </a:extLst>
              </p:cNvPr>
              <p:cNvGrpSpPr>
                <a:grpSpLocks noChangeAspect="1"/>
              </p:cNvGrpSpPr>
              <p:nvPr/>
            </p:nvGrpSpPr>
            <p:grpSpPr bwMode="auto">
              <a:xfrm>
                <a:off x="7592714" y="2734170"/>
                <a:ext cx="738885" cy="712865"/>
                <a:chOff x="620" y="2887"/>
                <a:chExt cx="374" cy="364"/>
              </a:xfrm>
              <a:noFill/>
            </p:grpSpPr>
            <p:sp>
              <p:nvSpPr>
                <p:cNvPr id="35" name="Freeform 20">
                  <a:extLst>
                    <a:ext uri="{FF2B5EF4-FFF2-40B4-BE49-F238E27FC236}">
                      <a16:creationId xmlns:a16="http://schemas.microsoft.com/office/drawing/2014/main" id="{BECC364F-3C8A-0790-1081-BF1FCCC3C904}"/>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7" name="Oval 21">
                  <a:extLst>
                    <a:ext uri="{FF2B5EF4-FFF2-40B4-BE49-F238E27FC236}">
                      <a16:creationId xmlns:a16="http://schemas.microsoft.com/office/drawing/2014/main" id="{2C88CE87-04CC-B4AA-86D7-04C09A32A9A6}"/>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8" name="Freeform 22">
                  <a:extLst>
                    <a:ext uri="{FF2B5EF4-FFF2-40B4-BE49-F238E27FC236}">
                      <a16:creationId xmlns:a16="http://schemas.microsoft.com/office/drawing/2014/main" id="{3A217450-0305-BC3F-DB4C-F4903160497A}"/>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9" name="Freeform 23">
                  <a:extLst>
                    <a:ext uri="{FF2B5EF4-FFF2-40B4-BE49-F238E27FC236}">
                      <a16:creationId xmlns:a16="http://schemas.microsoft.com/office/drawing/2014/main" id="{A30FFB33-C061-9714-0D80-EB81BD1055A9}"/>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0" name="Freeform 24">
                  <a:extLst>
                    <a:ext uri="{FF2B5EF4-FFF2-40B4-BE49-F238E27FC236}">
                      <a16:creationId xmlns:a16="http://schemas.microsoft.com/office/drawing/2014/main" id="{54C78A51-DEF2-85A7-EA4A-3DD1FD2E62F9}"/>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1" name="Freeform 25">
                  <a:extLst>
                    <a:ext uri="{FF2B5EF4-FFF2-40B4-BE49-F238E27FC236}">
                      <a16:creationId xmlns:a16="http://schemas.microsoft.com/office/drawing/2014/main" id="{8AA5C1BF-43E4-B6C6-B04D-568BD3ED36C7}"/>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2" name="Freeform 26">
                  <a:extLst>
                    <a:ext uri="{FF2B5EF4-FFF2-40B4-BE49-F238E27FC236}">
                      <a16:creationId xmlns:a16="http://schemas.microsoft.com/office/drawing/2014/main" id="{01C1B5C0-14CE-F4F3-2D9B-A8E7712FD144}"/>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3" name="Freeform 27">
                  <a:extLst>
                    <a:ext uri="{FF2B5EF4-FFF2-40B4-BE49-F238E27FC236}">
                      <a16:creationId xmlns:a16="http://schemas.microsoft.com/office/drawing/2014/main" id="{D27CD452-E9ED-8BB7-E1F6-E8973A09CC25}"/>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4" name="Freeform 28">
                  <a:extLst>
                    <a:ext uri="{FF2B5EF4-FFF2-40B4-BE49-F238E27FC236}">
                      <a16:creationId xmlns:a16="http://schemas.microsoft.com/office/drawing/2014/main" id="{A6157BE5-7961-1F0A-FB18-D1A08AF038C9}"/>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5" name="Freeform 29">
                  <a:extLst>
                    <a:ext uri="{FF2B5EF4-FFF2-40B4-BE49-F238E27FC236}">
                      <a16:creationId xmlns:a16="http://schemas.microsoft.com/office/drawing/2014/main" id="{D5070AA0-B300-BFB0-D47C-DD58A14BA3FA}"/>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6" name="Freeform 30">
                  <a:extLst>
                    <a:ext uri="{FF2B5EF4-FFF2-40B4-BE49-F238E27FC236}">
                      <a16:creationId xmlns:a16="http://schemas.microsoft.com/office/drawing/2014/main" id="{85EDEF08-74F4-AB50-5014-3546239594F8}"/>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7" name="Freeform 31">
                  <a:extLst>
                    <a:ext uri="{FF2B5EF4-FFF2-40B4-BE49-F238E27FC236}">
                      <a16:creationId xmlns:a16="http://schemas.microsoft.com/office/drawing/2014/main" id="{FA030328-762E-CED5-E7BD-B1EF61521F9F}"/>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48" name="Groupe 47">
            <a:extLst>
              <a:ext uri="{FF2B5EF4-FFF2-40B4-BE49-F238E27FC236}">
                <a16:creationId xmlns:a16="http://schemas.microsoft.com/office/drawing/2014/main" id="{060E4943-6AEA-7DB3-BCBF-3E2AF3614C00}"/>
              </a:ext>
            </a:extLst>
          </p:cNvPr>
          <p:cNvGrpSpPr/>
          <p:nvPr/>
        </p:nvGrpSpPr>
        <p:grpSpPr>
          <a:xfrm>
            <a:off x="8131663" y="1448901"/>
            <a:ext cx="2067853" cy="576000"/>
            <a:chOff x="5123698" y="1200181"/>
            <a:chExt cx="2067853" cy="576000"/>
          </a:xfrm>
        </p:grpSpPr>
        <p:sp>
          <p:nvSpPr>
            <p:cNvPr id="49" name="Rectangle 48">
              <a:extLst>
                <a:ext uri="{FF2B5EF4-FFF2-40B4-BE49-F238E27FC236}">
                  <a16:creationId xmlns:a16="http://schemas.microsoft.com/office/drawing/2014/main" id="{BB9BC21A-BC0C-032C-3598-FC5B00018B08}"/>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50" name="Groupe 49">
              <a:extLst>
                <a:ext uri="{FF2B5EF4-FFF2-40B4-BE49-F238E27FC236}">
                  <a16:creationId xmlns:a16="http://schemas.microsoft.com/office/drawing/2014/main" id="{0C63D855-E7AE-DC05-420B-A39970C5BE22}"/>
                </a:ext>
              </a:extLst>
            </p:cNvPr>
            <p:cNvGrpSpPr/>
            <p:nvPr/>
          </p:nvGrpSpPr>
          <p:grpSpPr>
            <a:xfrm>
              <a:off x="5123698" y="1200181"/>
              <a:ext cx="576000" cy="576000"/>
              <a:chOff x="10650558" y="1677121"/>
              <a:chExt cx="792000" cy="807251"/>
            </a:xfrm>
          </p:grpSpPr>
          <p:sp>
            <p:nvSpPr>
              <p:cNvPr id="51" name="Ellipse 50">
                <a:extLst>
                  <a:ext uri="{FF2B5EF4-FFF2-40B4-BE49-F238E27FC236}">
                    <a16:creationId xmlns:a16="http://schemas.microsoft.com/office/drawing/2014/main" id="{EB92450F-2AB7-43BB-F007-F2203EB49F1E}"/>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52" name="Graphique 51" descr="Ville avec un remplissage uni">
                <a:extLst>
                  <a:ext uri="{FF2B5EF4-FFF2-40B4-BE49-F238E27FC236}">
                    <a16:creationId xmlns:a16="http://schemas.microsoft.com/office/drawing/2014/main" id="{26BCA124-B486-7708-E4F1-12CDECAD3F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sp>
        <p:nvSpPr>
          <p:cNvPr id="53" name="Ellipse 52">
            <a:extLst>
              <a:ext uri="{FF2B5EF4-FFF2-40B4-BE49-F238E27FC236}">
                <a16:creationId xmlns:a16="http://schemas.microsoft.com/office/drawing/2014/main" id="{EF0A1ECD-339E-A78A-87C8-14D5541ADD4C}"/>
              </a:ext>
            </a:extLst>
          </p:cNvPr>
          <p:cNvSpPr/>
          <p:nvPr/>
        </p:nvSpPr>
        <p:spPr>
          <a:xfrm>
            <a:off x="1200150" y="3409950"/>
            <a:ext cx="609600" cy="590550"/>
          </a:xfrm>
          <a:prstGeom prst="ellipse">
            <a:avLst/>
          </a:prstGeom>
          <a:noFill/>
          <a:ln w="28575">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55" name="ZoneTexte 54">
            <a:extLst>
              <a:ext uri="{FF2B5EF4-FFF2-40B4-BE49-F238E27FC236}">
                <a16:creationId xmlns:a16="http://schemas.microsoft.com/office/drawing/2014/main" id="{339CD20C-F73B-320A-52D1-3EF0651563ED}"/>
              </a:ext>
            </a:extLst>
          </p:cNvPr>
          <p:cNvSpPr txBox="1"/>
          <p:nvPr/>
        </p:nvSpPr>
        <p:spPr>
          <a:xfrm>
            <a:off x="10199516" y="3200400"/>
            <a:ext cx="1415036" cy="209550"/>
          </a:xfrm>
          <a:prstGeom prst="wedgeRectCallout">
            <a:avLst>
              <a:gd name="adj1" fmla="val -56836"/>
              <a:gd name="adj2" fmla="val -7028"/>
            </a:avLst>
          </a:prstGeom>
          <a:solidFill>
            <a:schemeClr val="tx2"/>
          </a:solidFill>
        </p:spPr>
        <p:txBody>
          <a:bodyPr wrap="square" lIns="108000" tIns="36000" rIns="72000" bIns="36000" rtlCol="0" anchor="ctr">
            <a:noAutofit/>
          </a:bodyPr>
          <a:lstStyle/>
          <a:p>
            <a:pPr algn="l"/>
            <a:r>
              <a:rPr lang="fr-FR" sz="1000" b="1" dirty="0">
                <a:solidFill>
                  <a:schemeClr val="bg1"/>
                </a:solidFill>
              </a:rPr>
              <a:t>40% </a:t>
            </a:r>
            <a:r>
              <a:rPr lang="fr-FR" sz="800" dirty="0">
                <a:solidFill>
                  <a:schemeClr val="bg1"/>
                </a:solidFill>
              </a:rPr>
              <a:t>parmi l’industrie/BTP</a:t>
            </a:r>
          </a:p>
        </p:txBody>
      </p:sp>
      <p:sp>
        <p:nvSpPr>
          <p:cNvPr id="57" name="ZoneTexte 56">
            <a:extLst>
              <a:ext uri="{FF2B5EF4-FFF2-40B4-BE49-F238E27FC236}">
                <a16:creationId xmlns:a16="http://schemas.microsoft.com/office/drawing/2014/main" id="{65907D4C-0A1D-6CA1-958F-AC0FCD81D7A5}"/>
              </a:ext>
            </a:extLst>
          </p:cNvPr>
          <p:cNvSpPr txBox="1"/>
          <p:nvPr/>
        </p:nvSpPr>
        <p:spPr>
          <a:xfrm>
            <a:off x="10037591" y="3608400"/>
            <a:ext cx="1415036" cy="295275"/>
          </a:xfrm>
          <a:prstGeom prst="wedgeRectCallout">
            <a:avLst>
              <a:gd name="adj1" fmla="val -56836"/>
              <a:gd name="adj2" fmla="val -7028"/>
            </a:avLst>
          </a:prstGeom>
          <a:solidFill>
            <a:schemeClr val="tx2"/>
          </a:solidFill>
        </p:spPr>
        <p:txBody>
          <a:bodyPr wrap="square" lIns="108000" tIns="36000" rIns="72000" bIns="36000" rtlCol="0" anchor="ctr">
            <a:noAutofit/>
          </a:bodyPr>
          <a:lstStyle/>
          <a:p>
            <a:pPr algn="l"/>
            <a:r>
              <a:rPr lang="fr-FR" sz="1000" b="1" dirty="0">
                <a:solidFill>
                  <a:schemeClr val="bg1"/>
                </a:solidFill>
              </a:rPr>
              <a:t>40% </a:t>
            </a:r>
            <a:r>
              <a:rPr lang="fr-FR" sz="800" dirty="0">
                <a:solidFill>
                  <a:schemeClr val="bg1"/>
                </a:solidFill>
              </a:rPr>
              <a:t>parmi les entreprises de 250 salariés et plus</a:t>
            </a:r>
          </a:p>
        </p:txBody>
      </p:sp>
      <p:sp>
        <p:nvSpPr>
          <p:cNvPr id="59" name="ZoneTexte 58">
            <a:extLst>
              <a:ext uri="{FF2B5EF4-FFF2-40B4-BE49-F238E27FC236}">
                <a16:creationId xmlns:a16="http://schemas.microsoft.com/office/drawing/2014/main" id="{96DB5077-CBE8-59C5-EED5-58DA3C9BCD75}"/>
              </a:ext>
            </a:extLst>
          </p:cNvPr>
          <p:cNvSpPr txBox="1"/>
          <p:nvPr/>
        </p:nvSpPr>
        <p:spPr>
          <a:xfrm>
            <a:off x="9950889" y="4116116"/>
            <a:ext cx="1415036" cy="217760"/>
          </a:xfrm>
          <a:prstGeom prst="wedgeRectCallout">
            <a:avLst>
              <a:gd name="adj1" fmla="val -56836"/>
              <a:gd name="adj2" fmla="val -7028"/>
            </a:avLst>
          </a:prstGeom>
          <a:solidFill>
            <a:schemeClr val="tx2"/>
          </a:solidFill>
        </p:spPr>
        <p:txBody>
          <a:bodyPr wrap="square" lIns="108000" tIns="36000" rIns="72000" bIns="36000" rtlCol="0" anchor="ctr">
            <a:noAutofit/>
          </a:bodyPr>
          <a:lstStyle/>
          <a:p>
            <a:pPr algn="l"/>
            <a:r>
              <a:rPr lang="fr-FR" sz="1000" b="1" dirty="0">
                <a:solidFill>
                  <a:schemeClr val="bg1"/>
                </a:solidFill>
              </a:rPr>
              <a:t>36% </a:t>
            </a:r>
            <a:r>
              <a:rPr lang="fr-FR" sz="800" dirty="0">
                <a:solidFill>
                  <a:schemeClr val="bg1"/>
                </a:solidFill>
              </a:rPr>
              <a:t>parmi les services</a:t>
            </a:r>
          </a:p>
        </p:txBody>
      </p:sp>
      <p:sp>
        <p:nvSpPr>
          <p:cNvPr id="61" name="ZoneTexte 60">
            <a:extLst>
              <a:ext uri="{FF2B5EF4-FFF2-40B4-BE49-F238E27FC236}">
                <a16:creationId xmlns:a16="http://schemas.microsoft.com/office/drawing/2014/main" id="{AAC36396-294B-1EF3-428D-F6900CC07F89}"/>
              </a:ext>
            </a:extLst>
          </p:cNvPr>
          <p:cNvSpPr txBox="1"/>
          <p:nvPr/>
        </p:nvSpPr>
        <p:spPr>
          <a:xfrm>
            <a:off x="1849407" y="5638800"/>
            <a:ext cx="1599835" cy="208800"/>
          </a:xfrm>
          <a:prstGeom prst="wedgeRectCallout">
            <a:avLst>
              <a:gd name="adj1" fmla="val 55690"/>
              <a:gd name="adj2" fmla="val -32834"/>
            </a:avLst>
          </a:prstGeom>
          <a:solidFill>
            <a:schemeClr val="tx2"/>
          </a:solidFill>
        </p:spPr>
        <p:txBody>
          <a:bodyPr wrap="square" lIns="108000" tIns="36000" rIns="72000" bIns="36000" rtlCol="0" anchor="ctr">
            <a:noAutofit/>
          </a:bodyPr>
          <a:lstStyle/>
          <a:p>
            <a:pPr algn="r"/>
            <a:r>
              <a:rPr lang="fr-FR" sz="1000" b="1" dirty="0">
                <a:solidFill>
                  <a:schemeClr val="bg1"/>
                </a:solidFill>
              </a:rPr>
              <a:t>15% </a:t>
            </a:r>
            <a:r>
              <a:rPr lang="fr-FR" sz="800" dirty="0">
                <a:solidFill>
                  <a:schemeClr val="bg1"/>
                </a:solidFill>
              </a:rPr>
              <a:t>parmi les moins de 25 ans</a:t>
            </a:r>
          </a:p>
        </p:txBody>
      </p:sp>
      <p:sp>
        <p:nvSpPr>
          <p:cNvPr id="63" name="ZoneTexte 62">
            <a:extLst>
              <a:ext uri="{FF2B5EF4-FFF2-40B4-BE49-F238E27FC236}">
                <a16:creationId xmlns:a16="http://schemas.microsoft.com/office/drawing/2014/main" id="{17868C78-CDB9-F97D-C4C4-46EB1CAA5B0B}"/>
              </a:ext>
            </a:extLst>
          </p:cNvPr>
          <p:cNvSpPr txBox="1"/>
          <p:nvPr/>
        </p:nvSpPr>
        <p:spPr>
          <a:xfrm>
            <a:off x="1052424" y="3133464"/>
            <a:ext cx="1666588" cy="208800"/>
          </a:xfrm>
          <a:prstGeom prst="wedgeRectCallout">
            <a:avLst>
              <a:gd name="adj1" fmla="val 55690"/>
              <a:gd name="adj2" fmla="val -32834"/>
            </a:avLst>
          </a:prstGeom>
          <a:solidFill>
            <a:schemeClr val="tx2"/>
          </a:solidFill>
        </p:spPr>
        <p:txBody>
          <a:bodyPr wrap="square" lIns="108000" tIns="36000" rIns="72000" bIns="36000" rtlCol="0" anchor="ctr">
            <a:noAutofit/>
          </a:bodyPr>
          <a:lstStyle/>
          <a:p>
            <a:pPr algn="r"/>
            <a:r>
              <a:rPr lang="fr-FR" sz="1000" b="1" dirty="0">
                <a:solidFill>
                  <a:schemeClr val="bg1"/>
                </a:solidFill>
              </a:rPr>
              <a:t>29% </a:t>
            </a:r>
            <a:r>
              <a:rPr lang="fr-FR" sz="800" dirty="0">
                <a:solidFill>
                  <a:schemeClr val="bg1"/>
                </a:solidFill>
              </a:rPr>
              <a:t>parmi les moins de 25 ans</a:t>
            </a:r>
          </a:p>
        </p:txBody>
      </p:sp>
    </p:spTree>
    <p:extLst>
      <p:ext uri="{BB962C8B-B14F-4D97-AF65-F5344CB8AC3E}">
        <p14:creationId xmlns:p14="http://schemas.microsoft.com/office/powerpoint/2010/main" val="737712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6FC5-B6CE-B454-93AD-72981E981D3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E2B0EE-2A51-AA1B-9C47-BE5E184B7106}"/>
              </a:ext>
            </a:extLst>
          </p:cNvPr>
          <p:cNvSpPr>
            <a:spLocks noGrp="1"/>
          </p:cNvSpPr>
          <p:nvPr>
            <p:ph type="title"/>
          </p:nvPr>
        </p:nvSpPr>
        <p:spPr>
          <a:xfrm>
            <a:off x="432479" y="189100"/>
            <a:ext cx="11558416" cy="581968"/>
          </a:xfrm>
        </p:spPr>
        <p:txBody>
          <a:bodyPr/>
          <a:lstStyle/>
          <a:p>
            <a:pPr>
              <a:lnSpc>
                <a:spcPct val="100000"/>
              </a:lnSpc>
              <a:spcBef>
                <a:spcPts val="0"/>
              </a:spcBef>
              <a:spcAft>
                <a:spcPts val="0"/>
              </a:spcAft>
            </a:pPr>
            <a:r>
              <a:rPr lang="fr-FR" sz="2000" dirty="0"/>
              <a:t>Les Français comme les dirigeants voient avant tout la mobilité internationale comme une opportunité de montée en compétences et de développement personnel pour les apprentis.</a:t>
            </a:r>
            <a:endParaRPr lang="fr-FR" sz="2000" u="sng" dirty="0"/>
          </a:p>
        </p:txBody>
      </p:sp>
      <p:sp>
        <p:nvSpPr>
          <p:cNvPr id="27" name="Rectangle 26">
            <a:extLst>
              <a:ext uri="{FF2B5EF4-FFF2-40B4-BE49-F238E27FC236}">
                <a16:creationId xmlns:a16="http://schemas.microsoft.com/office/drawing/2014/main" id="{D0CA6310-C33E-4EEB-56C2-D20CD69231A0}"/>
              </a:ext>
            </a:extLst>
          </p:cNvPr>
          <p:cNvSpPr/>
          <p:nvPr>
            <p:custDataLst>
              <p:tags r:id="rId1"/>
            </p:custDataLst>
          </p:nvPr>
        </p:nvSpPr>
        <p:spPr>
          <a:xfrm>
            <a:off x="343630" y="798550"/>
            <a:ext cx="6636753" cy="461665"/>
          </a:xfrm>
          <a:prstGeom prst="rect">
            <a:avLst/>
          </a:prstGeom>
        </p:spPr>
        <p:txBody>
          <a:bodyPr wrap="none">
            <a:spAutoFit/>
          </a:bodyPr>
          <a:lstStyle/>
          <a:p>
            <a:pPr fontAlgn="base">
              <a:spcAft>
                <a:spcPct val="0"/>
              </a:spcAft>
            </a:pPr>
            <a:r>
              <a:rPr lang="fr-FR" sz="1200" b="1" dirty="0">
                <a:solidFill>
                  <a:schemeClr val="bg1">
                    <a:lumMod val="50000"/>
                  </a:schemeClr>
                </a:solidFill>
              </a:rPr>
              <a:t>Selon vous, quels sont les principaux bénéfices d’une mobilité internationale </a:t>
            </a:r>
            <a:r>
              <a:rPr lang="fr-FR" sz="1200" b="1" u="sng" dirty="0">
                <a:solidFill>
                  <a:schemeClr val="bg1">
                    <a:lumMod val="50000"/>
                  </a:schemeClr>
                </a:solidFill>
              </a:rPr>
              <a:t>pour un apprenti ?</a:t>
            </a:r>
          </a:p>
          <a:p>
            <a:pPr fontAlgn="base">
              <a:spcAft>
                <a:spcPct val="0"/>
              </a:spcAft>
            </a:pPr>
            <a:r>
              <a:rPr lang="fr-FR" sz="1200" dirty="0">
                <a:solidFill>
                  <a:schemeClr val="bg1">
                    <a:lumMod val="50000"/>
                  </a:schemeClr>
                </a:solidFill>
                <a:cs typeface="Arial" pitchFamily="34" charset="0"/>
              </a:rPr>
              <a:t>Base :  à tous / trois réponses possibles</a:t>
            </a:r>
          </a:p>
        </p:txBody>
      </p:sp>
      <p:graphicFrame>
        <p:nvGraphicFramePr>
          <p:cNvPr id="11" name="Tableau 10">
            <a:extLst>
              <a:ext uri="{FF2B5EF4-FFF2-40B4-BE49-F238E27FC236}">
                <a16:creationId xmlns:a16="http://schemas.microsoft.com/office/drawing/2014/main" id="{95A256B3-6E86-DE61-2D56-0C3C12C63BA2}"/>
              </a:ext>
            </a:extLst>
          </p:cNvPr>
          <p:cNvGraphicFramePr>
            <a:graphicFrameLocks noGrp="1"/>
          </p:cNvGraphicFramePr>
          <p:nvPr>
            <p:extLst>
              <p:ext uri="{D42A27DB-BD31-4B8C-83A1-F6EECF244321}">
                <p14:modId xmlns:p14="http://schemas.microsoft.com/office/powerpoint/2010/main" val="1116263380"/>
              </p:ext>
            </p:extLst>
          </p:nvPr>
        </p:nvGraphicFramePr>
        <p:xfrm>
          <a:off x="3994960" y="1816345"/>
          <a:ext cx="4427610" cy="4664135"/>
        </p:xfrm>
        <a:graphic>
          <a:graphicData uri="http://schemas.openxmlformats.org/drawingml/2006/table">
            <a:tbl>
              <a:tblPr firstRow="1" bandRow="1">
                <a:tableStyleId>{5940675A-B579-460E-94D1-54222C63F5DA}</a:tableStyleId>
              </a:tblPr>
              <a:tblGrid>
                <a:gridCol w="4427610">
                  <a:extLst>
                    <a:ext uri="{9D8B030D-6E8A-4147-A177-3AD203B41FA5}">
                      <a16:colId xmlns:a16="http://schemas.microsoft.com/office/drawing/2014/main" val="2216669033"/>
                    </a:ext>
                  </a:extLst>
                </a:gridCol>
              </a:tblGrid>
              <a:tr h="570463">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Découvrir d’autres méthodes de travail</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62600154"/>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Améliorer ses compétences linguistiques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4823593"/>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Développer sa capacité d’adaptation</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881245"/>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Acquérir de nouvelles compétences </a:t>
                      </a:r>
                    </a:p>
                    <a:p>
                      <a:pPr algn="ctr" fontAlgn="ctr">
                        <a:buNone/>
                      </a:pPr>
                      <a:r>
                        <a:rPr lang="fr-FR" sz="1200" b="0" i="0" u="none" strike="noStrike" dirty="0">
                          <a:solidFill>
                            <a:schemeClr val="accent1">
                              <a:lumMod val="50000"/>
                            </a:schemeClr>
                          </a:solidFill>
                          <a:effectLst/>
                          <a:latin typeface="Barlow" panose="00000500000000000000" pitchFamily="2" charset="0"/>
                        </a:rPr>
                        <a:t>professionnelles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63188477"/>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Développer son autonomie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39494698"/>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Gagner en confiance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1145712"/>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Développer son ouverture interculturelle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3944309"/>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Améliorer son employabilité</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2849259"/>
                  </a:ext>
                </a:extLst>
              </a:tr>
              <a:tr h="511709">
                <a:tc>
                  <a:txBody>
                    <a:bodyPr/>
                    <a:lstStyle/>
                    <a:p>
                      <a:pPr algn="ctr" fontAlgn="ctr">
                        <a:buNone/>
                      </a:pPr>
                      <a:r>
                        <a:rPr lang="fr-FR" sz="1200" b="0" i="0" u="none" strike="noStrike" dirty="0">
                          <a:solidFill>
                            <a:schemeClr val="accent1">
                              <a:lumMod val="50000"/>
                            </a:schemeClr>
                          </a:solidFill>
                          <a:effectLst/>
                          <a:latin typeface="Barlow" panose="00000500000000000000" pitchFamily="2" charset="0"/>
                        </a:rPr>
                        <a:t>Aucun bénéfice particulier</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1846266"/>
                  </a:ext>
                </a:extLst>
              </a:tr>
            </a:tbl>
          </a:graphicData>
        </a:graphic>
      </p:graphicFrame>
      <p:graphicFrame>
        <p:nvGraphicFramePr>
          <p:cNvPr id="4" name="¤SupprL ¤ReposSignif Graphique Awareness">
            <a:extLst>
              <a:ext uri="{FF2B5EF4-FFF2-40B4-BE49-F238E27FC236}">
                <a16:creationId xmlns:a16="http://schemas.microsoft.com/office/drawing/2014/main" id="{7882AFB2-0146-43C1-2F9E-7928DF993943}"/>
              </a:ext>
            </a:extLst>
          </p:cNvPr>
          <p:cNvGraphicFramePr>
            <a:graphicFrameLocks/>
          </p:cNvGraphicFramePr>
          <p:nvPr>
            <p:extLst>
              <p:ext uri="{D42A27DB-BD31-4B8C-83A1-F6EECF244321}">
                <p14:modId xmlns:p14="http://schemas.microsoft.com/office/powerpoint/2010/main" val="3231588966"/>
              </p:ext>
            </p:extLst>
          </p:nvPr>
        </p:nvGraphicFramePr>
        <p:xfrm>
          <a:off x="8045062" y="1857537"/>
          <a:ext cx="3945833" cy="46376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SupprL ¤ReposSignif Graphique Awareness">
            <a:extLst>
              <a:ext uri="{FF2B5EF4-FFF2-40B4-BE49-F238E27FC236}">
                <a16:creationId xmlns:a16="http://schemas.microsoft.com/office/drawing/2014/main" id="{1F2B244F-2CB2-5468-F130-4057A064ED6C}"/>
              </a:ext>
            </a:extLst>
          </p:cNvPr>
          <p:cNvGraphicFramePr>
            <a:graphicFrameLocks/>
          </p:cNvGraphicFramePr>
          <p:nvPr>
            <p:extLst>
              <p:ext uri="{D42A27DB-BD31-4B8C-83A1-F6EECF244321}">
                <p14:modId xmlns:p14="http://schemas.microsoft.com/office/powerpoint/2010/main" val="1970350148"/>
              </p:ext>
            </p:extLst>
          </p:nvPr>
        </p:nvGraphicFramePr>
        <p:xfrm>
          <a:off x="530904" y="1842842"/>
          <a:ext cx="3945833" cy="463764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e 2">
            <a:extLst>
              <a:ext uri="{FF2B5EF4-FFF2-40B4-BE49-F238E27FC236}">
                <a16:creationId xmlns:a16="http://schemas.microsoft.com/office/drawing/2014/main" id="{8AA3A948-781B-71C3-3DC5-F48F006494C9}"/>
              </a:ext>
            </a:extLst>
          </p:cNvPr>
          <p:cNvGrpSpPr/>
          <p:nvPr/>
        </p:nvGrpSpPr>
        <p:grpSpPr>
          <a:xfrm>
            <a:off x="2362044" y="1328137"/>
            <a:ext cx="1909643" cy="576000"/>
            <a:chOff x="5244040" y="1447280"/>
            <a:chExt cx="1909643" cy="576000"/>
          </a:xfrm>
        </p:grpSpPr>
        <p:sp>
          <p:nvSpPr>
            <p:cNvPr id="5" name="Rectangle 4">
              <a:extLst>
                <a:ext uri="{FF2B5EF4-FFF2-40B4-BE49-F238E27FC236}">
                  <a16:creationId xmlns:a16="http://schemas.microsoft.com/office/drawing/2014/main" id="{9A32B3F0-2363-7059-C76B-3A03A96165E2}"/>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6" name="Groupe 5">
              <a:extLst>
                <a:ext uri="{FF2B5EF4-FFF2-40B4-BE49-F238E27FC236}">
                  <a16:creationId xmlns:a16="http://schemas.microsoft.com/office/drawing/2014/main" id="{A46B728F-67E1-412F-32B5-8C1FBD400948}"/>
                </a:ext>
              </a:extLst>
            </p:cNvPr>
            <p:cNvGrpSpPr/>
            <p:nvPr/>
          </p:nvGrpSpPr>
          <p:grpSpPr>
            <a:xfrm>
              <a:off x="5244040" y="1447280"/>
              <a:ext cx="576000" cy="576000"/>
              <a:chOff x="7566157" y="2694602"/>
              <a:chExt cx="792000" cy="792000"/>
            </a:xfrm>
          </p:grpSpPr>
          <p:sp>
            <p:nvSpPr>
              <p:cNvPr id="8" name="Ellipse 7">
                <a:extLst>
                  <a:ext uri="{FF2B5EF4-FFF2-40B4-BE49-F238E27FC236}">
                    <a16:creationId xmlns:a16="http://schemas.microsoft.com/office/drawing/2014/main" id="{747F0DA2-A3EB-A51A-1967-50FDAE8D1051}"/>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9" name="Group 19">
                <a:extLst>
                  <a:ext uri="{FF2B5EF4-FFF2-40B4-BE49-F238E27FC236}">
                    <a16:creationId xmlns:a16="http://schemas.microsoft.com/office/drawing/2014/main" id="{15979D47-6BE8-64D8-2D10-30B2B4E38C0B}"/>
                  </a:ext>
                </a:extLst>
              </p:cNvPr>
              <p:cNvGrpSpPr>
                <a:grpSpLocks noChangeAspect="1"/>
              </p:cNvGrpSpPr>
              <p:nvPr/>
            </p:nvGrpSpPr>
            <p:grpSpPr bwMode="auto">
              <a:xfrm>
                <a:off x="7592714" y="2734170"/>
                <a:ext cx="738885" cy="712865"/>
                <a:chOff x="620" y="2887"/>
                <a:chExt cx="374" cy="364"/>
              </a:xfrm>
              <a:noFill/>
            </p:grpSpPr>
            <p:sp>
              <p:nvSpPr>
                <p:cNvPr id="10" name="Freeform 20">
                  <a:extLst>
                    <a:ext uri="{FF2B5EF4-FFF2-40B4-BE49-F238E27FC236}">
                      <a16:creationId xmlns:a16="http://schemas.microsoft.com/office/drawing/2014/main" id="{933E714E-D8D8-7D87-F531-2A96D0B687ED}"/>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2" name="Oval 21">
                  <a:extLst>
                    <a:ext uri="{FF2B5EF4-FFF2-40B4-BE49-F238E27FC236}">
                      <a16:creationId xmlns:a16="http://schemas.microsoft.com/office/drawing/2014/main" id="{C6833A64-6BF7-76C5-E3ED-9AE33AA96E6A}"/>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4" name="Freeform 22">
                  <a:extLst>
                    <a:ext uri="{FF2B5EF4-FFF2-40B4-BE49-F238E27FC236}">
                      <a16:creationId xmlns:a16="http://schemas.microsoft.com/office/drawing/2014/main" id="{BADF1A3B-C98E-B92B-EE3F-BB985A1E3B58}"/>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5" name="Freeform 23">
                  <a:extLst>
                    <a:ext uri="{FF2B5EF4-FFF2-40B4-BE49-F238E27FC236}">
                      <a16:creationId xmlns:a16="http://schemas.microsoft.com/office/drawing/2014/main" id="{8EA970F5-3169-1178-DFC2-F2E7566C30AF}"/>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6" name="Freeform 24">
                  <a:extLst>
                    <a:ext uri="{FF2B5EF4-FFF2-40B4-BE49-F238E27FC236}">
                      <a16:creationId xmlns:a16="http://schemas.microsoft.com/office/drawing/2014/main" id="{356D0CCE-3359-9F85-1398-C3EFD8EFBB9E}"/>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7" name="Freeform 25">
                  <a:extLst>
                    <a:ext uri="{FF2B5EF4-FFF2-40B4-BE49-F238E27FC236}">
                      <a16:creationId xmlns:a16="http://schemas.microsoft.com/office/drawing/2014/main" id="{D43D6A48-F85C-0AA8-7300-143E84CA1C15}"/>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8" name="Freeform 26">
                  <a:extLst>
                    <a:ext uri="{FF2B5EF4-FFF2-40B4-BE49-F238E27FC236}">
                      <a16:creationId xmlns:a16="http://schemas.microsoft.com/office/drawing/2014/main" id="{F8E6D9AB-93C5-8070-3531-278E996DD5EA}"/>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9" name="Freeform 27">
                  <a:extLst>
                    <a:ext uri="{FF2B5EF4-FFF2-40B4-BE49-F238E27FC236}">
                      <a16:creationId xmlns:a16="http://schemas.microsoft.com/office/drawing/2014/main" id="{705D2080-1BAC-9B8B-759A-08A5FE35A507}"/>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0" name="Freeform 28">
                  <a:extLst>
                    <a:ext uri="{FF2B5EF4-FFF2-40B4-BE49-F238E27FC236}">
                      <a16:creationId xmlns:a16="http://schemas.microsoft.com/office/drawing/2014/main" id="{D2D78296-4A76-F4BC-D690-68C32D8D4384}"/>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1" name="Freeform 29">
                  <a:extLst>
                    <a:ext uri="{FF2B5EF4-FFF2-40B4-BE49-F238E27FC236}">
                      <a16:creationId xmlns:a16="http://schemas.microsoft.com/office/drawing/2014/main" id="{0FB7758B-8299-5D0C-57D3-CD72B88F94F8}"/>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2" name="Freeform 30">
                  <a:extLst>
                    <a:ext uri="{FF2B5EF4-FFF2-40B4-BE49-F238E27FC236}">
                      <a16:creationId xmlns:a16="http://schemas.microsoft.com/office/drawing/2014/main" id="{C8F14620-654D-263B-709C-9C1489BC2D23}"/>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3" name="Freeform 31">
                  <a:extLst>
                    <a:ext uri="{FF2B5EF4-FFF2-40B4-BE49-F238E27FC236}">
                      <a16:creationId xmlns:a16="http://schemas.microsoft.com/office/drawing/2014/main" id="{AA781C26-1358-EBD5-6407-351FB655F18E}"/>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24" name="Groupe 23">
            <a:extLst>
              <a:ext uri="{FF2B5EF4-FFF2-40B4-BE49-F238E27FC236}">
                <a16:creationId xmlns:a16="http://schemas.microsoft.com/office/drawing/2014/main" id="{C7D5B3D3-BF60-4569-FBCD-6EB07F7BBDB8}"/>
              </a:ext>
            </a:extLst>
          </p:cNvPr>
          <p:cNvGrpSpPr/>
          <p:nvPr/>
        </p:nvGrpSpPr>
        <p:grpSpPr>
          <a:xfrm>
            <a:off x="8131663" y="1328137"/>
            <a:ext cx="2067853" cy="576000"/>
            <a:chOff x="5123698" y="1200181"/>
            <a:chExt cx="2067853" cy="576000"/>
          </a:xfrm>
        </p:grpSpPr>
        <p:sp>
          <p:nvSpPr>
            <p:cNvPr id="26" name="Rectangle 25">
              <a:extLst>
                <a:ext uri="{FF2B5EF4-FFF2-40B4-BE49-F238E27FC236}">
                  <a16:creationId xmlns:a16="http://schemas.microsoft.com/office/drawing/2014/main" id="{A4E5A769-4B5A-4453-4DDF-7BA4716A3F2D}"/>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50" name="Groupe 49">
              <a:extLst>
                <a:ext uri="{FF2B5EF4-FFF2-40B4-BE49-F238E27FC236}">
                  <a16:creationId xmlns:a16="http://schemas.microsoft.com/office/drawing/2014/main" id="{9AD61E08-1CD0-06AF-8609-EF79648F58C5}"/>
                </a:ext>
              </a:extLst>
            </p:cNvPr>
            <p:cNvGrpSpPr/>
            <p:nvPr/>
          </p:nvGrpSpPr>
          <p:grpSpPr>
            <a:xfrm>
              <a:off x="5123698" y="1200181"/>
              <a:ext cx="576000" cy="576000"/>
              <a:chOff x="10650558" y="1677121"/>
              <a:chExt cx="792000" cy="807251"/>
            </a:xfrm>
          </p:grpSpPr>
          <p:sp>
            <p:nvSpPr>
              <p:cNvPr id="51" name="Ellipse 50">
                <a:extLst>
                  <a:ext uri="{FF2B5EF4-FFF2-40B4-BE49-F238E27FC236}">
                    <a16:creationId xmlns:a16="http://schemas.microsoft.com/office/drawing/2014/main" id="{38FB2F58-A465-B9F4-D733-33876CA743C5}"/>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52" name="Graphique 51" descr="Ville avec un remplissage uni">
                <a:extLst>
                  <a:ext uri="{FF2B5EF4-FFF2-40B4-BE49-F238E27FC236}">
                    <a16:creationId xmlns:a16="http://schemas.microsoft.com/office/drawing/2014/main" id="{FD63C566-4299-4244-BFF2-F1D4471A4D1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sp>
        <p:nvSpPr>
          <p:cNvPr id="54" name="Ellipse 53">
            <a:extLst>
              <a:ext uri="{FF2B5EF4-FFF2-40B4-BE49-F238E27FC236}">
                <a16:creationId xmlns:a16="http://schemas.microsoft.com/office/drawing/2014/main" id="{D192375C-B06A-188A-6A50-D01FB682D578}"/>
              </a:ext>
            </a:extLst>
          </p:cNvPr>
          <p:cNvSpPr/>
          <p:nvPr/>
        </p:nvSpPr>
        <p:spPr>
          <a:xfrm>
            <a:off x="1055509" y="2340275"/>
            <a:ext cx="609600" cy="590550"/>
          </a:xfrm>
          <a:prstGeom prst="ellipse">
            <a:avLst/>
          </a:prstGeom>
          <a:noFill/>
          <a:ln w="28575">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56" name="Ellipse 55">
            <a:extLst>
              <a:ext uri="{FF2B5EF4-FFF2-40B4-BE49-F238E27FC236}">
                <a16:creationId xmlns:a16="http://schemas.microsoft.com/office/drawing/2014/main" id="{5ECAD706-0A48-D6EC-8998-9D3288516DB6}"/>
              </a:ext>
            </a:extLst>
          </p:cNvPr>
          <p:cNvSpPr/>
          <p:nvPr/>
        </p:nvSpPr>
        <p:spPr>
          <a:xfrm>
            <a:off x="9292332" y="4416366"/>
            <a:ext cx="609600" cy="590550"/>
          </a:xfrm>
          <a:prstGeom prst="ellipse">
            <a:avLst/>
          </a:prstGeom>
          <a:noFill/>
          <a:ln w="28575">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
        <p:nvSpPr>
          <p:cNvPr id="58" name="ZoneTexte 57">
            <a:extLst>
              <a:ext uri="{FF2B5EF4-FFF2-40B4-BE49-F238E27FC236}">
                <a16:creationId xmlns:a16="http://schemas.microsoft.com/office/drawing/2014/main" id="{18C42587-A0ED-0065-77DE-F831DE4EEF99}"/>
              </a:ext>
            </a:extLst>
          </p:cNvPr>
          <p:cNvSpPr txBox="1"/>
          <p:nvPr/>
        </p:nvSpPr>
        <p:spPr>
          <a:xfrm>
            <a:off x="879894" y="5134188"/>
            <a:ext cx="1650543" cy="208800"/>
          </a:xfrm>
          <a:prstGeom prst="wedgeRectCallout">
            <a:avLst>
              <a:gd name="adj1" fmla="val 55690"/>
              <a:gd name="adj2" fmla="val -32834"/>
            </a:avLst>
          </a:prstGeom>
          <a:solidFill>
            <a:schemeClr val="tx2"/>
          </a:solidFill>
        </p:spPr>
        <p:txBody>
          <a:bodyPr wrap="square" lIns="108000" tIns="36000" rIns="72000" bIns="36000" rtlCol="0" anchor="ctr">
            <a:noAutofit/>
          </a:bodyPr>
          <a:lstStyle/>
          <a:p>
            <a:pPr algn="r"/>
            <a:r>
              <a:rPr lang="fr-FR" sz="1000" b="1" dirty="0">
                <a:solidFill>
                  <a:schemeClr val="bg1"/>
                </a:solidFill>
              </a:rPr>
              <a:t>40% </a:t>
            </a:r>
            <a:r>
              <a:rPr lang="fr-FR" sz="800" dirty="0">
                <a:solidFill>
                  <a:schemeClr val="bg1"/>
                </a:solidFill>
              </a:rPr>
              <a:t>parmi les moins de 25 ans</a:t>
            </a:r>
          </a:p>
        </p:txBody>
      </p:sp>
      <p:sp>
        <p:nvSpPr>
          <p:cNvPr id="60" name="ZoneTexte 59">
            <a:extLst>
              <a:ext uri="{FF2B5EF4-FFF2-40B4-BE49-F238E27FC236}">
                <a16:creationId xmlns:a16="http://schemas.microsoft.com/office/drawing/2014/main" id="{C72A784F-3892-5054-967F-1C1343B39C5D}"/>
              </a:ext>
            </a:extLst>
          </p:cNvPr>
          <p:cNvSpPr txBox="1"/>
          <p:nvPr/>
        </p:nvSpPr>
        <p:spPr>
          <a:xfrm>
            <a:off x="1665109" y="5657999"/>
            <a:ext cx="1650543" cy="208800"/>
          </a:xfrm>
          <a:prstGeom prst="wedgeRectCallout">
            <a:avLst>
              <a:gd name="adj1" fmla="val 55690"/>
              <a:gd name="adj2" fmla="val -32834"/>
            </a:avLst>
          </a:prstGeom>
          <a:solidFill>
            <a:schemeClr val="tx2"/>
          </a:solidFill>
        </p:spPr>
        <p:txBody>
          <a:bodyPr wrap="square" lIns="108000" tIns="36000" rIns="72000" bIns="36000" rtlCol="0" anchor="ctr">
            <a:noAutofit/>
          </a:bodyPr>
          <a:lstStyle/>
          <a:p>
            <a:pPr algn="r"/>
            <a:r>
              <a:rPr lang="fr-FR" sz="1000" b="1" dirty="0">
                <a:solidFill>
                  <a:schemeClr val="bg1"/>
                </a:solidFill>
              </a:rPr>
              <a:t>23% </a:t>
            </a:r>
            <a:r>
              <a:rPr lang="fr-FR" sz="800" dirty="0">
                <a:solidFill>
                  <a:schemeClr val="bg1"/>
                </a:solidFill>
              </a:rPr>
              <a:t>parmi les moins de 25 ans</a:t>
            </a:r>
          </a:p>
        </p:txBody>
      </p:sp>
      <p:sp>
        <p:nvSpPr>
          <p:cNvPr id="62" name="ZoneTexte 61">
            <a:extLst>
              <a:ext uri="{FF2B5EF4-FFF2-40B4-BE49-F238E27FC236}">
                <a16:creationId xmlns:a16="http://schemas.microsoft.com/office/drawing/2014/main" id="{7811DBA4-A52C-CA70-6C57-B8F3829AA5DE}"/>
              </a:ext>
            </a:extLst>
          </p:cNvPr>
          <p:cNvSpPr txBox="1"/>
          <p:nvPr/>
        </p:nvSpPr>
        <p:spPr>
          <a:xfrm>
            <a:off x="201105" y="1875361"/>
            <a:ext cx="1291177" cy="307693"/>
          </a:xfrm>
          <a:prstGeom prst="wedgeRectCallout">
            <a:avLst>
              <a:gd name="adj1" fmla="val 40992"/>
              <a:gd name="adj2" fmla="val 76506"/>
            </a:avLst>
          </a:prstGeom>
          <a:solidFill>
            <a:schemeClr val="tx2"/>
          </a:solidFill>
        </p:spPr>
        <p:txBody>
          <a:bodyPr wrap="square" lIns="108000" tIns="36000" rIns="72000" bIns="36000" rtlCol="0" anchor="ctr">
            <a:noAutofit/>
          </a:bodyPr>
          <a:lstStyle/>
          <a:p>
            <a:pPr algn="r"/>
            <a:r>
              <a:rPr lang="fr-FR" sz="1000" b="1" dirty="0">
                <a:solidFill>
                  <a:schemeClr val="bg1"/>
                </a:solidFill>
              </a:rPr>
              <a:t>67% </a:t>
            </a:r>
            <a:r>
              <a:rPr lang="fr-FR" sz="800" dirty="0">
                <a:solidFill>
                  <a:schemeClr val="bg1"/>
                </a:solidFill>
              </a:rPr>
              <a:t>parmi les parents de 15-25 ans</a:t>
            </a:r>
          </a:p>
        </p:txBody>
      </p:sp>
      <p:sp>
        <p:nvSpPr>
          <p:cNvPr id="64" name="ZoneTexte 63">
            <a:extLst>
              <a:ext uri="{FF2B5EF4-FFF2-40B4-BE49-F238E27FC236}">
                <a16:creationId xmlns:a16="http://schemas.microsoft.com/office/drawing/2014/main" id="{B942C5E8-B23F-2B0B-BF59-F939E268D57C}"/>
              </a:ext>
            </a:extLst>
          </p:cNvPr>
          <p:cNvSpPr txBox="1"/>
          <p:nvPr/>
        </p:nvSpPr>
        <p:spPr>
          <a:xfrm>
            <a:off x="10644867" y="2029207"/>
            <a:ext cx="1415036" cy="209550"/>
          </a:xfrm>
          <a:prstGeom prst="wedgeRectCallout">
            <a:avLst>
              <a:gd name="adj1" fmla="val -56836"/>
              <a:gd name="adj2" fmla="val -7028"/>
            </a:avLst>
          </a:prstGeom>
          <a:solidFill>
            <a:schemeClr val="tx2"/>
          </a:solidFill>
        </p:spPr>
        <p:txBody>
          <a:bodyPr wrap="square" lIns="108000" tIns="36000" rIns="72000" bIns="36000" rtlCol="0" anchor="ctr">
            <a:noAutofit/>
          </a:bodyPr>
          <a:lstStyle/>
          <a:p>
            <a:pPr algn="l"/>
            <a:r>
              <a:rPr lang="fr-FR" sz="1000" b="1" dirty="0">
                <a:solidFill>
                  <a:schemeClr val="bg1"/>
                </a:solidFill>
              </a:rPr>
              <a:t>53% </a:t>
            </a:r>
            <a:r>
              <a:rPr lang="fr-FR" sz="800" dirty="0">
                <a:solidFill>
                  <a:schemeClr val="bg1"/>
                </a:solidFill>
              </a:rPr>
              <a:t>parmi les services</a:t>
            </a:r>
          </a:p>
        </p:txBody>
      </p:sp>
      <p:sp>
        <p:nvSpPr>
          <p:cNvPr id="66" name="ZoneTexte 65">
            <a:extLst>
              <a:ext uri="{FF2B5EF4-FFF2-40B4-BE49-F238E27FC236}">
                <a16:creationId xmlns:a16="http://schemas.microsoft.com/office/drawing/2014/main" id="{D7AF8017-1C28-9620-4E88-036093FF73A6}"/>
              </a:ext>
            </a:extLst>
          </p:cNvPr>
          <p:cNvSpPr txBox="1"/>
          <p:nvPr/>
        </p:nvSpPr>
        <p:spPr>
          <a:xfrm>
            <a:off x="10480729" y="2522416"/>
            <a:ext cx="1415036" cy="295275"/>
          </a:xfrm>
          <a:prstGeom prst="wedgeRectCallout">
            <a:avLst>
              <a:gd name="adj1" fmla="val -56836"/>
              <a:gd name="adj2" fmla="val -7028"/>
            </a:avLst>
          </a:prstGeom>
          <a:solidFill>
            <a:schemeClr val="tx2"/>
          </a:solidFill>
        </p:spPr>
        <p:txBody>
          <a:bodyPr wrap="square" lIns="108000" tIns="36000" rIns="72000" bIns="36000" rtlCol="0" anchor="ctr">
            <a:noAutofit/>
          </a:bodyPr>
          <a:lstStyle/>
          <a:p>
            <a:pPr algn="l"/>
            <a:r>
              <a:rPr lang="fr-FR" sz="1000" b="1" dirty="0">
                <a:solidFill>
                  <a:schemeClr val="bg1"/>
                </a:solidFill>
              </a:rPr>
              <a:t>52% </a:t>
            </a:r>
            <a:r>
              <a:rPr lang="fr-FR" sz="800" dirty="0">
                <a:solidFill>
                  <a:schemeClr val="bg1"/>
                </a:solidFill>
              </a:rPr>
              <a:t>parmi les entreprises de 50 salariés et plus</a:t>
            </a:r>
          </a:p>
        </p:txBody>
      </p:sp>
      <p:sp>
        <p:nvSpPr>
          <p:cNvPr id="68" name="ZoneTexte 67">
            <a:extLst>
              <a:ext uri="{FF2B5EF4-FFF2-40B4-BE49-F238E27FC236}">
                <a16:creationId xmlns:a16="http://schemas.microsoft.com/office/drawing/2014/main" id="{39F5A591-7401-3837-CDA4-BE71D58FC683}"/>
              </a:ext>
            </a:extLst>
          </p:cNvPr>
          <p:cNvSpPr txBox="1"/>
          <p:nvPr/>
        </p:nvSpPr>
        <p:spPr>
          <a:xfrm>
            <a:off x="10132797" y="4071691"/>
            <a:ext cx="1415036" cy="295275"/>
          </a:xfrm>
          <a:prstGeom prst="wedgeRectCallout">
            <a:avLst>
              <a:gd name="adj1" fmla="val -56836"/>
              <a:gd name="adj2" fmla="val -7028"/>
            </a:avLst>
          </a:prstGeom>
          <a:solidFill>
            <a:schemeClr val="tx2"/>
          </a:solidFill>
        </p:spPr>
        <p:txBody>
          <a:bodyPr wrap="square" lIns="108000" tIns="36000" rIns="72000" bIns="36000" rtlCol="0" anchor="ctr">
            <a:noAutofit/>
          </a:bodyPr>
          <a:lstStyle/>
          <a:p>
            <a:pPr algn="l"/>
            <a:r>
              <a:rPr lang="fr-FR" sz="1000" b="1" dirty="0">
                <a:solidFill>
                  <a:schemeClr val="bg1"/>
                </a:solidFill>
              </a:rPr>
              <a:t>43% </a:t>
            </a:r>
            <a:r>
              <a:rPr lang="fr-FR" sz="800" dirty="0">
                <a:solidFill>
                  <a:schemeClr val="bg1"/>
                </a:solidFill>
              </a:rPr>
              <a:t>parmi les entreprises de 6 à 9 salariés</a:t>
            </a:r>
          </a:p>
        </p:txBody>
      </p:sp>
    </p:spTree>
    <p:extLst>
      <p:ext uri="{BB962C8B-B14F-4D97-AF65-F5344CB8AC3E}">
        <p14:creationId xmlns:p14="http://schemas.microsoft.com/office/powerpoint/2010/main" val="1420938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3C83E-848A-7BD2-5805-F7EEC52228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50CD447-20DD-8D8B-40FD-ABC0268CAFA3}"/>
              </a:ext>
            </a:extLst>
          </p:cNvPr>
          <p:cNvSpPr>
            <a:spLocks noGrp="1"/>
          </p:cNvSpPr>
          <p:nvPr>
            <p:ph type="title"/>
          </p:nvPr>
        </p:nvSpPr>
        <p:spPr>
          <a:xfrm>
            <a:off x="432479" y="146258"/>
            <a:ext cx="11558416" cy="581968"/>
          </a:xfrm>
        </p:spPr>
        <p:txBody>
          <a:bodyPr/>
          <a:lstStyle/>
          <a:p>
            <a:pPr>
              <a:lnSpc>
                <a:spcPct val="100000"/>
              </a:lnSpc>
              <a:spcBef>
                <a:spcPts val="0"/>
              </a:spcBef>
              <a:spcAft>
                <a:spcPts val="0"/>
              </a:spcAft>
            </a:pPr>
            <a:r>
              <a:rPr lang="fr-FR" sz="2000" dirty="0"/>
              <a:t>Entreprises et Français s'accordent massivement sur les bénéfices et la légitimité de la mobilité internationale des apprentis.</a:t>
            </a:r>
            <a:endParaRPr lang="fr-FR" sz="2000" u="sng" dirty="0"/>
          </a:p>
        </p:txBody>
      </p:sp>
      <p:sp>
        <p:nvSpPr>
          <p:cNvPr id="27" name="Rectangle 26">
            <a:extLst>
              <a:ext uri="{FF2B5EF4-FFF2-40B4-BE49-F238E27FC236}">
                <a16:creationId xmlns:a16="http://schemas.microsoft.com/office/drawing/2014/main" id="{DD04AE41-65BE-DEDE-7A11-0695955533C2}"/>
              </a:ext>
            </a:extLst>
          </p:cNvPr>
          <p:cNvSpPr/>
          <p:nvPr>
            <p:custDataLst>
              <p:tags r:id="rId1"/>
            </p:custDataLst>
          </p:nvPr>
        </p:nvSpPr>
        <p:spPr>
          <a:xfrm>
            <a:off x="330511" y="831836"/>
            <a:ext cx="5131533" cy="461665"/>
          </a:xfrm>
          <a:prstGeom prst="rect">
            <a:avLst/>
          </a:prstGeom>
        </p:spPr>
        <p:txBody>
          <a:bodyPr wrap="none">
            <a:spAutoFit/>
          </a:bodyPr>
          <a:lstStyle/>
          <a:p>
            <a:pPr fontAlgn="base">
              <a:spcAft>
                <a:spcPct val="0"/>
              </a:spcAft>
            </a:pPr>
            <a:r>
              <a:rPr lang="fr-FR" sz="1200" b="1" dirty="0">
                <a:solidFill>
                  <a:schemeClr val="bg1">
                    <a:lumMod val="50000"/>
                  </a:schemeClr>
                </a:solidFill>
              </a:rPr>
              <a:t>Dans quelle mesure êtes-vous d’accord avec les affirmations suivantes ?</a:t>
            </a:r>
          </a:p>
          <a:p>
            <a:pPr fontAlgn="base">
              <a:spcAft>
                <a:spcPct val="0"/>
              </a:spcAft>
            </a:pPr>
            <a:r>
              <a:rPr lang="fr-FR" sz="1200" dirty="0">
                <a:solidFill>
                  <a:schemeClr val="bg1">
                    <a:lumMod val="50000"/>
                  </a:schemeClr>
                </a:solidFill>
                <a:cs typeface="Arial" pitchFamily="34" charset="0"/>
              </a:rPr>
              <a:t>Base :  à tous</a:t>
            </a:r>
          </a:p>
        </p:txBody>
      </p:sp>
      <p:graphicFrame>
        <p:nvGraphicFramePr>
          <p:cNvPr id="6"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9FCAEBBA-31E5-2F9A-4594-03747AFF33E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106475626"/>
              </p:ext>
            </p:extLst>
          </p:nvPr>
        </p:nvGraphicFramePr>
        <p:xfrm>
          <a:off x="7188297" y="2068740"/>
          <a:ext cx="3883840" cy="41895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Graphique 7">
            <a:extLst>
              <a:ext uri="{FF2B5EF4-FFF2-40B4-BE49-F238E27FC236}">
                <a16:creationId xmlns:a16="http://schemas.microsoft.com/office/drawing/2014/main" id="{4C9F7E4F-8F74-BE94-20F2-A578C86E3549}"/>
              </a:ext>
            </a:extLst>
          </p:cNvPr>
          <p:cNvGraphicFramePr/>
          <p:nvPr/>
        </p:nvGraphicFramePr>
        <p:xfrm>
          <a:off x="9232900" y="-1046032"/>
          <a:ext cx="1344462" cy="7616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Tableau 10">
            <a:extLst>
              <a:ext uri="{FF2B5EF4-FFF2-40B4-BE49-F238E27FC236}">
                <a16:creationId xmlns:a16="http://schemas.microsoft.com/office/drawing/2014/main" id="{59A82A05-5892-6C5F-65B9-401DA531D669}"/>
              </a:ext>
            </a:extLst>
          </p:cNvPr>
          <p:cNvGraphicFramePr>
            <a:graphicFrameLocks noGrp="1"/>
          </p:cNvGraphicFramePr>
          <p:nvPr>
            <p:extLst>
              <p:ext uri="{D42A27DB-BD31-4B8C-83A1-F6EECF244321}">
                <p14:modId xmlns:p14="http://schemas.microsoft.com/office/powerpoint/2010/main" val="206771518"/>
              </p:ext>
            </p:extLst>
          </p:nvPr>
        </p:nvGraphicFramePr>
        <p:xfrm>
          <a:off x="159492" y="2088619"/>
          <a:ext cx="3180522" cy="3610434"/>
        </p:xfrm>
        <a:graphic>
          <a:graphicData uri="http://schemas.openxmlformats.org/drawingml/2006/table">
            <a:tbl>
              <a:tblPr firstRow="1" bandRow="1">
                <a:tableStyleId>{5940675A-B579-460E-94D1-54222C63F5DA}</a:tableStyleId>
              </a:tblPr>
              <a:tblGrid>
                <a:gridCol w="3180522">
                  <a:extLst>
                    <a:ext uri="{9D8B030D-6E8A-4147-A177-3AD203B41FA5}">
                      <a16:colId xmlns:a16="http://schemas.microsoft.com/office/drawing/2014/main" val="2216669033"/>
                    </a:ext>
                  </a:extLst>
                </a:gridCol>
              </a:tblGrid>
              <a:tr h="601739">
                <a:tc>
                  <a:txBody>
                    <a:bodyPr/>
                    <a:lstStyle/>
                    <a:p>
                      <a:pPr algn="r" fontAlgn="ctr">
                        <a:buNone/>
                      </a:pPr>
                      <a:r>
                        <a:rPr lang="fr-FR" sz="1200" b="0" i="0" u="none" strike="noStrike" dirty="0">
                          <a:solidFill>
                            <a:srgbClr val="000000"/>
                          </a:solidFill>
                          <a:effectLst/>
                          <a:latin typeface="Barlow" panose="00000500000000000000" pitchFamily="2" charset="0"/>
                        </a:rPr>
                        <a:t>Une expérience internationale </a:t>
                      </a:r>
                      <a:r>
                        <a:rPr lang="fr-FR" sz="1200" b="1" i="0" u="none" strike="noStrike" dirty="0">
                          <a:solidFill>
                            <a:srgbClr val="000000"/>
                          </a:solidFill>
                          <a:effectLst/>
                          <a:latin typeface="Barlow" panose="00000500000000000000" pitchFamily="2" charset="0"/>
                        </a:rPr>
                        <a:t>peut pleinement faire partie de la formation professionnelle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62600154"/>
                  </a:ext>
                </a:extLst>
              </a:tr>
              <a:tr h="601739">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dirty="0">
                          <a:solidFill>
                            <a:srgbClr val="000000"/>
                          </a:solidFill>
                          <a:effectLst/>
                          <a:latin typeface="Barlow" panose="00000500000000000000" pitchFamily="2" charset="0"/>
                        </a:rPr>
                        <a:t>Une mobilité internationale peut </a:t>
                      </a:r>
                      <a:r>
                        <a:rPr lang="fr-FR" sz="1200" b="1" i="0" u="none" strike="noStrike" dirty="0">
                          <a:solidFill>
                            <a:srgbClr val="000000"/>
                          </a:solidFill>
                          <a:effectLst/>
                          <a:latin typeface="Barlow" panose="00000500000000000000" pitchFamily="2" charset="0"/>
                        </a:rPr>
                        <a:t>renforcer les compétences professionnelles </a:t>
                      </a:r>
                      <a:r>
                        <a:rPr lang="fr-FR" sz="1200" b="0" i="0" u="none" strike="noStrike" dirty="0">
                          <a:solidFill>
                            <a:srgbClr val="000000"/>
                          </a:solidFill>
                          <a:effectLst/>
                          <a:latin typeface="Barlow" panose="00000500000000000000" pitchFamily="2" charset="0"/>
                        </a:rPr>
                        <a:t>d’un apprenti </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4823593"/>
                  </a:ext>
                </a:extLst>
              </a:tr>
              <a:tr h="601739">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dirty="0">
                          <a:solidFill>
                            <a:srgbClr val="000000"/>
                          </a:solidFill>
                          <a:effectLst/>
                          <a:latin typeface="Barlow" panose="00000500000000000000" pitchFamily="2" charset="0"/>
                        </a:rPr>
                        <a:t>Partir à l’étranger est </a:t>
                      </a:r>
                      <a:r>
                        <a:rPr lang="fr-FR" sz="1200" b="1" i="0" u="none" strike="noStrike" dirty="0">
                          <a:solidFill>
                            <a:srgbClr val="000000"/>
                          </a:solidFill>
                          <a:effectLst/>
                          <a:latin typeface="Barlow" panose="00000500000000000000" pitchFamily="2" charset="0"/>
                        </a:rPr>
                        <a:t>aussi légitime et pertinent pour un apprenti </a:t>
                      </a:r>
                      <a:r>
                        <a:rPr lang="fr-FR" sz="1200" b="0" i="0" u="none" strike="noStrike" dirty="0">
                          <a:solidFill>
                            <a:srgbClr val="000000"/>
                          </a:solidFill>
                          <a:effectLst/>
                          <a:latin typeface="Barlow" panose="00000500000000000000" pitchFamily="2" charset="0"/>
                        </a:rPr>
                        <a:t>que pour un étudiant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881245"/>
                  </a:ext>
                </a:extLst>
              </a:tr>
              <a:tr h="601739">
                <a:tc>
                  <a:txBody>
                    <a:bodyPr/>
                    <a:lstStyle/>
                    <a:p>
                      <a:pPr algn="r" fontAlgn="ctr">
                        <a:buNone/>
                      </a:pPr>
                      <a:r>
                        <a:rPr lang="fr-FR" sz="1200" b="0" i="0" u="none" strike="noStrike" dirty="0">
                          <a:solidFill>
                            <a:srgbClr val="000000"/>
                          </a:solidFill>
                          <a:effectLst/>
                          <a:latin typeface="Barlow" panose="00000500000000000000" pitchFamily="2" charset="0"/>
                        </a:rPr>
                        <a:t>La mobilité internationale constitue un </a:t>
                      </a:r>
                      <a:r>
                        <a:rPr lang="fr-FR" sz="1200" b="1" i="0" u="none" strike="noStrike" dirty="0">
                          <a:solidFill>
                            <a:srgbClr val="000000"/>
                          </a:solidFill>
                          <a:effectLst/>
                          <a:latin typeface="Barlow" panose="00000500000000000000" pitchFamily="2" charset="0"/>
                        </a:rPr>
                        <a:t>supplément d’attractivité </a:t>
                      </a:r>
                      <a:r>
                        <a:rPr lang="fr-FR" sz="1200" b="0" i="0" u="none" strike="noStrike" dirty="0">
                          <a:solidFill>
                            <a:srgbClr val="000000"/>
                          </a:solidFill>
                          <a:effectLst/>
                          <a:latin typeface="Barlow" panose="00000500000000000000" pitchFamily="2" charset="0"/>
                        </a:rPr>
                        <a:t>pour les formations en apprentissage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63188477"/>
                  </a:ext>
                </a:extLst>
              </a:tr>
              <a:tr h="601739">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dirty="0">
                          <a:solidFill>
                            <a:srgbClr val="000000"/>
                          </a:solidFill>
                          <a:effectLst/>
                          <a:latin typeface="Barlow" panose="00000500000000000000" pitchFamily="2" charset="0"/>
                        </a:rPr>
                        <a:t>La mobilité internationale offerte aux apprentis par l’employeur </a:t>
                      </a:r>
                      <a:r>
                        <a:rPr lang="fr-FR" sz="1200" b="1" i="0" u="none" strike="noStrike" dirty="0">
                          <a:solidFill>
                            <a:srgbClr val="000000"/>
                          </a:solidFill>
                          <a:effectLst/>
                          <a:latin typeface="Barlow" panose="00000500000000000000" pitchFamily="2" charset="0"/>
                        </a:rPr>
                        <a:t>rend l’entreprise plus attractive </a:t>
                      </a:r>
                      <a:r>
                        <a:rPr lang="fr-FR" sz="1200" b="0" i="0" u="none" strike="noStrike" dirty="0">
                          <a:solidFill>
                            <a:srgbClr val="000000"/>
                          </a:solidFill>
                          <a:effectLst/>
                          <a:latin typeface="Barlow" panose="00000500000000000000" pitchFamily="2" charset="0"/>
                        </a:rPr>
                        <a:t>pour les jeunes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39494698"/>
                  </a:ext>
                </a:extLst>
              </a:tr>
              <a:tr h="601739">
                <a:tc>
                  <a:txBody>
                    <a:bodyPr/>
                    <a:lstStyle/>
                    <a:p>
                      <a:pPr algn="r" fontAlgn="ctr">
                        <a:buNone/>
                      </a:pPr>
                      <a:r>
                        <a:rPr lang="fr-FR" sz="1200" b="0" i="0" u="none" strike="noStrike" dirty="0">
                          <a:solidFill>
                            <a:srgbClr val="000000"/>
                          </a:solidFill>
                          <a:effectLst/>
                          <a:latin typeface="Barlow" panose="00000500000000000000" pitchFamily="2" charset="0"/>
                        </a:rPr>
                        <a:t>La possibilité de partir à l’étranger </a:t>
                      </a:r>
                      <a:r>
                        <a:rPr lang="fr-FR" sz="1200" b="1" i="0" u="none" strike="noStrike" dirty="0">
                          <a:solidFill>
                            <a:srgbClr val="000000"/>
                          </a:solidFill>
                          <a:effectLst/>
                          <a:latin typeface="Barlow" panose="00000500000000000000" pitchFamily="2" charset="0"/>
                        </a:rPr>
                        <a:t>ne devrait pas dépendre des ressources financières </a:t>
                      </a:r>
                      <a:r>
                        <a:rPr lang="fr-FR" sz="1200" b="0" i="0" u="none" strike="noStrike" dirty="0">
                          <a:solidFill>
                            <a:srgbClr val="000000"/>
                          </a:solidFill>
                          <a:effectLst/>
                          <a:latin typeface="Barlow" panose="00000500000000000000" pitchFamily="2" charset="0"/>
                        </a:rPr>
                        <a:t>du jeune ou de sa famille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1145712"/>
                  </a:ext>
                </a:extLst>
              </a:tr>
            </a:tbl>
          </a:graphicData>
        </a:graphic>
      </p:graphicFrame>
      <p:graphicFrame>
        <p:nvGraphicFramePr>
          <p:cNvPr id="10" name="Tableau 9">
            <a:extLst>
              <a:ext uri="{FF2B5EF4-FFF2-40B4-BE49-F238E27FC236}">
                <a16:creationId xmlns:a16="http://schemas.microsoft.com/office/drawing/2014/main" id="{BA0135C2-8944-4E13-D071-8570D9F323D9}"/>
              </a:ext>
            </a:extLst>
          </p:cNvPr>
          <p:cNvGraphicFramePr>
            <a:graphicFrameLocks noGrp="1"/>
          </p:cNvGraphicFramePr>
          <p:nvPr>
            <p:extLst>
              <p:ext uri="{D42A27DB-BD31-4B8C-83A1-F6EECF244321}">
                <p14:modId xmlns:p14="http://schemas.microsoft.com/office/powerpoint/2010/main" val="1487156458"/>
              </p:ext>
            </p:extLst>
          </p:nvPr>
        </p:nvGraphicFramePr>
        <p:xfrm>
          <a:off x="11233241" y="1401779"/>
          <a:ext cx="821104" cy="4345461"/>
        </p:xfrm>
        <a:graphic>
          <a:graphicData uri="http://schemas.openxmlformats.org/drawingml/2006/table">
            <a:tbl>
              <a:tblPr firstRow="1" bandRow="1">
                <a:tableStyleId>{5940675A-B579-460E-94D1-54222C63F5DA}</a:tableStyleId>
              </a:tblPr>
              <a:tblGrid>
                <a:gridCol w="821104">
                  <a:extLst>
                    <a:ext uri="{9D8B030D-6E8A-4147-A177-3AD203B41FA5}">
                      <a16:colId xmlns:a16="http://schemas.microsoft.com/office/drawing/2014/main" val="2642642597"/>
                    </a:ext>
                  </a:extLst>
                </a:gridCol>
              </a:tblGrid>
              <a:tr h="613059">
                <a:tc>
                  <a:txBody>
                    <a:bodyPr/>
                    <a:lstStyle/>
                    <a:p>
                      <a:pPr algn="ctr" fontAlgn="t">
                        <a:buNone/>
                      </a:pPr>
                      <a:r>
                        <a:rPr lang="fr-FR" sz="1400" b="1" i="0" u="none" strike="noStrike" dirty="0">
                          <a:solidFill>
                            <a:srgbClr val="51AC9B"/>
                          </a:solidFill>
                          <a:effectLst/>
                          <a:latin typeface="+mn-lt"/>
                        </a:rPr>
                        <a:t>% D’accord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0806051"/>
                  </a:ext>
                </a:extLst>
              </a:tr>
              <a:tr h="622067">
                <a:tc>
                  <a:txBody>
                    <a:bodyPr/>
                    <a:lstStyle/>
                    <a:p>
                      <a:pPr algn="ctr" fontAlgn="t">
                        <a:buNone/>
                      </a:pPr>
                      <a:r>
                        <a:rPr lang="fr-FR" sz="1800" b="1" i="0" u="none" strike="noStrike" dirty="0">
                          <a:solidFill>
                            <a:srgbClr val="51AC9B"/>
                          </a:solidFill>
                          <a:effectLst/>
                          <a:latin typeface="+mn-lt"/>
                        </a:rPr>
                        <a:t>93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52926297"/>
                  </a:ext>
                </a:extLst>
              </a:tr>
              <a:tr h="622067">
                <a:tc>
                  <a:txBody>
                    <a:bodyPr/>
                    <a:lstStyle/>
                    <a:p>
                      <a:pPr algn="ctr" fontAlgn="t">
                        <a:buNone/>
                      </a:pPr>
                      <a:r>
                        <a:rPr lang="fr-FR" sz="1800" b="1" i="0" u="none" strike="noStrike" dirty="0">
                          <a:solidFill>
                            <a:srgbClr val="51AC9B"/>
                          </a:solidFill>
                          <a:effectLst/>
                          <a:latin typeface="+mn-lt"/>
                        </a:rPr>
                        <a:t>93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96227294"/>
                  </a:ext>
                </a:extLst>
              </a:tr>
              <a:tr h="622067">
                <a:tc>
                  <a:txBody>
                    <a:bodyPr/>
                    <a:lstStyle/>
                    <a:p>
                      <a:pPr algn="ctr" fontAlgn="t">
                        <a:buNone/>
                      </a:pPr>
                      <a:r>
                        <a:rPr lang="fr-FR" sz="1800" b="1" i="0" u="none" strike="noStrike" dirty="0">
                          <a:solidFill>
                            <a:srgbClr val="51AC9B"/>
                          </a:solidFill>
                          <a:effectLst/>
                          <a:latin typeface="+mn-lt"/>
                        </a:rPr>
                        <a:t>92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41157780"/>
                  </a:ext>
                </a:extLst>
              </a:tr>
              <a:tr h="622067">
                <a:tc>
                  <a:txBody>
                    <a:bodyPr/>
                    <a:lstStyle/>
                    <a:p>
                      <a:pPr algn="ctr" fontAlgn="t">
                        <a:buNone/>
                      </a:pPr>
                      <a:r>
                        <a:rPr lang="fr-FR" sz="1800" b="1" i="0" u="none" strike="noStrike" dirty="0">
                          <a:solidFill>
                            <a:srgbClr val="51AC9B"/>
                          </a:solidFill>
                          <a:effectLst/>
                          <a:latin typeface="+mn-lt"/>
                        </a:rPr>
                        <a:t>91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56767798"/>
                  </a:ext>
                </a:extLst>
              </a:tr>
              <a:tr h="622067">
                <a:tc>
                  <a:txBody>
                    <a:bodyPr/>
                    <a:lstStyle/>
                    <a:p>
                      <a:pPr algn="ctr" fontAlgn="t">
                        <a:buNone/>
                      </a:pPr>
                      <a:r>
                        <a:rPr lang="fr-FR" sz="1800" b="1" i="0" u="none" strike="noStrike" dirty="0">
                          <a:solidFill>
                            <a:srgbClr val="51AC9B"/>
                          </a:solidFill>
                          <a:effectLst/>
                          <a:latin typeface="+mn-lt"/>
                        </a:rPr>
                        <a:t>90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7657922"/>
                  </a:ext>
                </a:extLst>
              </a:tr>
              <a:tr h="622067">
                <a:tc>
                  <a:txBody>
                    <a:bodyPr/>
                    <a:lstStyle/>
                    <a:p>
                      <a:pPr algn="ctr" fontAlgn="t">
                        <a:buNone/>
                      </a:pPr>
                      <a:r>
                        <a:rPr lang="fr-FR" sz="1800" b="1" i="0" u="none" strike="noStrike" dirty="0">
                          <a:solidFill>
                            <a:srgbClr val="51AC9B"/>
                          </a:solidFill>
                          <a:effectLst/>
                          <a:latin typeface="+mn-lt"/>
                        </a:rPr>
                        <a:t>88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14466135"/>
                  </a:ext>
                </a:extLst>
              </a:tr>
            </a:tbl>
          </a:graphicData>
        </a:graphic>
      </p:graphicFrame>
      <p:graphicFrame>
        <p:nvGraphicFramePr>
          <p:cNvPr id="12"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44B2FD5D-415B-CFA3-29C7-F205472D87D4}"/>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202045327"/>
              </p:ext>
            </p:extLst>
          </p:nvPr>
        </p:nvGraphicFramePr>
        <p:xfrm>
          <a:off x="2787832" y="2072248"/>
          <a:ext cx="3883840" cy="41895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Tableau 13">
            <a:extLst>
              <a:ext uri="{FF2B5EF4-FFF2-40B4-BE49-F238E27FC236}">
                <a16:creationId xmlns:a16="http://schemas.microsoft.com/office/drawing/2014/main" id="{68E64685-6D6F-245A-65EF-77E3DE397F16}"/>
              </a:ext>
            </a:extLst>
          </p:cNvPr>
          <p:cNvGraphicFramePr>
            <a:graphicFrameLocks noGrp="1"/>
          </p:cNvGraphicFramePr>
          <p:nvPr>
            <p:extLst>
              <p:ext uri="{D42A27DB-BD31-4B8C-83A1-F6EECF244321}">
                <p14:modId xmlns:p14="http://schemas.microsoft.com/office/powerpoint/2010/main" val="249209859"/>
              </p:ext>
            </p:extLst>
          </p:nvPr>
        </p:nvGraphicFramePr>
        <p:xfrm>
          <a:off x="6706233" y="1401779"/>
          <a:ext cx="821104" cy="4345461"/>
        </p:xfrm>
        <a:graphic>
          <a:graphicData uri="http://schemas.openxmlformats.org/drawingml/2006/table">
            <a:tbl>
              <a:tblPr firstRow="1" bandRow="1">
                <a:tableStyleId>{5940675A-B579-460E-94D1-54222C63F5DA}</a:tableStyleId>
              </a:tblPr>
              <a:tblGrid>
                <a:gridCol w="821104">
                  <a:extLst>
                    <a:ext uri="{9D8B030D-6E8A-4147-A177-3AD203B41FA5}">
                      <a16:colId xmlns:a16="http://schemas.microsoft.com/office/drawing/2014/main" val="2642642597"/>
                    </a:ext>
                  </a:extLst>
                </a:gridCol>
              </a:tblGrid>
              <a:tr h="613059">
                <a:tc>
                  <a:txBody>
                    <a:bodyPr/>
                    <a:lstStyle/>
                    <a:p>
                      <a:pPr algn="ctr" fontAlgn="t">
                        <a:buNone/>
                      </a:pPr>
                      <a:r>
                        <a:rPr lang="fr-FR" sz="1400" b="1" i="0" u="none" strike="noStrike" dirty="0">
                          <a:solidFill>
                            <a:srgbClr val="51AC9B"/>
                          </a:solidFill>
                          <a:effectLst/>
                          <a:latin typeface="+mn-lt"/>
                        </a:rPr>
                        <a:t>% D’accord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0806051"/>
                  </a:ext>
                </a:extLst>
              </a:tr>
              <a:tr h="622067">
                <a:tc>
                  <a:txBody>
                    <a:bodyPr/>
                    <a:lstStyle/>
                    <a:p>
                      <a:pPr algn="ctr" fontAlgn="t">
                        <a:buNone/>
                      </a:pPr>
                      <a:r>
                        <a:rPr lang="fr-FR" sz="1800" b="1" i="0" u="none" strike="noStrike" dirty="0">
                          <a:solidFill>
                            <a:srgbClr val="51AC9B"/>
                          </a:solidFill>
                          <a:effectLst/>
                          <a:latin typeface="+mn-lt"/>
                        </a:rPr>
                        <a:t>94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52926297"/>
                  </a:ext>
                </a:extLst>
              </a:tr>
              <a:tr h="622067">
                <a:tc>
                  <a:txBody>
                    <a:bodyPr/>
                    <a:lstStyle/>
                    <a:p>
                      <a:pPr algn="ctr" fontAlgn="t">
                        <a:buNone/>
                      </a:pPr>
                      <a:r>
                        <a:rPr lang="fr-FR" sz="1800" b="1" i="0" u="none" strike="noStrike" dirty="0">
                          <a:solidFill>
                            <a:srgbClr val="51AC9B"/>
                          </a:solidFill>
                          <a:effectLst/>
                          <a:latin typeface="+mn-lt"/>
                        </a:rPr>
                        <a:t>94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96227294"/>
                  </a:ext>
                </a:extLst>
              </a:tr>
              <a:tr h="622067">
                <a:tc>
                  <a:txBody>
                    <a:bodyPr/>
                    <a:lstStyle/>
                    <a:p>
                      <a:pPr algn="ctr" fontAlgn="t">
                        <a:buNone/>
                      </a:pPr>
                      <a:r>
                        <a:rPr lang="fr-FR" sz="1800" b="1" i="0" u="none" strike="noStrike" dirty="0">
                          <a:solidFill>
                            <a:srgbClr val="51AC9B"/>
                          </a:solidFill>
                          <a:effectLst/>
                          <a:latin typeface="+mn-lt"/>
                        </a:rPr>
                        <a:t>92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41157780"/>
                  </a:ext>
                </a:extLst>
              </a:tr>
              <a:tr h="622067">
                <a:tc>
                  <a:txBody>
                    <a:bodyPr/>
                    <a:lstStyle/>
                    <a:p>
                      <a:pPr algn="ctr" fontAlgn="t">
                        <a:buNone/>
                      </a:pPr>
                      <a:r>
                        <a:rPr lang="fr-FR" sz="1800" b="1" i="0" u="none" strike="noStrike" dirty="0">
                          <a:solidFill>
                            <a:srgbClr val="51AC9B"/>
                          </a:solidFill>
                          <a:effectLst/>
                          <a:latin typeface="+mn-lt"/>
                        </a:rPr>
                        <a:t>92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56767798"/>
                  </a:ext>
                </a:extLst>
              </a:tr>
              <a:tr h="622067">
                <a:tc>
                  <a:txBody>
                    <a:bodyPr/>
                    <a:lstStyle/>
                    <a:p>
                      <a:pPr algn="ctr" fontAlgn="t">
                        <a:buNone/>
                      </a:pPr>
                      <a:r>
                        <a:rPr lang="fr-FR" sz="1800" b="1" i="0" u="none" strike="noStrike" dirty="0">
                          <a:solidFill>
                            <a:srgbClr val="51AC9B"/>
                          </a:solidFill>
                          <a:effectLst/>
                          <a:latin typeface="+mn-lt"/>
                        </a:rPr>
                        <a:t>94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7657922"/>
                  </a:ext>
                </a:extLst>
              </a:tr>
              <a:tr h="622067">
                <a:tc>
                  <a:txBody>
                    <a:bodyPr/>
                    <a:lstStyle/>
                    <a:p>
                      <a:pPr algn="ctr" fontAlgn="t">
                        <a:buNone/>
                      </a:pPr>
                      <a:r>
                        <a:rPr lang="fr-FR" sz="1800" b="1" i="0" u="none" strike="noStrike" dirty="0">
                          <a:solidFill>
                            <a:srgbClr val="51AC9B"/>
                          </a:solidFill>
                          <a:effectLst/>
                          <a:latin typeface="+mn-lt"/>
                        </a:rPr>
                        <a:t>91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14466135"/>
                  </a:ext>
                </a:extLst>
              </a:tr>
            </a:tbl>
          </a:graphicData>
        </a:graphic>
      </p:graphicFrame>
      <p:graphicFrame>
        <p:nvGraphicFramePr>
          <p:cNvPr id="26" name="Tableau 25">
            <a:extLst>
              <a:ext uri="{FF2B5EF4-FFF2-40B4-BE49-F238E27FC236}">
                <a16:creationId xmlns:a16="http://schemas.microsoft.com/office/drawing/2014/main" id="{D3B7AF24-1BE0-7586-96E2-88947578A8A5}"/>
              </a:ext>
            </a:extLst>
          </p:cNvPr>
          <p:cNvGraphicFramePr>
            <a:graphicFrameLocks noGrp="1"/>
          </p:cNvGraphicFramePr>
          <p:nvPr>
            <p:extLst>
              <p:ext uri="{D42A27DB-BD31-4B8C-83A1-F6EECF244321}">
                <p14:modId xmlns:p14="http://schemas.microsoft.com/office/powerpoint/2010/main" val="1867885412"/>
              </p:ext>
            </p:extLst>
          </p:nvPr>
        </p:nvGraphicFramePr>
        <p:xfrm>
          <a:off x="0" y="5928195"/>
          <a:ext cx="12192000" cy="3708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896815250"/>
                    </a:ext>
                  </a:extLst>
                </a:gridCol>
                <a:gridCol w="3048000">
                  <a:extLst>
                    <a:ext uri="{9D8B030D-6E8A-4147-A177-3AD203B41FA5}">
                      <a16:colId xmlns:a16="http://schemas.microsoft.com/office/drawing/2014/main" val="3201585896"/>
                    </a:ext>
                  </a:extLst>
                </a:gridCol>
                <a:gridCol w="3048000">
                  <a:extLst>
                    <a:ext uri="{9D8B030D-6E8A-4147-A177-3AD203B41FA5}">
                      <a16:colId xmlns:a16="http://schemas.microsoft.com/office/drawing/2014/main" val="2099186838"/>
                    </a:ext>
                  </a:extLst>
                </a:gridCol>
                <a:gridCol w="3048000">
                  <a:extLst>
                    <a:ext uri="{9D8B030D-6E8A-4147-A177-3AD203B41FA5}">
                      <a16:colId xmlns:a16="http://schemas.microsoft.com/office/drawing/2014/main" val="3646017439"/>
                    </a:ext>
                  </a:extLst>
                </a:gridCol>
              </a:tblGrid>
              <a:tr h="370840">
                <a:tc>
                  <a:txBody>
                    <a:bodyPr/>
                    <a:lstStyle/>
                    <a:p>
                      <a:pPr algn="ctr"/>
                      <a:r>
                        <a:rPr lang="fr-FR" sz="1100" dirty="0"/>
                        <a:t>Tout à fait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Plutôt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r>
                        <a:rPr lang="fr-FR" sz="1100" dirty="0"/>
                        <a:t>Plutôt pas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fr-FR" sz="1100" dirty="0"/>
                        <a:t>Pas du tout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extLst>
                  <a:ext uri="{0D108BD9-81ED-4DB2-BD59-A6C34878D82A}">
                    <a16:rowId xmlns:a16="http://schemas.microsoft.com/office/drawing/2014/main" val="1791321703"/>
                  </a:ext>
                </a:extLst>
              </a:tr>
            </a:tbl>
          </a:graphicData>
        </a:graphic>
      </p:graphicFrame>
      <p:grpSp>
        <p:nvGrpSpPr>
          <p:cNvPr id="36" name="Groupe 35">
            <a:extLst>
              <a:ext uri="{FF2B5EF4-FFF2-40B4-BE49-F238E27FC236}">
                <a16:creationId xmlns:a16="http://schemas.microsoft.com/office/drawing/2014/main" id="{0F77A503-4026-0F52-2A75-73E611A4FC81}"/>
              </a:ext>
            </a:extLst>
          </p:cNvPr>
          <p:cNvGrpSpPr/>
          <p:nvPr/>
        </p:nvGrpSpPr>
        <p:grpSpPr>
          <a:xfrm>
            <a:off x="3829052" y="1271667"/>
            <a:ext cx="1909643" cy="576000"/>
            <a:chOff x="5244040" y="1447280"/>
            <a:chExt cx="1909643" cy="576000"/>
          </a:xfrm>
        </p:grpSpPr>
        <p:sp>
          <p:nvSpPr>
            <p:cNvPr id="37" name="Rectangle 36">
              <a:extLst>
                <a:ext uri="{FF2B5EF4-FFF2-40B4-BE49-F238E27FC236}">
                  <a16:creationId xmlns:a16="http://schemas.microsoft.com/office/drawing/2014/main" id="{3DCAB330-06D7-6B0B-B63A-EC0F42FB69B6}"/>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38" name="Groupe 37">
              <a:extLst>
                <a:ext uri="{FF2B5EF4-FFF2-40B4-BE49-F238E27FC236}">
                  <a16:creationId xmlns:a16="http://schemas.microsoft.com/office/drawing/2014/main" id="{AABA22EF-EFC1-D54B-0E4E-A52465EBA6FE}"/>
                </a:ext>
              </a:extLst>
            </p:cNvPr>
            <p:cNvGrpSpPr/>
            <p:nvPr/>
          </p:nvGrpSpPr>
          <p:grpSpPr>
            <a:xfrm>
              <a:off x="5244040" y="1447280"/>
              <a:ext cx="576000" cy="576000"/>
              <a:chOff x="7566157" y="2694602"/>
              <a:chExt cx="792000" cy="792000"/>
            </a:xfrm>
          </p:grpSpPr>
          <p:sp>
            <p:nvSpPr>
              <p:cNvPr id="39" name="Ellipse 38">
                <a:extLst>
                  <a:ext uri="{FF2B5EF4-FFF2-40B4-BE49-F238E27FC236}">
                    <a16:creationId xmlns:a16="http://schemas.microsoft.com/office/drawing/2014/main" id="{25BA06FC-74BA-F8DE-AC5A-D532F5EE1078}"/>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40" name="Group 19">
                <a:extLst>
                  <a:ext uri="{FF2B5EF4-FFF2-40B4-BE49-F238E27FC236}">
                    <a16:creationId xmlns:a16="http://schemas.microsoft.com/office/drawing/2014/main" id="{B6BE10F0-7841-4D89-7ED4-39819EFF37FA}"/>
                  </a:ext>
                </a:extLst>
              </p:cNvPr>
              <p:cNvGrpSpPr>
                <a:grpSpLocks noChangeAspect="1"/>
              </p:cNvGrpSpPr>
              <p:nvPr/>
            </p:nvGrpSpPr>
            <p:grpSpPr bwMode="auto">
              <a:xfrm>
                <a:off x="7592714" y="2734170"/>
                <a:ext cx="738885" cy="712865"/>
                <a:chOff x="620" y="2887"/>
                <a:chExt cx="374" cy="364"/>
              </a:xfrm>
              <a:noFill/>
            </p:grpSpPr>
            <p:sp>
              <p:nvSpPr>
                <p:cNvPr id="41" name="Freeform 20">
                  <a:extLst>
                    <a:ext uri="{FF2B5EF4-FFF2-40B4-BE49-F238E27FC236}">
                      <a16:creationId xmlns:a16="http://schemas.microsoft.com/office/drawing/2014/main" id="{CC8F3ED5-32E3-C03E-2F6B-74CFEE28EB30}"/>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2" name="Oval 21">
                  <a:extLst>
                    <a:ext uri="{FF2B5EF4-FFF2-40B4-BE49-F238E27FC236}">
                      <a16:creationId xmlns:a16="http://schemas.microsoft.com/office/drawing/2014/main" id="{F4BF889A-2DEC-A744-1645-F685B7B23880}"/>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3" name="Freeform 22">
                  <a:extLst>
                    <a:ext uri="{FF2B5EF4-FFF2-40B4-BE49-F238E27FC236}">
                      <a16:creationId xmlns:a16="http://schemas.microsoft.com/office/drawing/2014/main" id="{DAAC3B6A-ED3B-A449-9865-34D23D374536}"/>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4" name="Freeform 23">
                  <a:extLst>
                    <a:ext uri="{FF2B5EF4-FFF2-40B4-BE49-F238E27FC236}">
                      <a16:creationId xmlns:a16="http://schemas.microsoft.com/office/drawing/2014/main" id="{8CFA67F4-1F0C-C1C9-A5E3-7571B5DB2CE7}"/>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5" name="Freeform 24">
                  <a:extLst>
                    <a:ext uri="{FF2B5EF4-FFF2-40B4-BE49-F238E27FC236}">
                      <a16:creationId xmlns:a16="http://schemas.microsoft.com/office/drawing/2014/main" id="{80FC1FAF-0137-4055-81F7-987892379C2D}"/>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6" name="Freeform 25">
                  <a:extLst>
                    <a:ext uri="{FF2B5EF4-FFF2-40B4-BE49-F238E27FC236}">
                      <a16:creationId xmlns:a16="http://schemas.microsoft.com/office/drawing/2014/main" id="{2EC07AC1-EC05-F9DF-5457-9BFA494F65B0}"/>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7" name="Freeform 26">
                  <a:extLst>
                    <a:ext uri="{FF2B5EF4-FFF2-40B4-BE49-F238E27FC236}">
                      <a16:creationId xmlns:a16="http://schemas.microsoft.com/office/drawing/2014/main" id="{72C9EF78-5478-BFB1-0921-616ADB7B4F6C}"/>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8" name="Freeform 27">
                  <a:extLst>
                    <a:ext uri="{FF2B5EF4-FFF2-40B4-BE49-F238E27FC236}">
                      <a16:creationId xmlns:a16="http://schemas.microsoft.com/office/drawing/2014/main" id="{3FCC4F65-71D9-FEAB-2853-D9DC123C6692}"/>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9" name="Freeform 28">
                  <a:extLst>
                    <a:ext uri="{FF2B5EF4-FFF2-40B4-BE49-F238E27FC236}">
                      <a16:creationId xmlns:a16="http://schemas.microsoft.com/office/drawing/2014/main" id="{2677F6CA-46F0-6212-C4A5-753E7BF36B76}"/>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0" name="Freeform 29">
                  <a:extLst>
                    <a:ext uri="{FF2B5EF4-FFF2-40B4-BE49-F238E27FC236}">
                      <a16:creationId xmlns:a16="http://schemas.microsoft.com/office/drawing/2014/main" id="{7635A129-F4D1-BFE4-C900-FB4F89363A47}"/>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1" name="Freeform 30">
                  <a:extLst>
                    <a:ext uri="{FF2B5EF4-FFF2-40B4-BE49-F238E27FC236}">
                      <a16:creationId xmlns:a16="http://schemas.microsoft.com/office/drawing/2014/main" id="{1C8344FC-781C-227B-7D7F-FCF228F206E5}"/>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2" name="Freeform 31">
                  <a:extLst>
                    <a:ext uri="{FF2B5EF4-FFF2-40B4-BE49-F238E27FC236}">
                      <a16:creationId xmlns:a16="http://schemas.microsoft.com/office/drawing/2014/main" id="{C9170435-5AF2-B18B-5146-45D2F9BC698A}"/>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53" name="Groupe 52">
            <a:extLst>
              <a:ext uri="{FF2B5EF4-FFF2-40B4-BE49-F238E27FC236}">
                <a16:creationId xmlns:a16="http://schemas.microsoft.com/office/drawing/2014/main" id="{34900866-6642-8C02-1BE5-FCEB75E72F8A}"/>
              </a:ext>
            </a:extLst>
          </p:cNvPr>
          <p:cNvGrpSpPr/>
          <p:nvPr/>
        </p:nvGrpSpPr>
        <p:grpSpPr>
          <a:xfrm>
            <a:off x="8277871" y="1271667"/>
            <a:ext cx="2067853" cy="576000"/>
            <a:chOff x="5123698" y="1200181"/>
            <a:chExt cx="2067853" cy="576000"/>
          </a:xfrm>
        </p:grpSpPr>
        <p:sp>
          <p:nvSpPr>
            <p:cNvPr id="54" name="Rectangle 53">
              <a:extLst>
                <a:ext uri="{FF2B5EF4-FFF2-40B4-BE49-F238E27FC236}">
                  <a16:creationId xmlns:a16="http://schemas.microsoft.com/office/drawing/2014/main" id="{D217C525-4187-3441-40F2-A11FBB4E4251}"/>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55" name="Groupe 54">
              <a:extLst>
                <a:ext uri="{FF2B5EF4-FFF2-40B4-BE49-F238E27FC236}">
                  <a16:creationId xmlns:a16="http://schemas.microsoft.com/office/drawing/2014/main" id="{AACBBA3A-921D-0D3A-966D-96288FF536B1}"/>
                </a:ext>
              </a:extLst>
            </p:cNvPr>
            <p:cNvGrpSpPr/>
            <p:nvPr/>
          </p:nvGrpSpPr>
          <p:grpSpPr>
            <a:xfrm>
              <a:off x="5123698" y="1200181"/>
              <a:ext cx="576000" cy="576000"/>
              <a:chOff x="10650558" y="1677121"/>
              <a:chExt cx="792000" cy="807251"/>
            </a:xfrm>
          </p:grpSpPr>
          <p:sp>
            <p:nvSpPr>
              <p:cNvPr id="56" name="Ellipse 55">
                <a:extLst>
                  <a:ext uri="{FF2B5EF4-FFF2-40B4-BE49-F238E27FC236}">
                    <a16:creationId xmlns:a16="http://schemas.microsoft.com/office/drawing/2014/main" id="{D0FEB011-A727-4D60-AD18-84461F4387CD}"/>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57" name="Graphique 56" descr="Ville avec un remplissage uni">
                <a:extLst>
                  <a:ext uri="{FF2B5EF4-FFF2-40B4-BE49-F238E27FC236}">
                    <a16:creationId xmlns:a16="http://schemas.microsoft.com/office/drawing/2014/main" id="{9058FB62-1F0C-66DE-26C2-75AD98A00FF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0558" y="1692372"/>
                <a:ext cx="792000" cy="792000"/>
              </a:xfrm>
              <a:prstGeom prst="rect">
                <a:avLst/>
              </a:prstGeom>
            </p:spPr>
          </p:pic>
        </p:grpSp>
      </p:grpSp>
      <p:cxnSp>
        <p:nvCxnSpPr>
          <p:cNvPr id="64" name="Connecteur droit 63">
            <a:extLst>
              <a:ext uri="{FF2B5EF4-FFF2-40B4-BE49-F238E27FC236}">
                <a16:creationId xmlns:a16="http://schemas.microsoft.com/office/drawing/2014/main" id="{83A51FB0-2124-0BC4-A243-F0DB6D245C41}"/>
              </a:ext>
            </a:extLst>
          </p:cNvPr>
          <p:cNvCxnSpPr>
            <a:cxnSpLocks/>
          </p:cNvCxnSpPr>
          <p:nvPr/>
        </p:nvCxnSpPr>
        <p:spPr>
          <a:xfrm>
            <a:off x="7603537" y="1829745"/>
            <a:ext cx="0" cy="394875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91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A7C41-CC9A-2481-FCCC-99BAE6ED05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EC776E-61DF-2E01-3DDA-113AD78EDDC5}"/>
              </a:ext>
            </a:extLst>
          </p:cNvPr>
          <p:cNvSpPr>
            <a:spLocks noGrp="1"/>
          </p:cNvSpPr>
          <p:nvPr>
            <p:ph type="title"/>
          </p:nvPr>
        </p:nvSpPr>
        <p:spPr>
          <a:xfrm>
            <a:off x="432479" y="146258"/>
            <a:ext cx="11558416" cy="581968"/>
          </a:xfrm>
        </p:spPr>
        <p:txBody>
          <a:bodyPr/>
          <a:lstStyle/>
          <a:p>
            <a:pPr>
              <a:lnSpc>
                <a:spcPct val="100000"/>
              </a:lnSpc>
              <a:spcBef>
                <a:spcPts val="0"/>
              </a:spcBef>
              <a:spcAft>
                <a:spcPts val="0"/>
              </a:spcAft>
            </a:pPr>
            <a:r>
              <a:rPr lang="fr-FR" sz="2000" dirty="0"/>
              <a:t>Néanmoins, trois entreprises sur quatre perçoivent encore des incompatibilités entre leurs modes de fonctionnement et leurs contraintes d’une part, et ce type de contrats d’autre part.</a:t>
            </a:r>
            <a:endParaRPr lang="fr-FR" sz="2000" u="sng" dirty="0"/>
          </a:p>
        </p:txBody>
      </p:sp>
      <p:sp>
        <p:nvSpPr>
          <p:cNvPr id="27" name="Rectangle 26">
            <a:extLst>
              <a:ext uri="{FF2B5EF4-FFF2-40B4-BE49-F238E27FC236}">
                <a16:creationId xmlns:a16="http://schemas.microsoft.com/office/drawing/2014/main" id="{41AB5192-6F76-06D1-F786-7EFC18D47207}"/>
              </a:ext>
            </a:extLst>
          </p:cNvPr>
          <p:cNvSpPr/>
          <p:nvPr>
            <p:custDataLst>
              <p:tags r:id="rId1"/>
            </p:custDataLst>
          </p:nvPr>
        </p:nvSpPr>
        <p:spPr>
          <a:xfrm>
            <a:off x="354235" y="814156"/>
            <a:ext cx="5131533" cy="461665"/>
          </a:xfrm>
          <a:prstGeom prst="rect">
            <a:avLst/>
          </a:prstGeom>
        </p:spPr>
        <p:txBody>
          <a:bodyPr wrap="none">
            <a:spAutoFit/>
          </a:bodyPr>
          <a:lstStyle/>
          <a:p>
            <a:pPr fontAlgn="base">
              <a:spcAft>
                <a:spcPct val="0"/>
              </a:spcAft>
            </a:pPr>
            <a:r>
              <a:rPr lang="fr-FR" sz="1200" b="1" dirty="0">
                <a:solidFill>
                  <a:schemeClr val="bg1">
                    <a:lumMod val="50000"/>
                  </a:schemeClr>
                </a:solidFill>
              </a:rPr>
              <a:t>Dans quelle mesure êtes-vous d’accord avec les affirmations suivantes ?</a:t>
            </a:r>
          </a:p>
          <a:p>
            <a:pPr fontAlgn="base">
              <a:spcAft>
                <a:spcPct val="0"/>
              </a:spcAft>
            </a:pPr>
            <a:r>
              <a:rPr lang="fr-FR" sz="1200" dirty="0">
                <a:solidFill>
                  <a:schemeClr val="bg1">
                    <a:lumMod val="50000"/>
                  </a:schemeClr>
                </a:solidFill>
                <a:cs typeface="Arial" pitchFamily="34" charset="0"/>
              </a:rPr>
              <a:t>Base :  à tous</a:t>
            </a:r>
          </a:p>
        </p:txBody>
      </p:sp>
      <p:graphicFrame>
        <p:nvGraphicFramePr>
          <p:cNvPr id="6"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E9C3405C-3E18-C371-D702-E02E57F81E85}"/>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283308800"/>
              </p:ext>
            </p:extLst>
          </p:nvPr>
        </p:nvGraphicFramePr>
        <p:xfrm>
          <a:off x="3904253" y="4066260"/>
          <a:ext cx="3883840" cy="13175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Graphique 7">
            <a:extLst>
              <a:ext uri="{FF2B5EF4-FFF2-40B4-BE49-F238E27FC236}">
                <a16:creationId xmlns:a16="http://schemas.microsoft.com/office/drawing/2014/main" id="{6DD0F717-00BD-3AE5-5B8D-9FE6409195F7}"/>
              </a:ext>
            </a:extLst>
          </p:cNvPr>
          <p:cNvGraphicFramePr/>
          <p:nvPr/>
        </p:nvGraphicFramePr>
        <p:xfrm>
          <a:off x="9232900" y="-1046032"/>
          <a:ext cx="1344462" cy="7616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Tableau 10">
            <a:extLst>
              <a:ext uri="{FF2B5EF4-FFF2-40B4-BE49-F238E27FC236}">
                <a16:creationId xmlns:a16="http://schemas.microsoft.com/office/drawing/2014/main" id="{F0B2D3B9-E0AA-D589-DC8C-3FC1F6E5776B}"/>
              </a:ext>
            </a:extLst>
          </p:cNvPr>
          <p:cNvGraphicFramePr>
            <a:graphicFrameLocks noGrp="1"/>
          </p:cNvGraphicFramePr>
          <p:nvPr>
            <p:extLst>
              <p:ext uri="{D42A27DB-BD31-4B8C-83A1-F6EECF244321}">
                <p14:modId xmlns:p14="http://schemas.microsoft.com/office/powerpoint/2010/main" val="2872415359"/>
              </p:ext>
            </p:extLst>
          </p:nvPr>
        </p:nvGraphicFramePr>
        <p:xfrm>
          <a:off x="1086892" y="3240766"/>
          <a:ext cx="3180522" cy="625613"/>
        </p:xfrm>
        <a:graphic>
          <a:graphicData uri="http://schemas.openxmlformats.org/drawingml/2006/table">
            <a:tbl>
              <a:tblPr firstRow="1" bandRow="1">
                <a:tableStyleId>{5940675A-B579-460E-94D1-54222C63F5DA}</a:tableStyleId>
              </a:tblPr>
              <a:tblGrid>
                <a:gridCol w="3180522">
                  <a:extLst>
                    <a:ext uri="{9D8B030D-6E8A-4147-A177-3AD203B41FA5}">
                      <a16:colId xmlns:a16="http://schemas.microsoft.com/office/drawing/2014/main" val="2216669033"/>
                    </a:ext>
                  </a:extLst>
                </a:gridCol>
              </a:tblGrid>
              <a:tr h="625613">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fr-FR" sz="1200" b="0" i="0" u="none" strike="noStrike" dirty="0">
                          <a:solidFill>
                            <a:schemeClr val="bg1"/>
                          </a:solidFill>
                          <a:effectLst/>
                          <a:highlight>
                            <a:srgbClr val="FF0000"/>
                          </a:highlight>
                          <a:latin typeface="Barlow" panose="00000500000000000000" pitchFamily="2" charset="0"/>
                        </a:rPr>
                        <a:t>Le départ d’un apprenti à l’étranger est </a:t>
                      </a:r>
                      <a:r>
                        <a:rPr lang="fr-FR" sz="1200" b="1" i="0" u="none" strike="noStrike" dirty="0">
                          <a:solidFill>
                            <a:schemeClr val="bg1"/>
                          </a:solidFill>
                          <a:effectLst/>
                          <a:highlight>
                            <a:srgbClr val="FF0000"/>
                          </a:highlight>
                          <a:latin typeface="Barlow" panose="00000500000000000000" pitchFamily="2" charset="0"/>
                        </a:rPr>
                        <a:t>difficilement compatible avec les contraintes </a:t>
                      </a:r>
                      <a:r>
                        <a:rPr lang="fr-FR" sz="1200" b="0" i="0" u="none" strike="noStrike" dirty="0">
                          <a:solidFill>
                            <a:schemeClr val="bg1"/>
                          </a:solidFill>
                          <a:effectLst/>
                          <a:highlight>
                            <a:srgbClr val="FF0000"/>
                          </a:highlight>
                          <a:latin typeface="Barlow" panose="00000500000000000000" pitchFamily="2" charset="0"/>
                        </a:rPr>
                        <a:t>du fonctionnement d’une entreprise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3944309"/>
                  </a:ext>
                </a:extLst>
              </a:tr>
            </a:tbl>
          </a:graphicData>
        </a:graphic>
      </p:graphicFrame>
      <p:graphicFrame>
        <p:nvGraphicFramePr>
          <p:cNvPr id="10" name="Tableau 9">
            <a:extLst>
              <a:ext uri="{FF2B5EF4-FFF2-40B4-BE49-F238E27FC236}">
                <a16:creationId xmlns:a16="http://schemas.microsoft.com/office/drawing/2014/main" id="{6C933F52-6F63-14E1-270C-1B47BDBE8220}"/>
              </a:ext>
            </a:extLst>
          </p:cNvPr>
          <p:cNvGraphicFramePr>
            <a:graphicFrameLocks noGrp="1"/>
          </p:cNvGraphicFramePr>
          <p:nvPr>
            <p:extLst>
              <p:ext uri="{D42A27DB-BD31-4B8C-83A1-F6EECF244321}">
                <p14:modId xmlns:p14="http://schemas.microsoft.com/office/powerpoint/2010/main" val="635277037"/>
              </p:ext>
            </p:extLst>
          </p:nvPr>
        </p:nvGraphicFramePr>
        <p:xfrm>
          <a:off x="7885747" y="3696921"/>
          <a:ext cx="821104" cy="1235126"/>
        </p:xfrm>
        <a:graphic>
          <a:graphicData uri="http://schemas.openxmlformats.org/drawingml/2006/table">
            <a:tbl>
              <a:tblPr firstRow="1" bandRow="1">
                <a:tableStyleId>{5940675A-B579-460E-94D1-54222C63F5DA}</a:tableStyleId>
              </a:tblPr>
              <a:tblGrid>
                <a:gridCol w="821104">
                  <a:extLst>
                    <a:ext uri="{9D8B030D-6E8A-4147-A177-3AD203B41FA5}">
                      <a16:colId xmlns:a16="http://schemas.microsoft.com/office/drawing/2014/main" val="2642642597"/>
                    </a:ext>
                  </a:extLst>
                </a:gridCol>
              </a:tblGrid>
              <a:tr h="613059">
                <a:tc>
                  <a:txBody>
                    <a:bodyPr/>
                    <a:lstStyle/>
                    <a:p>
                      <a:pPr algn="ctr" fontAlgn="t">
                        <a:buNone/>
                      </a:pPr>
                      <a:r>
                        <a:rPr lang="fr-FR" sz="1400" b="1" i="0" u="none" strike="noStrike" dirty="0">
                          <a:solidFill>
                            <a:schemeClr val="accent5">
                              <a:lumMod val="75000"/>
                            </a:schemeClr>
                          </a:solidFill>
                          <a:effectLst/>
                          <a:latin typeface="+mn-lt"/>
                        </a:rPr>
                        <a:t>% D’accord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0806051"/>
                  </a:ext>
                </a:extLst>
              </a:tr>
              <a:tr h="622067">
                <a:tc>
                  <a:txBody>
                    <a:bodyPr/>
                    <a:lstStyle/>
                    <a:p>
                      <a:pPr algn="ctr" fontAlgn="t">
                        <a:buNone/>
                      </a:pPr>
                      <a:r>
                        <a:rPr lang="fr-FR" sz="1800" b="1" i="0" u="none" strike="noStrike" dirty="0">
                          <a:solidFill>
                            <a:schemeClr val="accent5">
                              <a:lumMod val="75000"/>
                            </a:schemeClr>
                          </a:solidFill>
                          <a:effectLst/>
                          <a:latin typeface="+mn-lt"/>
                        </a:rPr>
                        <a:t>75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81279441"/>
                  </a:ext>
                </a:extLst>
              </a:tr>
            </a:tbl>
          </a:graphicData>
        </a:graphic>
      </p:graphicFrame>
      <p:graphicFrame>
        <p:nvGraphicFramePr>
          <p:cNvPr id="12"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E6331FC1-EA29-DA1E-C3D0-1EF2042EDF3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307752744"/>
              </p:ext>
            </p:extLst>
          </p:nvPr>
        </p:nvGraphicFramePr>
        <p:xfrm>
          <a:off x="3904253" y="1972408"/>
          <a:ext cx="3883840" cy="13175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Tableau 13">
            <a:extLst>
              <a:ext uri="{FF2B5EF4-FFF2-40B4-BE49-F238E27FC236}">
                <a16:creationId xmlns:a16="http://schemas.microsoft.com/office/drawing/2014/main" id="{3388D276-2BD7-4962-F657-164BD2D6B890}"/>
              </a:ext>
            </a:extLst>
          </p:cNvPr>
          <p:cNvGraphicFramePr>
            <a:graphicFrameLocks noGrp="1"/>
          </p:cNvGraphicFramePr>
          <p:nvPr>
            <p:extLst>
              <p:ext uri="{D42A27DB-BD31-4B8C-83A1-F6EECF244321}">
                <p14:modId xmlns:p14="http://schemas.microsoft.com/office/powerpoint/2010/main" val="2041201586"/>
              </p:ext>
            </p:extLst>
          </p:nvPr>
        </p:nvGraphicFramePr>
        <p:xfrm>
          <a:off x="7912750" y="1654209"/>
          <a:ext cx="821104" cy="1235126"/>
        </p:xfrm>
        <a:graphic>
          <a:graphicData uri="http://schemas.openxmlformats.org/drawingml/2006/table">
            <a:tbl>
              <a:tblPr firstRow="1" bandRow="1">
                <a:tableStyleId>{5940675A-B579-460E-94D1-54222C63F5DA}</a:tableStyleId>
              </a:tblPr>
              <a:tblGrid>
                <a:gridCol w="821104">
                  <a:extLst>
                    <a:ext uri="{9D8B030D-6E8A-4147-A177-3AD203B41FA5}">
                      <a16:colId xmlns:a16="http://schemas.microsoft.com/office/drawing/2014/main" val="2642642597"/>
                    </a:ext>
                  </a:extLst>
                </a:gridCol>
              </a:tblGrid>
              <a:tr h="613059">
                <a:tc>
                  <a:txBody>
                    <a:bodyPr/>
                    <a:lstStyle/>
                    <a:p>
                      <a:pPr algn="ctr" fontAlgn="t">
                        <a:buNone/>
                      </a:pPr>
                      <a:r>
                        <a:rPr lang="fr-FR" sz="1400" b="1" i="0" u="none" strike="noStrike" dirty="0">
                          <a:solidFill>
                            <a:schemeClr val="accent5">
                              <a:lumMod val="75000"/>
                            </a:schemeClr>
                          </a:solidFill>
                          <a:effectLst/>
                          <a:latin typeface="+mn-lt"/>
                        </a:rPr>
                        <a:t>% D’accord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20806051"/>
                  </a:ext>
                </a:extLst>
              </a:tr>
              <a:tr h="622067">
                <a:tc>
                  <a:txBody>
                    <a:bodyPr/>
                    <a:lstStyle/>
                    <a:p>
                      <a:pPr algn="ctr" fontAlgn="t">
                        <a:buNone/>
                      </a:pPr>
                      <a:r>
                        <a:rPr lang="fr-FR" sz="1800" b="1" i="0" u="none" strike="noStrike" dirty="0">
                          <a:solidFill>
                            <a:schemeClr val="accent5">
                              <a:lumMod val="75000"/>
                            </a:schemeClr>
                          </a:solidFill>
                          <a:effectLst/>
                          <a:latin typeface="+mn-lt"/>
                        </a:rPr>
                        <a:t>52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81279441"/>
                  </a:ext>
                </a:extLst>
              </a:tr>
            </a:tbl>
          </a:graphicData>
        </a:graphic>
      </p:graphicFrame>
      <p:graphicFrame>
        <p:nvGraphicFramePr>
          <p:cNvPr id="26" name="Tableau 25">
            <a:extLst>
              <a:ext uri="{FF2B5EF4-FFF2-40B4-BE49-F238E27FC236}">
                <a16:creationId xmlns:a16="http://schemas.microsoft.com/office/drawing/2014/main" id="{41FE6EA7-C323-F5B2-DB1B-D237310216E8}"/>
              </a:ext>
            </a:extLst>
          </p:cNvPr>
          <p:cNvGraphicFramePr>
            <a:graphicFrameLocks noGrp="1"/>
          </p:cNvGraphicFramePr>
          <p:nvPr>
            <p:extLst>
              <p:ext uri="{D42A27DB-BD31-4B8C-83A1-F6EECF244321}">
                <p14:modId xmlns:p14="http://schemas.microsoft.com/office/powerpoint/2010/main" val="2880971514"/>
              </p:ext>
            </p:extLst>
          </p:nvPr>
        </p:nvGraphicFramePr>
        <p:xfrm>
          <a:off x="0" y="5810200"/>
          <a:ext cx="12192000" cy="3708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896815250"/>
                    </a:ext>
                  </a:extLst>
                </a:gridCol>
                <a:gridCol w="3048000">
                  <a:extLst>
                    <a:ext uri="{9D8B030D-6E8A-4147-A177-3AD203B41FA5}">
                      <a16:colId xmlns:a16="http://schemas.microsoft.com/office/drawing/2014/main" val="3201585896"/>
                    </a:ext>
                  </a:extLst>
                </a:gridCol>
                <a:gridCol w="3048000">
                  <a:extLst>
                    <a:ext uri="{9D8B030D-6E8A-4147-A177-3AD203B41FA5}">
                      <a16:colId xmlns:a16="http://schemas.microsoft.com/office/drawing/2014/main" val="2099186838"/>
                    </a:ext>
                  </a:extLst>
                </a:gridCol>
                <a:gridCol w="3048000">
                  <a:extLst>
                    <a:ext uri="{9D8B030D-6E8A-4147-A177-3AD203B41FA5}">
                      <a16:colId xmlns:a16="http://schemas.microsoft.com/office/drawing/2014/main" val="3646017439"/>
                    </a:ext>
                  </a:extLst>
                </a:gridCol>
              </a:tblGrid>
              <a:tr h="370840">
                <a:tc>
                  <a:txBody>
                    <a:bodyPr/>
                    <a:lstStyle/>
                    <a:p>
                      <a:pPr algn="ctr"/>
                      <a:r>
                        <a:rPr lang="fr-FR" sz="1100" dirty="0"/>
                        <a:t>Tout à fait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Plutôt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740F"/>
                    </a:solidFill>
                  </a:tcPr>
                </a:tc>
                <a:tc>
                  <a:txBody>
                    <a:bodyPr/>
                    <a:lstStyle/>
                    <a:p>
                      <a:pPr algn="ctr"/>
                      <a:r>
                        <a:rPr lang="fr-FR" sz="1100" dirty="0"/>
                        <a:t>Plutôt pas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3D0B9"/>
                    </a:solidFill>
                  </a:tcPr>
                </a:tc>
                <a:tc>
                  <a:txBody>
                    <a:bodyPr/>
                    <a:lstStyle/>
                    <a:p>
                      <a:pPr algn="ctr"/>
                      <a:r>
                        <a:rPr lang="fr-FR" sz="1100" dirty="0"/>
                        <a:t>Pas du tout d’accord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99984"/>
                    </a:solidFill>
                  </a:tcPr>
                </a:tc>
                <a:extLst>
                  <a:ext uri="{0D108BD9-81ED-4DB2-BD59-A6C34878D82A}">
                    <a16:rowId xmlns:a16="http://schemas.microsoft.com/office/drawing/2014/main" val="1791321703"/>
                  </a:ext>
                </a:extLst>
              </a:tr>
            </a:tbl>
          </a:graphicData>
        </a:graphic>
      </p:graphicFrame>
      <p:grpSp>
        <p:nvGrpSpPr>
          <p:cNvPr id="36" name="Groupe 35">
            <a:extLst>
              <a:ext uri="{FF2B5EF4-FFF2-40B4-BE49-F238E27FC236}">
                <a16:creationId xmlns:a16="http://schemas.microsoft.com/office/drawing/2014/main" id="{AE7539A6-ED3A-2087-9C58-AE30BBAA3FAC}"/>
              </a:ext>
            </a:extLst>
          </p:cNvPr>
          <p:cNvGrpSpPr/>
          <p:nvPr/>
        </p:nvGrpSpPr>
        <p:grpSpPr>
          <a:xfrm>
            <a:off x="4945473" y="1486529"/>
            <a:ext cx="1909643" cy="576000"/>
            <a:chOff x="5244040" y="1447280"/>
            <a:chExt cx="1909643" cy="576000"/>
          </a:xfrm>
        </p:grpSpPr>
        <p:sp>
          <p:nvSpPr>
            <p:cNvPr id="37" name="Rectangle 36">
              <a:extLst>
                <a:ext uri="{FF2B5EF4-FFF2-40B4-BE49-F238E27FC236}">
                  <a16:creationId xmlns:a16="http://schemas.microsoft.com/office/drawing/2014/main" id="{C7324A85-120E-BA28-05E5-42DA2355EB0B}"/>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Français</a:t>
              </a:r>
            </a:p>
          </p:txBody>
        </p:sp>
        <p:grpSp>
          <p:nvGrpSpPr>
            <p:cNvPr id="38" name="Groupe 37">
              <a:extLst>
                <a:ext uri="{FF2B5EF4-FFF2-40B4-BE49-F238E27FC236}">
                  <a16:creationId xmlns:a16="http://schemas.microsoft.com/office/drawing/2014/main" id="{FE912D3D-96C5-DC78-E01C-6A6B2B35DBC3}"/>
                </a:ext>
              </a:extLst>
            </p:cNvPr>
            <p:cNvGrpSpPr/>
            <p:nvPr/>
          </p:nvGrpSpPr>
          <p:grpSpPr>
            <a:xfrm>
              <a:off x="5244040" y="1447280"/>
              <a:ext cx="576000" cy="576000"/>
              <a:chOff x="7566157" y="2694602"/>
              <a:chExt cx="792000" cy="792000"/>
            </a:xfrm>
          </p:grpSpPr>
          <p:sp>
            <p:nvSpPr>
              <p:cNvPr id="39" name="Ellipse 38">
                <a:extLst>
                  <a:ext uri="{FF2B5EF4-FFF2-40B4-BE49-F238E27FC236}">
                    <a16:creationId xmlns:a16="http://schemas.microsoft.com/office/drawing/2014/main" id="{DDBDBAE6-5EFD-4AA5-B562-ED36ADA78661}"/>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40" name="Group 19">
                <a:extLst>
                  <a:ext uri="{FF2B5EF4-FFF2-40B4-BE49-F238E27FC236}">
                    <a16:creationId xmlns:a16="http://schemas.microsoft.com/office/drawing/2014/main" id="{F85BB48A-768D-5AF1-A58D-7080ECB670BE}"/>
                  </a:ext>
                </a:extLst>
              </p:cNvPr>
              <p:cNvGrpSpPr>
                <a:grpSpLocks noChangeAspect="1"/>
              </p:cNvGrpSpPr>
              <p:nvPr/>
            </p:nvGrpSpPr>
            <p:grpSpPr bwMode="auto">
              <a:xfrm>
                <a:off x="7592714" y="2734170"/>
                <a:ext cx="738885" cy="712865"/>
                <a:chOff x="620" y="2887"/>
                <a:chExt cx="374" cy="364"/>
              </a:xfrm>
              <a:noFill/>
            </p:grpSpPr>
            <p:sp>
              <p:nvSpPr>
                <p:cNvPr id="41" name="Freeform 20">
                  <a:extLst>
                    <a:ext uri="{FF2B5EF4-FFF2-40B4-BE49-F238E27FC236}">
                      <a16:creationId xmlns:a16="http://schemas.microsoft.com/office/drawing/2014/main" id="{38286F27-4D10-60CE-722B-63EE7BA7D5B4}"/>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2" name="Oval 21">
                  <a:extLst>
                    <a:ext uri="{FF2B5EF4-FFF2-40B4-BE49-F238E27FC236}">
                      <a16:creationId xmlns:a16="http://schemas.microsoft.com/office/drawing/2014/main" id="{C2310E22-2FCD-25C5-7BA8-D4ECC9D7900C}"/>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3" name="Freeform 22">
                  <a:extLst>
                    <a:ext uri="{FF2B5EF4-FFF2-40B4-BE49-F238E27FC236}">
                      <a16:creationId xmlns:a16="http://schemas.microsoft.com/office/drawing/2014/main" id="{1EAF00CF-4E93-5018-417A-9EED005688F5}"/>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4" name="Freeform 23">
                  <a:extLst>
                    <a:ext uri="{FF2B5EF4-FFF2-40B4-BE49-F238E27FC236}">
                      <a16:creationId xmlns:a16="http://schemas.microsoft.com/office/drawing/2014/main" id="{9EC3A266-D728-0010-1A36-0CF41A788099}"/>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5" name="Freeform 24">
                  <a:extLst>
                    <a:ext uri="{FF2B5EF4-FFF2-40B4-BE49-F238E27FC236}">
                      <a16:creationId xmlns:a16="http://schemas.microsoft.com/office/drawing/2014/main" id="{647B33A3-0C43-8A4E-B188-A16CA57A4C0C}"/>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6" name="Freeform 25">
                  <a:extLst>
                    <a:ext uri="{FF2B5EF4-FFF2-40B4-BE49-F238E27FC236}">
                      <a16:creationId xmlns:a16="http://schemas.microsoft.com/office/drawing/2014/main" id="{81A230A9-D683-AECE-EE85-4D6AA66A5715}"/>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7" name="Freeform 26">
                  <a:extLst>
                    <a:ext uri="{FF2B5EF4-FFF2-40B4-BE49-F238E27FC236}">
                      <a16:creationId xmlns:a16="http://schemas.microsoft.com/office/drawing/2014/main" id="{C3A92076-3521-0421-B1D9-CC2CBA85D7F7}"/>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8" name="Freeform 27">
                  <a:extLst>
                    <a:ext uri="{FF2B5EF4-FFF2-40B4-BE49-F238E27FC236}">
                      <a16:creationId xmlns:a16="http://schemas.microsoft.com/office/drawing/2014/main" id="{272CCA97-1245-B14C-F732-3317A08FD343}"/>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49" name="Freeform 28">
                  <a:extLst>
                    <a:ext uri="{FF2B5EF4-FFF2-40B4-BE49-F238E27FC236}">
                      <a16:creationId xmlns:a16="http://schemas.microsoft.com/office/drawing/2014/main" id="{A6B40D04-C45F-FDE8-689B-65F0526232F5}"/>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0" name="Freeform 29">
                  <a:extLst>
                    <a:ext uri="{FF2B5EF4-FFF2-40B4-BE49-F238E27FC236}">
                      <a16:creationId xmlns:a16="http://schemas.microsoft.com/office/drawing/2014/main" id="{62B8722F-0469-FE0E-E289-F63738A815BA}"/>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1" name="Freeform 30">
                  <a:extLst>
                    <a:ext uri="{FF2B5EF4-FFF2-40B4-BE49-F238E27FC236}">
                      <a16:creationId xmlns:a16="http://schemas.microsoft.com/office/drawing/2014/main" id="{7AE7CB0D-3FC1-A487-E5E1-D1C9A0F256B8}"/>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52" name="Freeform 31">
                  <a:extLst>
                    <a:ext uri="{FF2B5EF4-FFF2-40B4-BE49-F238E27FC236}">
                      <a16:creationId xmlns:a16="http://schemas.microsoft.com/office/drawing/2014/main" id="{804B3628-92C9-9EA5-846A-35F3D0FDC26D}"/>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pSp>
        <p:nvGrpSpPr>
          <p:cNvPr id="53" name="Groupe 52">
            <a:extLst>
              <a:ext uri="{FF2B5EF4-FFF2-40B4-BE49-F238E27FC236}">
                <a16:creationId xmlns:a16="http://schemas.microsoft.com/office/drawing/2014/main" id="{87C3C1CC-1907-B3E2-CD42-626B56F646DF}"/>
              </a:ext>
            </a:extLst>
          </p:cNvPr>
          <p:cNvGrpSpPr/>
          <p:nvPr/>
        </p:nvGrpSpPr>
        <p:grpSpPr>
          <a:xfrm>
            <a:off x="4993827" y="3562614"/>
            <a:ext cx="2067853" cy="576000"/>
            <a:chOff x="5123698" y="1200181"/>
            <a:chExt cx="2067853" cy="576000"/>
          </a:xfrm>
        </p:grpSpPr>
        <p:sp>
          <p:nvSpPr>
            <p:cNvPr id="54" name="Rectangle 53">
              <a:extLst>
                <a:ext uri="{FF2B5EF4-FFF2-40B4-BE49-F238E27FC236}">
                  <a16:creationId xmlns:a16="http://schemas.microsoft.com/office/drawing/2014/main" id="{B6E924F2-4F82-C27A-56F0-FD42FD6A4B51}"/>
                </a:ext>
              </a:extLst>
            </p:cNvPr>
            <p:cNvSpPr/>
            <p:nvPr/>
          </p:nvSpPr>
          <p:spPr>
            <a:xfrm>
              <a:off x="5623819" y="1334388"/>
              <a:ext cx="1567732"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55" name="Groupe 54">
              <a:extLst>
                <a:ext uri="{FF2B5EF4-FFF2-40B4-BE49-F238E27FC236}">
                  <a16:creationId xmlns:a16="http://schemas.microsoft.com/office/drawing/2014/main" id="{E96AB144-EA8E-068B-D0C6-3011E719374C}"/>
                </a:ext>
              </a:extLst>
            </p:cNvPr>
            <p:cNvGrpSpPr/>
            <p:nvPr/>
          </p:nvGrpSpPr>
          <p:grpSpPr>
            <a:xfrm>
              <a:off x="5123698" y="1200181"/>
              <a:ext cx="576000" cy="576000"/>
              <a:chOff x="10650558" y="1677121"/>
              <a:chExt cx="792000" cy="807251"/>
            </a:xfrm>
          </p:grpSpPr>
          <p:sp>
            <p:nvSpPr>
              <p:cNvPr id="56" name="Ellipse 55">
                <a:extLst>
                  <a:ext uri="{FF2B5EF4-FFF2-40B4-BE49-F238E27FC236}">
                    <a16:creationId xmlns:a16="http://schemas.microsoft.com/office/drawing/2014/main" id="{5739DC3D-0088-FE0C-BAAB-AF7DB573D662}"/>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57" name="Graphique 56" descr="Ville avec un remplissage uni">
                <a:extLst>
                  <a:ext uri="{FF2B5EF4-FFF2-40B4-BE49-F238E27FC236}">
                    <a16:creationId xmlns:a16="http://schemas.microsoft.com/office/drawing/2014/main" id="{CF3A1D5A-59F5-577C-9ECD-BE218F1CA5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50558" y="1692372"/>
                <a:ext cx="792000" cy="792000"/>
              </a:xfrm>
              <a:prstGeom prst="rect">
                <a:avLst/>
              </a:prstGeom>
            </p:spPr>
          </p:pic>
        </p:grpSp>
      </p:grpSp>
      <p:sp>
        <p:nvSpPr>
          <p:cNvPr id="59" name="Ellipse 58">
            <a:extLst>
              <a:ext uri="{FF2B5EF4-FFF2-40B4-BE49-F238E27FC236}">
                <a16:creationId xmlns:a16="http://schemas.microsoft.com/office/drawing/2014/main" id="{D873075D-AFE9-43EE-AD1F-8F7B95C6B141}"/>
              </a:ext>
            </a:extLst>
          </p:cNvPr>
          <p:cNvSpPr/>
          <p:nvPr/>
        </p:nvSpPr>
        <p:spPr>
          <a:xfrm>
            <a:off x="8012932" y="4332015"/>
            <a:ext cx="609600" cy="590550"/>
          </a:xfrm>
          <a:prstGeom prst="ellipse">
            <a:avLst/>
          </a:prstGeom>
          <a:noFill/>
          <a:ln w="28575">
            <a:solidFill>
              <a:srgbClr val="E50158"/>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pic>
        <p:nvPicPr>
          <p:cNvPr id="63" name="Graphique 62" descr="Badge croix avec un remplissage uni">
            <a:extLst>
              <a:ext uri="{FF2B5EF4-FFF2-40B4-BE49-F238E27FC236}">
                <a16:creationId xmlns:a16="http://schemas.microsoft.com/office/drawing/2014/main" id="{DF739187-2E7C-2E38-4A3D-7BA63DB80EB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33951" y="2847925"/>
            <a:ext cx="370840" cy="370840"/>
          </a:xfrm>
          <a:prstGeom prst="rect">
            <a:avLst/>
          </a:prstGeom>
        </p:spPr>
      </p:pic>
      <p:sp>
        <p:nvSpPr>
          <p:cNvPr id="9" name="ZoneTexte 17">
            <a:extLst>
              <a:ext uri="{FF2B5EF4-FFF2-40B4-BE49-F238E27FC236}">
                <a16:creationId xmlns:a16="http://schemas.microsoft.com/office/drawing/2014/main" id="{9D71F0D6-C7ED-A46F-4173-1DD4E8749F6C}"/>
              </a:ext>
            </a:extLst>
          </p:cNvPr>
          <p:cNvSpPr txBox="1"/>
          <p:nvPr/>
        </p:nvSpPr>
        <p:spPr>
          <a:xfrm>
            <a:off x="8805396" y="4314484"/>
            <a:ext cx="1917737" cy="656801"/>
          </a:xfrm>
          <a:prstGeom prst="rect">
            <a:avLst/>
          </a:prstGeom>
          <a:solidFill>
            <a:srgbClr val="E50158"/>
          </a:solidFill>
        </p:spPr>
        <p:txBody>
          <a:bodyPr wrap="square" lIns="108000" tIns="36000" rIns="72000" bIns="36000" rtlCol="0" anchor="ctr">
            <a:noAutofit/>
          </a:bodyPr>
          <a:lstStyle>
            <a:defPPr>
              <a:defRPr lang="fr-FR"/>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fr-FR" sz="1100" b="1" dirty="0">
                <a:solidFill>
                  <a:schemeClr val="bg1"/>
                </a:solidFill>
              </a:rPr>
              <a:t>Une perception plus forte dans le secteur de l’industrie / BTP (83%).</a:t>
            </a:r>
          </a:p>
        </p:txBody>
      </p:sp>
      <p:sp>
        <p:nvSpPr>
          <p:cNvPr id="17" name="ZoneTexte 17">
            <a:extLst>
              <a:ext uri="{FF2B5EF4-FFF2-40B4-BE49-F238E27FC236}">
                <a16:creationId xmlns:a16="http://schemas.microsoft.com/office/drawing/2014/main" id="{59A74BCF-BB8A-9BED-F4D1-004A878A2BB9}"/>
              </a:ext>
            </a:extLst>
          </p:cNvPr>
          <p:cNvSpPr txBox="1"/>
          <p:nvPr/>
        </p:nvSpPr>
        <p:spPr>
          <a:xfrm>
            <a:off x="8733854" y="2257410"/>
            <a:ext cx="2469021" cy="656801"/>
          </a:xfrm>
          <a:prstGeom prst="rect">
            <a:avLst/>
          </a:prstGeom>
          <a:solidFill>
            <a:srgbClr val="E50158"/>
          </a:solidFill>
        </p:spPr>
        <p:txBody>
          <a:bodyPr wrap="square" lIns="108000" tIns="36000" rIns="72000" bIns="36000" rtlCol="0" anchor="ctr">
            <a:noAutofit/>
          </a:bodyPr>
          <a:lstStyle>
            <a:defPPr>
              <a:defRPr lang="fr-FR"/>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fr-FR" sz="1100" b="1" dirty="0">
                <a:solidFill>
                  <a:schemeClr val="bg1"/>
                </a:solidFill>
              </a:rPr>
              <a:t>Et davantage parmi les personnes n’étant pas familières des formations en apprentissage (62%)</a:t>
            </a:r>
          </a:p>
        </p:txBody>
      </p:sp>
    </p:spTree>
    <p:extLst>
      <p:ext uri="{BB962C8B-B14F-4D97-AF65-F5344CB8AC3E}">
        <p14:creationId xmlns:p14="http://schemas.microsoft.com/office/powerpoint/2010/main" val="2130638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42246"/>
        </a:solidFill>
        <a:effectLst/>
      </p:bgPr>
    </p:bg>
    <p:spTree>
      <p:nvGrpSpPr>
        <p:cNvPr id="1" name="">
          <a:extLst>
            <a:ext uri="{FF2B5EF4-FFF2-40B4-BE49-F238E27FC236}">
              <a16:creationId xmlns:a16="http://schemas.microsoft.com/office/drawing/2014/main" id="{3C72C9AE-ADBF-71F2-3334-2F2E313DE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4D7AFE-4E9D-D0E0-A7F4-D03B005C30AC}"/>
              </a:ext>
            </a:extLst>
          </p:cNvPr>
          <p:cNvSpPr>
            <a:spLocks noGrp="1"/>
          </p:cNvSpPr>
          <p:nvPr>
            <p:ph type="title"/>
          </p:nvPr>
        </p:nvSpPr>
        <p:spPr>
          <a:xfrm>
            <a:off x="537479" y="1313316"/>
            <a:ext cx="5391605" cy="1549106"/>
          </a:xfrm>
        </p:spPr>
        <p:txBody>
          <a:bodyPr/>
          <a:lstStyle/>
          <a:p>
            <a:r>
              <a:rPr lang="fr-FR" sz="2800" dirty="0"/>
              <a:t>FOCUS SUR LES ENTREPRISES :</a:t>
            </a:r>
            <a:br>
              <a:rPr lang="fr-FR" sz="2800" dirty="0"/>
            </a:br>
            <a:r>
              <a:rPr lang="fr-FR" sz="2800" b="0" dirty="0">
                <a:latin typeface="+mn-lt"/>
              </a:rPr>
              <a:t>Intérêt pour le sujet ET CONDITIONS DE MISE EN OEUVRE</a:t>
            </a:r>
            <a:endParaRPr lang="en-GB" sz="2800" b="0" dirty="0">
              <a:latin typeface="+mn-lt"/>
            </a:endParaRPr>
          </a:p>
        </p:txBody>
      </p:sp>
      <p:sp>
        <p:nvSpPr>
          <p:cNvPr id="3" name="TextBox 2">
            <a:extLst>
              <a:ext uri="{FF2B5EF4-FFF2-40B4-BE49-F238E27FC236}">
                <a16:creationId xmlns:a16="http://schemas.microsoft.com/office/drawing/2014/main" id="{40E21A3E-9B9E-54D7-4BD8-59E3EBAE8496}"/>
              </a:ext>
            </a:extLst>
          </p:cNvPr>
          <p:cNvSpPr txBox="1"/>
          <p:nvPr/>
        </p:nvSpPr>
        <p:spPr>
          <a:xfrm>
            <a:off x="5849681" y="6479951"/>
            <a:ext cx="492637" cy="140488"/>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fld id="{42C674B8-9BBC-4FFF-A23E-570BB0655C41}" type="slidenum">
              <a:rPr kumimoji="0" lang="en-GB" sz="900" b="0" i="0" u="none" strike="noStrike" kern="1200" cap="none" spc="0" normalizeH="0" baseline="0" noProof="0" smtClean="0">
                <a:ln>
                  <a:noFill/>
                </a:ln>
                <a:solidFill>
                  <a:prstClr val="white"/>
                </a:solidFill>
                <a:effectLst/>
                <a:uLnTx/>
                <a:uFillTx/>
                <a:latin typeface="Barlow"/>
                <a:ea typeface="+mn-ea"/>
                <a:cs typeface="+mn-cs"/>
              </a:rPr>
              <a:pPr marL="0" marR="0" lvl="0" indent="0" algn="ctr" defTabSz="914400" rtl="0" eaLnBrk="1" fontAlgn="auto" latinLnBrk="0" hangingPunct="1">
                <a:lnSpc>
                  <a:spcPct val="110000"/>
                </a:lnSpc>
                <a:spcBef>
                  <a:spcPts val="400"/>
                </a:spcBef>
                <a:spcAft>
                  <a:spcPts val="400"/>
                </a:spcAft>
                <a:buClrTx/>
                <a:buSzTx/>
                <a:buFontTx/>
                <a:buNone/>
                <a:tabLst/>
                <a:defRPr/>
              </a:pPr>
              <a:t>19</a:t>
            </a:fld>
            <a:endParaRPr kumimoji="0" lang="en-GB" sz="900" b="0" i="0" u="none" strike="noStrike" kern="1200" cap="none" spc="0" normalizeH="0" baseline="0" noProof="0" dirty="0">
              <a:ln>
                <a:noFill/>
              </a:ln>
              <a:solidFill>
                <a:prstClr val="white"/>
              </a:solidFill>
              <a:effectLst/>
              <a:uLnTx/>
              <a:uFillTx/>
              <a:latin typeface="Barlow"/>
              <a:ea typeface="+mn-ea"/>
              <a:cs typeface="+mn-cs"/>
            </a:endParaRPr>
          </a:p>
        </p:txBody>
      </p:sp>
      <p:sp>
        <p:nvSpPr>
          <p:cNvPr id="2" name="ZoneTexte 1">
            <a:extLst>
              <a:ext uri="{FF2B5EF4-FFF2-40B4-BE49-F238E27FC236}">
                <a16:creationId xmlns:a16="http://schemas.microsoft.com/office/drawing/2014/main" id="{A027FA46-58BB-95F8-9623-A5A01F57FC41}"/>
              </a:ext>
            </a:extLst>
          </p:cNvPr>
          <p:cNvSpPr txBox="1"/>
          <p:nvPr/>
        </p:nvSpPr>
        <p:spPr>
          <a:xfrm>
            <a:off x="559252" y="553108"/>
            <a:ext cx="682879" cy="760208"/>
          </a:xfrm>
          <a:prstGeom prst="rect">
            <a:avLst/>
          </a:prstGeom>
          <a:noFill/>
        </p:spPr>
        <p:txBody>
          <a:bodyPr wrap="none" lIns="0" tIns="0" rIns="0" bIns="0" rtlCol="0">
            <a:spAutoFit/>
          </a:bodyPr>
          <a:lstStyle/>
          <a:p>
            <a:pPr algn="l">
              <a:lnSpc>
                <a:spcPct val="115000"/>
              </a:lnSpc>
              <a:spcBef>
                <a:spcPts val="400"/>
              </a:spcBef>
              <a:spcAft>
                <a:spcPts val="400"/>
              </a:spcAft>
            </a:pPr>
            <a:r>
              <a:rPr lang="fr-FR" sz="4800" b="1" dirty="0">
                <a:solidFill>
                  <a:schemeClr val="bg1"/>
                </a:solidFill>
              </a:rPr>
              <a:t>03</a:t>
            </a:r>
          </a:p>
        </p:txBody>
      </p:sp>
      <p:pic>
        <p:nvPicPr>
          <p:cNvPr id="9" name="Espace réservé pour une image  8">
            <a:extLst>
              <a:ext uri="{FF2B5EF4-FFF2-40B4-BE49-F238E27FC236}">
                <a16:creationId xmlns:a16="http://schemas.microsoft.com/office/drawing/2014/main" id="{DE06627E-827C-33EC-9271-47952B6A03EA}"/>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7031" r="17031"/>
          <a:stretch>
            <a:fillRect/>
          </a:stretch>
        </p:blipFill>
        <p:spPr/>
      </p:pic>
      <p:sp>
        <p:nvSpPr>
          <p:cNvPr id="10" name="Freeform: Shape 9">
            <a:extLst>
              <a:ext uri="{FF2B5EF4-FFF2-40B4-BE49-F238E27FC236}">
                <a16:creationId xmlns:a16="http://schemas.microsoft.com/office/drawing/2014/main" id="{6ABDA860-F7BD-2896-C8A2-D3BC504B2C88}"/>
              </a:ext>
              <a:ext uri="{C183D7F6-B498-43B3-948B-1728B52AA6E4}">
                <adec:decorative xmlns:adec="http://schemas.microsoft.com/office/drawing/2017/decorative" val="1"/>
              </a:ext>
            </a:extLst>
          </p:cNvPr>
          <p:cNvSpPr/>
          <p:nvPr/>
        </p:nvSpPr>
        <p:spPr>
          <a:xfrm rot="8100000">
            <a:off x="7586234"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
        <p:nvSpPr>
          <p:cNvPr id="11" name="Freeform: Shape 10">
            <a:extLst>
              <a:ext uri="{FF2B5EF4-FFF2-40B4-BE49-F238E27FC236}">
                <a16:creationId xmlns:a16="http://schemas.microsoft.com/office/drawing/2014/main" id="{D6A04E87-C386-37F7-AFDD-44DD7CBE2CBA}"/>
              </a:ext>
              <a:ext uri="{C183D7F6-B498-43B3-948B-1728B52AA6E4}">
                <adec:decorative xmlns:adec="http://schemas.microsoft.com/office/drawing/2017/decorative" val="1"/>
              </a:ext>
            </a:extLst>
          </p:cNvPr>
          <p:cNvSpPr/>
          <p:nvPr/>
        </p:nvSpPr>
        <p:spPr>
          <a:xfrm rot="8100000">
            <a:off x="6056204" y="42003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Tree>
    <p:custDataLst>
      <p:tags r:id="rId1"/>
    </p:custDataLst>
    <p:extLst>
      <p:ext uri="{BB962C8B-B14F-4D97-AF65-F5344CB8AC3E}">
        <p14:creationId xmlns:p14="http://schemas.microsoft.com/office/powerpoint/2010/main" val="2038541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56A3B-12D6-CD5E-1F35-24ED821962D9}"/>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23D932C6-8FEA-F33D-8C14-FDA4F0E9EEBD}"/>
              </a:ext>
            </a:extLst>
          </p:cNvPr>
          <p:cNvGraphicFramePr/>
          <p:nvPr>
            <p:extLst>
              <p:ext uri="{D42A27DB-BD31-4B8C-83A1-F6EECF244321}">
                <p14:modId xmlns:p14="http://schemas.microsoft.com/office/powerpoint/2010/main" val="2353331002"/>
              </p:ext>
            </p:extLst>
          </p:nvPr>
        </p:nvGraphicFramePr>
        <p:xfrm>
          <a:off x="3376078" y="1806493"/>
          <a:ext cx="5569516" cy="42253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9AE4D9F4-FA60-3FAB-0DD5-285FE1088DE1}"/>
              </a:ext>
            </a:extLst>
          </p:cNvPr>
          <p:cNvGraphicFramePr/>
          <p:nvPr>
            <p:extLst>
              <p:ext uri="{D42A27DB-BD31-4B8C-83A1-F6EECF244321}">
                <p14:modId xmlns:p14="http://schemas.microsoft.com/office/powerpoint/2010/main" val="3521210702"/>
              </p:ext>
            </p:extLst>
          </p:nvPr>
        </p:nvGraphicFramePr>
        <p:xfrm>
          <a:off x="2995356" y="2397511"/>
          <a:ext cx="6675683" cy="3908531"/>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A19C48E1-6A47-C837-A21A-FB8BB024EFFB}"/>
              </a:ext>
            </a:extLst>
          </p:cNvPr>
          <p:cNvSpPr>
            <a:spLocks noGrp="1"/>
          </p:cNvSpPr>
          <p:nvPr>
            <p:ph type="title"/>
          </p:nvPr>
        </p:nvSpPr>
        <p:spPr>
          <a:xfrm>
            <a:off x="432479" y="189100"/>
            <a:ext cx="11680964" cy="362991"/>
          </a:xfrm>
        </p:spPr>
        <p:txBody>
          <a:bodyPr/>
          <a:lstStyle/>
          <a:p>
            <a:pPr>
              <a:lnSpc>
                <a:spcPct val="100000"/>
              </a:lnSpc>
              <a:spcBef>
                <a:spcPts val="0"/>
              </a:spcBef>
              <a:spcAft>
                <a:spcPts val="0"/>
              </a:spcAft>
            </a:pPr>
            <a:r>
              <a:rPr lang="fr-FR" sz="2000" dirty="0"/>
              <a:t>Près de sept entreprises sur dix seraient prêtes à permettre à un apprenti travaillant chez elles d’effectuer une mobilité internationale. </a:t>
            </a:r>
            <a:r>
              <a:rPr lang="fr-FR" sz="2000" b="0" dirty="0"/>
              <a:t>L’intérêt est particulièrement vif dans les grandes entreprises.</a:t>
            </a:r>
            <a:endParaRPr lang="fr-FR" sz="2400" b="0" u="sng" dirty="0"/>
          </a:p>
        </p:txBody>
      </p:sp>
      <p:sp>
        <p:nvSpPr>
          <p:cNvPr id="4" name="Rectangle 3">
            <a:extLst>
              <a:ext uri="{FF2B5EF4-FFF2-40B4-BE49-F238E27FC236}">
                <a16:creationId xmlns:a16="http://schemas.microsoft.com/office/drawing/2014/main" id="{82BCC005-75DB-6F16-A360-AD81091EBBCD}"/>
              </a:ext>
            </a:extLst>
          </p:cNvPr>
          <p:cNvSpPr/>
          <p:nvPr>
            <p:custDataLst>
              <p:tags r:id="rId1"/>
            </p:custDataLst>
          </p:nvPr>
        </p:nvSpPr>
        <p:spPr>
          <a:xfrm>
            <a:off x="340482" y="841525"/>
            <a:ext cx="11511035" cy="646331"/>
          </a:xfrm>
          <a:prstGeom prst="rect">
            <a:avLst/>
          </a:prstGeom>
        </p:spPr>
        <p:txBody>
          <a:bodyPr wrap="square">
            <a:spAutoFit/>
          </a:bodyPr>
          <a:lstStyle/>
          <a:p>
            <a:pPr fontAlgn="base">
              <a:spcAft>
                <a:spcPct val="0"/>
              </a:spcAft>
            </a:pPr>
            <a:r>
              <a:rPr lang="fr-FR" sz="1200" b="1" dirty="0">
                <a:solidFill>
                  <a:schemeClr val="bg1">
                    <a:lumMod val="50000"/>
                  </a:schemeClr>
                </a:solidFill>
                <a:cs typeface="Arial" pitchFamily="34" charset="0"/>
              </a:rPr>
              <a:t>Dans les trois prochaines années, seriez-vous prêt à permettre à l’un de vos apprentis d’effectuer une mobilité internationale ? / Si votre entreprise employait un apprenti au cours des trois prochaines années, serait-elle prête à lui permettre d’effectuer une partie de sa formation à l’étranger ? </a:t>
            </a:r>
          </a:p>
          <a:p>
            <a:pPr fontAlgn="base">
              <a:spcAft>
                <a:spcPct val="0"/>
              </a:spcAft>
            </a:pPr>
            <a:r>
              <a:rPr lang="fr-FR" sz="1200" dirty="0">
                <a:solidFill>
                  <a:schemeClr val="bg1">
                    <a:lumMod val="50000"/>
                  </a:schemeClr>
                </a:solidFill>
                <a:cs typeface="Arial" pitchFamily="34" charset="0"/>
              </a:rPr>
              <a:t>Base : aux entreprises</a:t>
            </a:r>
          </a:p>
        </p:txBody>
      </p:sp>
      <p:graphicFrame>
        <p:nvGraphicFramePr>
          <p:cNvPr id="14" name="Tableau 13">
            <a:extLst>
              <a:ext uri="{FF2B5EF4-FFF2-40B4-BE49-F238E27FC236}">
                <a16:creationId xmlns:a16="http://schemas.microsoft.com/office/drawing/2014/main" id="{9CE06F1C-2C33-92D1-BA98-4D1E4B30D9C0}"/>
              </a:ext>
            </a:extLst>
          </p:cNvPr>
          <p:cNvGraphicFramePr>
            <a:graphicFrameLocks noGrp="1"/>
          </p:cNvGraphicFramePr>
          <p:nvPr>
            <p:extLst>
              <p:ext uri="{D42A27DB-BD31-4B8C-83A1-F6EECF244321}">
                <p14:modId xmlns:p14="http://schemas.microsoft.com/office/powerpoint/2010/main" val="296836974"/>
              </p:ext>
            </p:extLst>
          </p:nvPr>
        </p:nvGraphicFramePr>
        <p:xfrm>
          <a:off x="-1" y="5788301"/>
          <a:ext cx="12192000" cy="4267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896815250"/>
                    </a:ext>
                  </a:extLst>
                </a:gridCol>
                <a:gridCol w="2032000">
                  <a:extLst>
                    <a:ext uri="{9D8B030D-6E8A-4147-A177-3AD203B41FA5}">
                      <a16:colId xmlns:a16="http://schemas.microsoft.com/office/drawing/2014/main" val="3201585896"/>
                    </a:ext>
                  </a:extLst>
                </a:gridCol>
                <a:gridCol w="2032000">
                  <a:extLst>
                    <a:ext uri="{9D8B030D-6E8A-4147-A177-3AD203B41FA5}">
                      <a16:colId xmlns:a16="http://schemas.microsoft.com/office/drawing/2014/main" val="2099186838"/>
                    </a:ext>
                  </a:extLst>
                </a:gridCol>
                <a:gridCol w="2032000">
                  <a:extLst>
                    <a:ext uri="{9D8B030D-6E8A-4147-A177-3AD203B41FA5}">
                      <a16:colId xmlns:a16="http://schemas.microsoft.com/office/drawing/2014/main" val="130612766"/>
                    </a:ext>
                  </a:extLst>
                </a:gridCol>
                <a:gridCol w="2032000">
                  <a:extLst>
                    <a:ext uri="{9D8B030D-6E8A-4147-A177-3AD203B41FA5}">
                      <a16:colId xmlns:a16="http://schemas.microsoft.com/office/drawing/2014/main" val="3646017439"/>
                    </a:ext>
                  </a:extLst>
                </a:gridCol>
                <a:gridCol w="2032000">
                  <a:extLst>
                    <a:ext uri="{9D8B030D-6E8A-4147-A177-3AD203B41FA5}">
                      <a16:colId xmlns:a16="http://schemas.microsoft.com/office/drawing/2014/main" val="1874329290"/>
                    </a:ext>
                  </a:extLst>
                </a:gridCol>
              </a:tblGrid>
              <a:tr h="370840">
                <a:tc>
                  <a:txBody>
                    <a:bodyPr/>
                    <a:lstStyle/>
                    <a:p>
                      <a:pPr algn="ctr"/>
                      <a:r>
                        <a:rPr lang="fr-FR" sz="1100" dirty="0"/>
                        <a:t>Elle le fait déjà</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Elle pourrait certainement le faire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r>
                        <a:rPr lang="fr-FR" sz="1100" dirty="0"/>
                        <a:t>Elle pourrait probablement le faire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FE5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t>Elle ne pourrait probablement pas le faire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740F"/>
                    </a:solidFill>
                  </a:tcPr>
                </a:tc>
                <a:tc>
                  <a:txBody>
                    <a:bodyPr/>
                    <a:lstStyle/>
                    <a:p>
                      <a:pPr algn="ctr"/>
                      <a:r>
                        <a:rPr lang="fr-FR" sz="1100" dirty="0"/>
                        <a:t>Elle ne pourrait certainement pas le faire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Ne sait vraiment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grpSp>
        <p:nvGrpSpPr>
          <p:cNvPr id="16" name="Groupe 15">
            <a:extLst>
              <a:ext uri="{FF2B5EF4-FFF2-40B4-BE49-F238E27FC236}">
                <a16:creationId xmlns:a16="http://schemas.microsoft.com/office/drawing/2014/main" id="{612EDAE8-E1D3-F573-D99B-9B355E2BD035}"/>
              </a:ext>
            </a:extLst>
          </p:cNvPr>
          <p:cNvGrpSpPr/>
          <p:nvPr/>
        </p:nvGrpSpPr>
        <p:grpSpPr>
          <a:xfrm>
            <a:off x="4756064" y="1590754"/>
            <a:ext cx="2473411" cy="576000"/>
            <a:chOff x="5123698" y="1200181"/>
            <a:chExt cx="2473411" cy="576000"/>
          </a:xfrm>
        </p:grpSpPr>
        <p:sp>
          <p:nvSpPr>
            <p:cNvPr id="18" name="Rectangle 17">
              <a:extLst>
                <a:ext uri="{FF2B5EF4-FFF2-40B4-BE49-F238E27FC236}">
                  <a16:creationId xmlns:a16="http://schemas.microsoft.com/office/drawing/2014/main" id="{977C6343-EC9C-86A5-D21C-537BA5BD4713}"/>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19" name="Groupe 18">
              <a:extLst>
                <a:ext uri="{FF2B5EF4-FFF2-40B4-BE49-F238E27FC236}">
                  <a16:creationId xmlns:a16="http://schemas.microsoft.com/office/drawing/2014/main" id="{53DBC8B4-BDA8-B9BD-935E-28CA19E89AE7}"/>
                </a:ext>
              </a:extLst>
            </p:cNvPr>
            <p:cNvGrpSpPr/>
            <p:nvPr/>
          </p:nvGrpSpPr>
          <p:grpSpPr>
            <a:xfrm>
              <a:off x="5123698" y="1200181"/>
              <a:ext cx="576000" cy="576000"/>
              <a:chOff x="10650558" y="1677121"/>
              <a:chExt cx="792000" cy="807251"/>
            </a:xfrm>
          </p:grpSpPr>
          <p:sp>
            <p:nvSpPr>
              <p:cNvPr id="20" name="Ellipse 19">
                <a:extLst>
                  <a:ext uri="{FF2B5EF4-FFF2-40B4-BE49-F238E27FC236}">
                    <a16:creationId xmlns:a16="http://schemas.microsoft.com/office/drawing/2014/main" id="{04361F3C-5FC2-CAD0-B530-B49D34C1A45B}"/>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21" name="Graphique 20" descr="Ville avec un remplissage uni">
                <a:extLst>
                  <a:ext uri="{FF2B5EF4-FFF2-40B4-BE49-F238E27FC236}">
                    <a16:creationId xmlns:a16="http://schemas.microsoft.com/office/drawing/2014/main" id="{58FEBB41-2F4F-E896-8F53-DA88674B1C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sp>
        <p:nvSpPr>
          <p:cNvPr id="22" name="ZoneTexte 21">
            <a:extLst>
              <a:ext uri="{FF2B5EF4-FFF2-40B4-BE49-F238E27FC236}">
                <a16:creationId xmlns:a16="http://schemas.microsoft.com/office/drawing/2014/main" id="{2CEA4C1B-3AB6-F354-73B1-0EB868FCC3F2}"/>
              </a:ext>
            </a:extLst>
          </p:cNvPr>
          <p:cNvSpPr txBox="1"/>
          <p:nvPr/>
        </p:nvSpPr>
        <p:spPr>
          <a:xfrm>
            <a:off x="8319606" y="1703595"/>
            <a:ext cx="3191116" cy="1268809"/>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chemeClr val="tx2"/>
                </a:solidFill>
              </a:rPr>
              <a:t>68%</a:t>
            </a:r>
          </a:p>
          <a:p>
            <a:pPr algn="l">
              <a:lnSpc>
                <a:spcPct val="115000"/>
              </a:lnSpc>
              <a:spcBef>
                <a:spcPts val="400"/>
              </a:spcBef>
              <a:spcAft>
                <a:spcPts val="400"/>
              </a:spcAft>
            </a:pPr>
            <a:r>
              <a:rPr lang="fr-FR" sz="2000" dirty="0">
                <a:solidFill>
                  <a:schemeClr val="tx2"/>
                </a:solidFill>
              </a:rPr>
              <a:t>Le font / pourraient le faire</a:t>
            </a:r>
          </a:p>
        </p:txBody>
      </p:sp>
      <p:graphicFrame>
        <p:nvGraphicFramePr>
          <p:cNvPr id="23" name="Tableau 22">
            <a:extLst>
              <a:ext uri="{FF2B5EF4-FFF2-40B4-BE49-F238E27FC236}">
                <a16:creationId xmlns:a16="http://schemas.microsoft.com/office/drawing/2014/main" id="{F1781B22-BAFB-D142-CADC-3240627767D7}"/>
              </a:ext>
            </a:extLst>
          </p:cNvPr>
          <p:cNvGraphicFramePr>
            <a:graphicFrameLocks noGrp="1"/>
          </p:cNvGraphicFramePr>
          <p:nvPr>
            <p:extLst>
              <p:ext uri="{D42A27DB-BD31-4B8C-83A1-F6EECF244321}">
                <p14:modId xmlns:p14="http://schemas.microsoft.com/office/powerpoint/2010/main" val="1475858631"/>
              </p:ext>
            </p:extLst>
          </p:nvPr>
        </p:nvGraphicFramePr>
        <p:xfrm>
          <a:off x="9005406" y="3305234"/>
          <a:ext cx="2878440" cy="884495"/>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gridCol w="719610">
                  <a:extLst>
                    <a:ext uri="{9D8B030D-6E8A-4147-A177-3AD203B41FA5}">
                      <a16:colId xmlns:a16="http://schemas.microsoft.com/office/drawing/2014/main" val="231586734"/>
                    </a:ext>
                  </a:extLst>
                </a:gridCol>
              </a:tblGrid>
              <a:tr h="389811">
                <a:tc>
                  <a:txBody>
                    <a:bodyPr/>
                    <a:lstStyle/>
                    <a:p>
                      <a:pPr algn="ctr" fontAlgn="ctr">
                        <a:buNone/>
                      </a:pPr>
                      <a:r>
                        <a:rPr lang="fr-FR" sz="1000" b="1" u="none" strike="noStrike" dirty="0">
                          <a:effectLst/>
                        </a:rPr>
                        <a:t>De 6 à 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10 à </a:t>
                      </a:r>
                    </a:p>
                    <a:p>
                      <a:pPr algn="ctr" fontAlgn="ctr">
                        <a:buNone/>
                      </a:pPr>
                      <a:r>
                        <a:rPr lang="fr-FR" sz="1000" b="1" u="none" strike="noStrike" dirty="0">
                          <a:effectLst/>
                        </a:rPr>
                        <a:t>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50 à 249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Plus de 250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0" i="0" u="none" strike="noStrike" dirty="0">
                          <a:solidFill>
                            <a:srgbClr val="000000"/>
                          </a:solidFill>
                          <a:effectLst/>
                          <a:latin typeface="Barlow" panose="00000500000000000000" pitchFamily="2" charset="0"/>
                        </a:rPr>
                        <a:t>69%</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66%</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70%</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i="0" u="none" strike="noStrike" dirty="0">
                          <a:solidFill>
                            <a:schemeClr val="tx2"/>
                          </a:solidFill>
                          <a:effectLst/>
                          <a:latin typeface="Barlow" panose="00000500000000000000" pitchFamily="2" charset="0"/>
                        </a:rPr>
                        <a:t>86%</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r h="247342">
                <a:tc>
                  <a:txBody>
                    <a:bodyPr/>
                    <a:lstStyle/>
                    <a:p>
                      <a:pPr algn="ctr" fontAlgn="ctr">
                        <a:buNone/>
                      </a:pPr>
                      <a:r>
                        <a:rPr lang="fr-FR" sz="1000" b="1" i="0" u="none" strike="noStrike" dirty="0">
                          <a:solidFill>
                            <a:schemeClr val="accent5"/>
                          </a:solidFill>
                          <a:effectLst/>
                          <a:latin typeface="Barlow" panose="00000500000000000000" pitchFamily="2" charset="0"/>
                        </a:rPr>
                        <a:t>10%</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15%</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13%</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i="0" u="none" strike="noStrike" dirty="0">
                          <a:solidFill>
                            <a:schemeClr val="tx2"/>
                          </a:solidFill>
                          <a:effectLst/>
                          <a:latin typeface="Barlow" panose="00000500000000000000" pitchFamily="2" charset="0"/>
                        </a:rPr>
                        <a:t>21%</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3336488"/>
                  </a:ext>
                </a:extLst>
              </a:tr>
            </a:tbl>
          </a:graphicData>
        </a:graphic>
      </p:graphicFrame>
      <p:graphicFrame>
        <p:nvGraphicFramePr>
          <p:cNvPr id="24" name="Tableau 23">
            <a:extLst>
              <a:ext uri="{FF2B5EF4-FFF2-40B4-BE49-F238E27FC236}">
                <a16:creationId xmlns:a16="http://schemas.microsoft.com/office/drawing/2014/main" id="{663A6628-FDE6-6E04-5180-3AC3BFEC2C7E}"/>
              </a:ext>
            </a:extLst>
          </p:cNvPr>
          <p:cNvGraphicFramePr>
            <a:graphicFrameLocks noGrp="1"/>
          </p:cNvGraphicFramePr>
          <p:nvPr>
            <p:extLst>
              <p:ext uri="{D42A27DB-BD31-4B8C-83A1-F6EECF244321}">
                <p14:modId xmlns:p14="http://schemas.microsoft.com/office/powerpoint/2010/main" val="4290758526"/>
              </p:ext>
            </p:extLst>
          </p:nvPr>
        </p:nvGraphicFramePr>
        <p:xfrm>
          <a:off x="9005406" y="4276901"/>
          <a:ext cx="2158830" cy="884495"/>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tblGrid>
              <a:tr h="389811">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Industrie / BTP</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Commerce</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Services</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71%</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i="0" u="none" strike="noStrike" kern="1200" dirty="0">
                          <a:solidFill>
                            <a:schemeClr val="tx2"/>
                          </a:solidFill>
                          <a:effectLst/>
                          <a:latin typeface="Barlow" panose="00000500000000000000" pitchFamily="2" charset="0"/>
                          <a:ea typeface="+mn-ea"/>
                          <a:cs typeface="+mn-cs"/>
                        </a:rPr>
                        <a:t>73%</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i="0" u="none" strike="noStrike" kern="1200" dirty="0">
                          <a:solidFill>
                            <a:srgbClr val="E50158"/>
                          </a:solidFill>
                          <a:effectLst/>
                          <a:latin typeface="Barlow" panose="00000500000000000000" pitchFamily="2" charset="0"/>
                          <a:ea typeface="+mn-ea"/>
                          <a:cs typeface="+mn-cs"/>
                        </a:rPr>
                        <a:t>60%</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r h="247342">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14%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15%</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i="0" u="none" strike="noStrike" kern="1200" dirty="0">
                          <a:solidFill>
                            <a:srgbClr val="E50158"/>
                          </a:solidFill>
                          <a:effectLst/>
                          <a:latin typeface="Barlow" panose="00000500000000000000" pitchFamily="2" charset="0"/>
                          <a:ea typeface="+mn-ea"/>
                          <a:cs typeface="+mn-cs"/>
                        </a:rPr>
                        <a:t>9%</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3336488"/>
                  </a:ext>
                </a:extLst>
              </a:tr>
            </a:tbl>
          </a:graphicData>
        </a:graphic>
      </p:graphicFrame>
      <p:sp>
        <p:nvSpPr>
          <p:cNvPr id="26" name="ZoneTexte 25">
            <a:extLst>
              <a:ext uri="{FF2B5EF4-FFF2-40B4-BE49-F238E27FC236}">
                <a16:creationId xmlns:a16="http://schemas.microsoft.com/office/drawing/2014/main" id="{C0D2701F-DF97-6685-E616-551FA6A8E57E}"/>
              </a:ext>
            </a:extLst>
          </p:cNvPr>
          <p:cNvSpPr txBox="1"/>
          <p:nvPr/>
        </p:nvSpPr>
        <p:spPr>
          <a:xfrm>
            <a:off x="793445" y="1703594"/>
            <a:ext cx="3191116" cy="1268809"/>
          </a:xfrm>
          <a:prstGeom prst="rect">
            <a:avLst/>
          </a:prstGeom>
          <a:noFill/>
        </p:spPr>
        <p:txBody>
          <a:bodyPr wrap="square" lIns="0" tIns="0" rIns="0" bIns="0" rtlCol="0">
            <a:spAutoFit/>
          </a:bodyPr>
          <a:lstStyle/>
          <a:p>
            <a:pPr algn="r">
              <a:lnSpc>
                <a:spcPct val="115000"/>
              </a:lnSpc>
              <a:spcBef>
                <a:spcPts val="400"/>
              </a:spcBef>
              <a:spcAft>
                <a:spcPts val="400"/>
              </a:spcAft>
            </a:pPr>
            <a:r>
              <a:rPr lang="fr-FR" sz="4800" b="1" dirty="0">
                <a:solidFill>
                  <a:srgbClr val="E50158"/>
                </a:solidFill>
              </a:rPr>
              <a:t>21%</a:t>
            </a:r>
          </a:p>
          <a:p>
            <a:pPr algn="r">
              <a:lnSpc>
                <a:spcPct val="115000"/>
              </a:lnSpc>
              <a:spcBef>
                <a:spcPts val="400"/>
              </a:spcBef>
              <a:spcAft>
                <a:spcPts val="400"/>
              </a:spcAft>
            </a:pPr>
            <a:r>
              <a:rPr lang="fr-FR" sz="2000" dirty="0">
                <a:solidFill>
                  <a:srgbClr val="E50158"/>
                </a:solidFill>
              </a:rPr>
              <a:t>Ne pourraient pas le faire</a:t>
            </a:r>
          </a:p>
        </p:txBody>
      </p:sp>
      <p:sp>
        <p:nvSpPr>
          <p:cNvPr id="28" name="ZoneTexte 27">
            <a:extLst>
              <a:ext uri="{FF2B5EF4-FFF2-40B4-BE49-F238E27FC236}">
                <a16:creationId xmlns:a16="http://schemas.microsoft.com/office/drawing/2014/main" id="{B098EAC0-566F-0D7F-F08D-9310E1FA43FB}"/>
              </a:ext>
            </a:extLst>
          </p:cNvPr>
          <p:cNvSpPr txBox="1"/>
          <p:nvPr/>
        </p:nvSpPr>
        <p:spPr>
          <a:xfrm>
            <a:off x="7858125" y="3645670"/>
            <a:ext cx="1198458" cy="369332"/>
          </a:xfrm>
          <a:prstGeom prst="rect">
            <a:avLst/>
          </a:prstGeom>
          <a:noFill/>
        </p:spPr>
        <p:txBody>
          <a:bodyPr wrap="square">
            <a:spAutoFit/>
          </a:bodyPr>
          <a:lstStyle/>
          <a:p>
            <a:pPr algn="r"/>
            <a:r>
              <a:rPr lang="fr-FR" sz="900" dirty="0">
                <a:solidFill>
                  <a:schemeClr val="tx2"/>
                </a:solidFill>
              </a:rPr>
              <a:t>% Le font / </a:t>
            </a:r>
          </a:p>
          <a:p>
            <a:pPr algn="r"/>
            <a:r>
              <a:rPr lang="fr-FR" sz="900" dirty="0">
                <a:solidFill>
                  <a:schemeClr val="tx2"/>
                </a:solidFill>
              </a:rPr>
              <a:t>pourraient le faire</a:t>
            </a:r>
          </a:p>
        </p:txBody>
      </p:sp>
      <p:sp>
        <p:nvSpPr>
          <p:cNvPr id="30" name="ZoneTexte 29">
            <a:extLst>
              <a:ext uri="{FF2B5EF4-FFF2-40B4-BE49-F238E27FC236}">
                <a16:creationId xmlns:a16="http://schemas.microsoft.com/office/drawing/2014/main" id="{1733BF90-573D-4F9D-125A-9AE30A1A616E}"/>
              </a:ext>
            </a:extLst>
          </p:cNvPr>
          <p:cNvSpPr txBox="1"/>
          <p:nvPr/>
        </p:nvSpPr>
        <p:spPr>
          <a:xfrm>
            <a:off x="8000999" y="3959310"/>
            <a:ext cx="1055583" cy="234872"/>
          </a:xfrm>
          <a:prstGeom prst="rect">
            <a:avLst/>
          </a:prstGeom>
          <a:noFill/>
        </p:spPr>
        <p:txBody>
          <a:bodyPr wrap="square">
            <a:spAutoFit/>
          </a:bodyPr>
          <a:lstStyle/>
          <a:p>
            <a:pPr algn="r">
              <a:lnSpc>
                <a:spcPct val="115000"/>
              </a:lnSpc>
              <a:spcBef>
                <a:spcPts val="400"/>
              </a:spcBef>
              <a:spcAft>
                <a:spcPts val="400"/>
              </a:spcAft>
            </a:pPr>
            <a:r>
              <a:rPr lang="fr-FR" sz="900" dirty="0">
                <a:solidFill>
                  <a:srgbClr val="299984"/>
                </a:solidFill>
              </a:rPr>
              <a:t>% Le font</a:t>
            </a:r>
          </a:p>
        </p:txBody>
      </p:sp>
      <p:sp>
        <p:nvSpPr>
          <p:cNvPr id="32" name="ZoneTexte 31">
            <a:extLst>
              <a:ext uri="{FF2B5EF4-FFF2-40B4-BE49-F238E27FC236}">
                <a16:creationId xmlns:a16="http://schemas.microsoft.com/office/drawing/2014/main" id="{665EB0CE-235E-4EA6-F333-B5E25232D651}"/>
              </a:ext>
            </a:extLst>
          </p:cNvPr>
          <p:cNvSpPr txBox="1"/>
          <p:nvPr/>
        </p:nvSpPr>
        <p:spPr>
          <a:xfrm>
            <a:off x="7858125" y="4642419"/>
            <a:ext cx="1198458" cy="369332"/>
          </a:xfrm>
          <a:prstGeom prst="rect">
            <a:avLst/>
          </a:prstGeom>
          <a:noFill/>
        </p:spPr>
        <p:txBody>
          <a:bodyPr wrap="square">
            <a:spAutoFit/>
          </a:bodyPr>
          <a:lstStyle/>
          <a:p>
            <a:pPr algn="r"/>
            <a:r>
              <a:rPr lang="fr-FR" sz="900" dirty="0">
                <a:solidFill>
                  <a:schemeClr val="tx2"/>
                </a:solidFill>
              </a:rPr>
              <a:t>% Le font / </a:t>
            </a:r>
          </a:p>
          <a:p>
            <a:pPr algn="r"/>
            <a:r>
              <a:rPr lang="fr-FR" sz="900" dirty="0">
                <a:solidFill>
                  <a:schemeClr val="tx2"/>
                </a:solidFill>
              </a:rPr>
              <a:t>pourraient le faire</a:t>
            </a:r>
          </a:p>
        </p:txBody>
      </p:sp>
      <p:sp>
        <p:nvSpPr>
          <p:cNvPr id="34" name="ZoneTexte 33">
            <a:extLst>
              <a:ext uri="{FF2B5EF4-FFF2-40B4-BE49-F238E27FC236}">
                <a16:creationId xmlns:a16="http://schemas.microsoft.com/office/drawing/2014/main" id="{EB14439C-BDB3-9C91-3A80-4168563CC2D3}"/>
              </a:ext>
            </a:extLst>
          </p:cNvPr>
          <p:cNvSpPr txBox="1"/>
          <p:nvPr/>
        </p:nvSpPr>
        <p:spPr>
          <a:xfrm>
            <a:off x="8000999" y="4956059"/>
            <a:ext cx="1055583" cy="234872"/>
          </a:xfrm>
          <a:prstGeom prst="rect">
            <a:avLst/>
          </a:prstGeom>
          <a:noFill/>
        </p:spPr>
        <p:txBody>
          <a:bodyPr wrap="square">
            <a:spAutoFit/>
          </a:bodyPr>
          <a:lstStyle/>
          <a:p>
            <a:pPr algn="r">
              <a:lnSpc>
                <a:spcPct val="115000"/>
              </a:lnSpc>
              <a:spcBef>
                <a:spcPts val="400"/>
              </a:spcBef>
              <a:spcAft>
                <a:spcPts val="400"/>
              </a:spcAft>
            </a:pPr>
            <a:r>
              <a:rPr lang="fr-FR" sz="900" dirty="0">
                <a:solidFill>
                  <a:srgbClr val="299984"/>
                </a:solidFill>
              </a:rPr>
              <a:t>% Le font</a:t>
            </a:r>
          </a:p>
        </p:txBody>
      </p:sp>
    </p:spTree>
    <p:extLst>
      <p:ext uri="{BB962C8B-B14F-4D97-AF65-F5344CB8AC3E}">
        <p14:creationId xmlns:p14="http://schemas.microsoft.com/office/powerpoint/2010/main" val="2582172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76684-A3FE-2F70-046A-B449A6C25BFE}"/>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1C88C859-A182-EA33-E178-89FE58CC8EED}"/>
              </a:ext>
            </a:extLst>
          </p:cNvPr>
          <p:cNvGraphicFramePr/>
          <p:nvPr>
            <p:extLst>
              <p:ext uri="{D42A27DB-BD31-4B8C-83A1-F6EECF244321}">
                <p14:modId xmlns:p14="http://schemas.microsoft.com/office/powerpoint/2010/main" val="81081762"/>
              </p:ext>
            </p:extLst>
          </p:nvPr>
        </p:nvGraphicFramePr>
        <p:xfrm>
          <a:off x="3372837" y="1657201"/>
          <a:ext cx="5672023" cy="4265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6BAC0446-60BB-2A8E-41D0-1E260A73C180}"/>
              </a:ext>
            </a:extLst>
          </p:cNvPr>
          <p:cNvGraphicFramePr/>
          <p:nvPr>
            <p:extLst>
              <p:ext uri="{D42A27DB-BD31-4B8C-83A1-F6EECF244321}">
                <p14:modId xmlns:p14="http://schemas.microsoft.com/office/powerpoint/2010/main" val="4036893173"/>
              </p:ext>
            </p:extLst>
          </p:nvPr>
        </p:nvGraphicFramePr>
        <p:xfrm>
          <a:off x="3053245" y="2297568"/>
          <a:ext cx="6675683" cy="3908531"/>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BDE4025A-C17E-329E-0C6B-0B0C25F7F44C}"/>
              </a:ext>
            </a:extLst>
          </p:cNvPr>
          <p:cNvSpPr>
            <a:spLocks noGrp="1"/>
          </p:cNvSpPr>
          <p:nvPr>
            <p:ph type="title"/>
          </p:nvPr>
        </p:nvSpPr>
        <p:spPr>
          <a:xfrm>
            <a:off x="368366" y="124232"/>
            <a:ext cx="11680964" cy="415498"/>
          </a:xfrm>
        </p:spPr>
        <p:txBody>
          <a:bodyPr/>
          <a:lstStyle/>
          <a:p>
            <a:pPr>
              <a:lnSpc>
                <a:spcPct val="100000"/>
              </a:lnSpc>
              <a:spcBef>
                <a:spcPts val="0"/>
              </a:spcBef>
              <a:spcAft>
                <a:spcPts val="0"/>
              </a:spcAft>
            </a:pPr>
            <a:r>
              <a:rPr lang="fr-FR" sz="2000" dirty="0"/>
              <a:t>Les trois quarts des chefs d’entreprise seraient prêts à accueillir quelque mois un jeune en formation professionnelle venant d’un autre pays européen. </a:t>
            </a:r>
            <a:r>
              <a:rPr lang="fr-FR" sz="2000" b="0" dirty="0"/>
              <a:t>Là encore, les grandes entreprises se montrent plus disposés à sauter le pas.</a:t>
            </a:r>
            <a:endParaRPr lang="fr-FR" sz="2400" b="0" u="sng" dirty="0"/>
          </a:p>
        </p:txBody>
      </p:sp>
      <p:sp>
        <p:nvSpPr>
          <p:cNvPr id="4" name="Rectangle 3">
            <a:extLst>
              <a:ext uri="{FF2B5EF4-FFF2-40B4-BE49-F238E27FC236}">
                <a16:creationId xmlns:a16="http://schemas.microsoft.com/office/drawing/2014/main" id="{66D0D1A2-0469-0D79-33EE-68EDEB435FB5}"/>
              </a:ext>
            </a:extLst>
          </p:cNvPr>
          <p:cNvSpPr/>
          <p:nvPr>
            <p:custDataLst>
              <p:tags r:id="rId1"/>
            </p:custDataLst>
          </p:nvPr>
        </p:nvSpPr>
        <p:spPr>
          <a:xfrm>
            <a:off x="254732" y="1085975"/>
            <a:ext cx="9807492" cy="446276"/>
          </a:xfrm>
          <a:prstGeom prst="rect">
            <a:avLst/>
          </a:prstGeom>
        </p:spPr>
        <p:txBody>
          <a:bodyPr wrap="square">
            <a:spAutoFit/>
          </a:bodyPr>
          <a:lstStyle/>
          <a:p>
            <a:pPr fontAlgn="base">
              <a:spcAft>
                <a:spcPct val="0"/>
              </a:spcAft>
            </a:pPr>
            <a:r>
              <a:rPr lang="fr-FR" sz="1100" b="1" dirty="0">
                <a:solidFill>
                  <a:schemeClr val="bg1">
                    <a:lumMod val="50000"/>
                  </a:schemeClr>
                </a:solidFill>
                <a:cs typeface="Arial" pitchFamily="34" charset="0"/>
              </a:rPr>
              <a:t>Votre entreprise serait-elle disposée à accueillir pendant quelques mois un jeune en formation professionnelle venant d’un autre pays européen ? </a:t>
            </a:r>
          </a:p>
          <a:p>
            <a:pPr fontAlgn="base">
              <a:spcAft>
                <a:spcPct val="0"/>
              </a:spcAft>
            </a:pPr>
            <a:r>
              <a:rPr lang="fr-FR" sz="1100" dirty="0">
                <a:solidFill>
                  <a:schemeClr val="bg1">
                    <a:lumMod val="50000"/>
                  </a:schemeClr>
                </a:solidFill>
                <a:cs typeface="Arial" pitchFamily="34" charset="0"/>
              </a:rPr>
              <a:t>Base : aux entreprises</a:t>
            </a:r>
          </a:p>
        </p:txBody>
      </p:sp>
      <p:graphicFrame>
        <p:nvGraphicFramePr>
          <p:cNvPr id="14" name="Tableau 13">
            <a:extLst>
              <a:ext uri="{FF2B5EF4-FFF2-40B4-BE49-F238E27FC236}">
                <a16:creationId xmlns:a16="http://schemas.microsoft.com/office/drawing/2014/main" id="{525E16F6-67B8-3085-C866-FD7E9B70AA2D}"/>
              </a:ext>
            </a:extLst>
          </p:cNvPr>
          <p:cNvGraphicFramePr>
            <a:graphicFrameLocks noGrp="1"/>
          </p:cNvGraphicFramePr>
          <p:nvPr>
            <p:extLst>
              <p:ext uri="{D42A27DB-BD31-4B8C-83A1-F6EECF244321}">
                <p14:modId xmlns:p14="http://schemas.microsoft.com/office/powerpoint/2010/main" val="181758552"/>
              </p:ext>
            </p:extLst>
          </p:nvPr>
        </p:nvGraphicFramePr>
        <p:xfrm>
          <a:off x="-2" y="5788301"/>
          <a:ext cx="12192000" cy="3708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896815250"/>
                    </a:ext>
                  </a:extLst>
                </a:gridCol>
                <a:gridCol w="2438400">
                  <a:extLst>
                    <a:ext uri="{9D8B030D-6E8A-4147-A177-3AD203B41FA5}">
                      <a16:colId xmlns:a16="http://schemas.microsoft.com/office/drawing/2014/main" val="3201585896"/>
                    </a:ext>
                  </a:extLst>
                </a:gridCol>
                <a:gridCol w="2438400">
                  <a:extLst>
                    <a:ext uri="{9D8B030D-6E8A-4147-A177-3AD203B41FA5}">
                      <a16:colId xmlns:a16="http://schemas.microsoft.com/office/drawing/2014/main" val="130612766"/>
                    </a:ext>
                  </a:extLst>
                </a:gridCol>
                <a:gridCol w="2438400">
                  <a:extLst>
                    <a:ext uri="{9D8B030D-6E8A-4147-A177-3AD203B41FA5}">
                      <a16:colId xmlns:a16="http://schemas.microsoft.com/office/drawing/2014/main" val="3646017439"/>
                    </a:ext>
                  </a:extLst>
                </a:gridCol>
                <a:gridCol w="2438400">
                  <a:extLst>
                    <a:ext uri="{9D8B030D-6E8A-4147-A177-3AD203B41FA5}">
                      <a16:colId xmlns:a16="http://schemas.microsoft.com/office/drawing/2014/main" val="1874329290"/>
                    </a:ext>
                  </a:extLst>
                </a:gridCol>
              </a:tblGrid>
              <a:tr h="370840">
                <a:tc>
                  <a:txBody>
                    <a:bodyPr/>
                    <a:lstStyle/>
                    <a:p>
                      <a:pPr algn="ctr"/>
                      <a:r>
                        <a:rPr lang="fr-FR" sz="1100" dirty="0"/>
                        <a:t>Oui, certainement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Oui, probablement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t>Non, probablement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740F"/>
                    </a:solidFill>
                  </a:tcPr>
                </a:tc>
                <a:tc>
                  <a:txBody>
                    <a:bodyPr/>
                    <a:lstStyle/>
                    <a:p>
                      <a:pPr algn="ctr"/>
                      <a:r>
                        <a:rPr lang="fr-FR" sz="1100" dirty="0"/>
                        <a:t>Non, certainement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Ne sait vraiment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sp>
        <p:nvSpPr>
          <p:cNvPr id="16" name="ZoneTexte 15">
            <a:extLst>
              <a:ext uri="{FF2B5EF4-FFF2-40B4-BE49-F238E27FC236}">
                <a16:creationId xmlns:a16="http://schemas.microsoft.com/office/drawing/2014/main" id="{3A3D0D29-17F0-7925-53EF-B781501C8E18}"/>
              </a:ext>
            </a:extLst>
          </p:cNvPr>
          <p:cNvSpPr txBox="1"/>
          <p:nvPr/>
        </p:nvSpPr>
        <p:spPr>
          <a:xfrm>
            <a:off x="8319606" y="1703595"/>
            <a:ext cx="3191116" cy="1976695"/>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chemeClr val="tx2"/>
                </a:solidFill>
              </a:rPr>
              <a:t>76%</a:t>
            </a:r>
          </a:p>
          <a:p>
            <a:pPr algn="l">
              <a:lnSpc>
                <a:spcPct val="115000"/>
              </a:lnSpc>
              <a:spcBef>
                <a:spcPts val="400"/>
              </a:spcBef>
              <a:spcAft>
                <a:spcPts val="400"/>
              </a:spcAft>
            </a:pPr>
            <a:r>
              <a:rPr lang="fr-FR" sz="2000" dirty="0">
                <a:solidFill>
                  <a:schemeClr val="tx2"/>
                </a:solidFill>
              </a:rPr>
              <a:t>Seraient disposés à accueillir un jeune venant d’un autre pays européen</a:t>
            </a:r>
          </a:p>
        </p:txBody>
      </p:sp>
      <p:sp>
        <p:nvSpPr>
          <p:cNvPr id="19" name="ZoneTexte 18">
            <a:extLst>
              <a:ext uri="{FF2B5EF4-FFF2-40B4-BE49-F238E27FC236}">
                <a16:creationId xmlns:a16="http://schemas.microsoft.com/office/drawing/2014/main" id="{E773FB78-6A24-5D32-DE2B-43E8847074AF}"/>
              </a:ext>
            </a:extLst>
          </p:cNvPr>
          <p:cNvSpPr txBox="1"/>
          <p:nvPr/>
        </p:nvSpPr>
        <p:spPr>
          <a:xfrm>
            <a:off x="793445" y="1703594"/>
            <a:ext cx="3191116" cy="1976695"/>
          </a:xfrm>
          <a:prstGeom prst="rect">
            <a:avLst/>
          </a:prstGeom>
          <a:noFill/>
        </p:spPr>
        <p:txBody>
          <a:bodyPr wrap="square" lIns="0" tIns="0" rIns="0" bIns="0" rtlCol="0">
            <a:spAutoFit/>
          </a:bodyPr>
          <a:lstStyle/>
          <a:p>
            <a:pPr algn="r">
              <a:lnSpc>
                <a:spcPct val="115000"/>
              </a:lnSpc>
              <a:spcBef>
                <a:spcPts val="400"/>
              </a:spcBef>
              <a:spcAft>
                <a:spcPts val="400"/>
              </a:spcAft>
            </a:pPr>
            <a:r>
              <a:rPr lang="fr-FR" sz="4800" b="1" dirty="0">
                <a:solidFill>
                  <a:srgbClr val="E50158"/>
                </a:solidFill>
              </a:rPr>
              <a:t>15%</a:t>
            </a:r>
          </a:p>
          <a:p>
            <a:pPr algn="r">
              <a:lnSpc>
                <a:spcPct val="115000"/>
              </a:lnSpc>
              <a:spcBef>
                <a:spcPts val="400"/>
              </a:spcBef>
              <a:spcAft>
                <a:spcPts val="400"/>
              </a:spcAft>
            </a:pPr>
            <a:r>
              <a:rPr lang="fr-FR" sz="2000" dirty="0">
                <a:solidFill>
                  <a:srgbClr val="E50158"/>
                </a:solidFill>
              </a:rPr>
              <a:t>Ne seraient pas disposés à accueillir un jeune venant d’un autre pays européen</a:t>
            </a:r>
          </a:p>
        </p:txBody>
      </p:sp>
      <p:grpSp>
        <p:nvGrpSpPr>
          <p:cNvPr id="20" name="Groupe 19">
            <a:extLst>
              <a:ext uri="{FF2B5EF4-FFF2-40B4-BE49-F238E27FC236}">
                <a16:creationId xmlns:a16="http://schemas.microsoft.com/office/drawing/2014/main" id="{4123B66F-DA90-5339-C1B0-6811DA9A083D}"/>
              </a:ext>
            </a:extLst>
          </p:cNvPr>
          <p:cNvGrpSpPr/>
          <p:nvPr/>
        </p:nvGrpSpPr>
        <p:grpSpPr>
          <a:xfrm>
            <a:off x="4794164" y="1590754"/>
            <a:ext cx="2473411" cy="576000"/>
            <a:chOff x="5123698" y="1200181"/>
            <a:chExt cx="2473411" cy="576000"/>
          </a:xfrm>
        </p:grpSpPr>
        <p:sp>
          <p:nvSpPr>
            <p:cNvPr id="21" name="Rectangle 20">
              <a:extLst>
                <a:ext uri="{FF2B5EF4-FFF2-40B4-BE49-F238E27FC236}">
                  <a16:creationId xmlns:a16="http://schemas.microsoft.com/office/drawing/2014/main" id="{8B8A1F7C-86BE-AB79-C81C-3C2E688EECF7}"/>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22" name="Groupe 21">
              <a:extLst>
                <a:ext uri="{FF2B5EF4-FFF2-40B4-BE49-F238E27FC236}">
                  <a16:creationId xmlns:a16="http://schemas.microsoft.com/office/drawing/2014/main" id="{7D3B4D7A-F5F1-9BCF-49F4-D606443F4C89}"/>
                </a:ext>
              </a:extLst>
            </p:cNvPr>
            <p:cNvGrpSpPr/>
            <p:nvPr/>
          </p:nvGrpSpPr>
          <p:grpSpPr>
            <a:xfrm>
              <a:off x="5123698" y="1200181"/>
              <a:ext cx="576000" cy="576000"/>
              <a:chOff x="10650558" y="1677121"/>
              <a:chExt cx="792000" cy="807251"/>
            </a:xfrm>
          </p:grpSpPr>
          <p:sp>
            <p:nvSpPr>
              <p:cNvPr id="23" name="Ellipse 22">
                <a:extLst>
                  <a:ext uri="{FF2B5EF4-FFF2-40B4-BE49-F238E27FC236}">
                    <a16:creationId xmlns:a16="http://schemas.microsoft.com/office/drawing/2014/main" id="{03FBFACE-CB28-BEDC-1572-ED534CF2FAFC}"/>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24" name="Graphique 23" descr="Ville avec un remplissage uni">
                <a:extLst>
                  <a:ext uri="{FF2B5EF4-FFF2-40B4-BE49-F238E27FC236}">
                    <a16:creationId xmlns:a16="http://schemas.microsoft.com/office/drawing/2014/main" id="{E5B60340-E291-DDFA-513D-C00B1FC79A0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graphicFrame>
        <p:nvGraphicFramePr>
          <p:cNvPr id="26" name="Tableau 25">
            <a:extLst>
              <a:ext uri="{FF2B5EF4-FFF2-40B4-BE49-F238E27FC236}">
                <a16:creationId xmlns:a16="http://schemas.microsoft.com/office/drawing/2014/main" id="{C37C557C-BDE1-E1EE-3FED-CA5EA3ABA550}"/>
              </a:ext>
            </a:extLst>
          </p:cNvPr>
          <p:cNvGraphicFramePr>
            <a:graphicFrameLocks noGrp="1"/>
          </p:cNvGraphicFramePr>
          <p:nvPr>
            <p:extLst>
              <p:ext uri="{D42A27DB-BD31-4B8C-83A1-F6EECF244321}">
                <p14:modId xmlns:p14="http://schemas.microsoft.com/office/powerpoint/2010/main" val="141143408"/>
              </p:ext>
            </p:extLst>
          </p:nvPr>
        </p:nvGraphicFramePr>
        <p:xfrm>
          <a:off x="8999629" y="3893060"/>
          <a:ext cx="2878440" cy="637153"/>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gridCol w="719610">
                  <a:extLst>
                    <a:ext uri="{9D8B030D-6E8A-4147-A177-3AD203B41FA5}">
                      <a16:colId xmlns:a16="http://schemas.microsoft.com/office/drawing/2014/main" val="231586734"/>
                    </a:ext>
                  </a:extLst>
                </a:gridCol>
              </a:tblGrid>
              <a:tr h="389811">
                <a:tc>
                  <a:txBody>
                    <a:bodyPr/>
                    <a:lstStyle/>
                    <a:p>
                      <a:pPr algn="ctr" fontAlgn="ctr">
                        <a:buNone/>
                      </a:pPr>
                      <a:r>
                        <a:rPr lang="fr-FR" sz="1000" b="1" u="none" strike="noStrike" dirty="0">
                          <a:effectLst/>
                        </a:rPr>
                        <a:t>De 6 à 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10 à </a:t>
                      </a:r>
                    </a:p>
                    <a:p>
                      <a:pPr algn="ctr" fontAlgn="ctr">
                        <a:buNone/>
                      </a:pPr>
                      <a:r>
                        <a:rPr lang="fr-FR" sz="1000" b="1" u="none" strike="noStrike" dirty="0">
                          <a:effectLst/>
                        </a:rPr>
                        <a:t>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50 à 249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Plus de 250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0" i="0" u="none" strike="noStrike" dirty="0">
                          <a:solidFill>
                            <a:srgbClr val="000000"/>
                          </a:solidFill>
                          <a:effectLst/>
                          <a:latin typeface="Barlow" panose="00000500000000000000" pitchFamily="2" charset="0"/>
                        </a:rPr>
                        <a:t>79%</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73%</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74%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i="0" u="none" strike="noStrike" dirty="0">
                          <a:solidFill>
                            <a:schemeClr val="tx2"/>
                          </a:solidFill>
                          <a:effectLst/>
                          <a:latin typeface="Barlow" panose="00000500000000000000" pitchFamily="2" charset="0"/>
                        </a:rPr>
                        <a:t>86%</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bl>
          </a:graphicData>
        </a:graphic>
      </p:graphicFrame>
      <p:graphicFrame>
        <p:nvGraphicFramePr>
          <p:cNvPr id="28" name="Tableau 27">
            <a:extLst>
              <a:ext uri="{FF2B5EF4-FFF2-40B4-BE49-F238E27FC236}">
                <a16:creationId xmlns:a16="http://schemas.microsoft.com/office/drawing/2014/main" id="{FB8CE911-3E52-1C37-E25C-804168BAE479}"/>
              </a:ext>
            </a:extLst>
          </p:cNvPr>
          <p:cNvGraphicFramePr>
            <a:graphicFrameLocks noGrp="1"/>
          </p:cNvGraphicFramePr>
          <p:nvPr>
            <p:extLst>
              <p:ext uri="{D42A27DB-BD31-4B8C-83A1-F6EECF244321}">
                <p14:modId xmlns:p14="http://schemas.microsoft.com/office/powerpoint/2010/main" val="1515783548"/>
              </p:ext>
            </p:extLst>
          </p:nvPr>
        </p:nvGraphicFramePr>
        <p:xfrm>
          <a:off x="9005406" y="4619801"/>
          <a:ext cx="2158830" cy="637153"/>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tblGrid>
              <a:tr h="389811">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Industrie / BTP</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Commerce</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i="0" u="none" strike="noStrike" kern="1200" dirty="0">
                          <a:solidFill>
                            <a:srgbClr val="000000"/>
                          </a:solidFill>
                          <a:effectLst/>
                          <a:latin typeface="Barlow" panose="00000500000000000000" pitchFamily="2" charset="0"/>
                          <a:ea typeface="+mn-ea"/>
                          <a:cs typeface="+mn-cs"/>
                        </a:rPr>
                        <a:t>Services</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78%</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i="0" u="none" strike="noStrike" kern="1200" dirty="0">
                          <a:solidFill>
                            <a:schemeClr val="tx2"/>
                          </a:solidFill>
                          <a:effectLst/>
                          <a:latin typeface="Barlow" panose="00000500000000000000" pitchFamily="2" charset="0"/>
                          <a:ea typeface="+mn-ea"/>
                          <a:cs typeface="+mn-cs"/>
                        </a:rPr>
                        <a:t>80%</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1" i="0" u="none" strike="noStrike" kern="1200" dirty="0">
                          <a:solidFill>
                            <a:srgbClr val="E50158"/>
                          </a:solidFill>
                          <a:effectLst/>
                          <a:latin typeface="Barlow" panose="00000500000000000000" pitchFamily="2" charset="0"/>
                          <a:ea typeface="+mn-ea"/>
                          <a:cs typeface="+mn-cs"/>
                        </a:rPr>
                        <a:t>70%</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bl>
          </a:graphicData>
        </a:graphic>
      </p:graphicFrame>
    </p:spTree>
    <p:extLst>
      <p:ext uri="{BB962C8B-B14F-4D97-AF65-F5344CB8AC3E}">
        <p14:creationId xmlns:p14="http://schemas.microsoft.com/office/powerpoint/2010/main" val="1953454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06395-93BB-B27A-3BD5-BCCF2B952A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59617D-D1C5-E7EF-1AB8-63B60D7F3E51}"/>
              </a:ext>
            </a:extLst>
          </p:cNvPr>
          <p:cNvSpPr>
            <a:spLocks noGrp="1"/>
          </p:cNvSpPr>
          <p:nvPr>
            <p:ph type="title"/>
          </p:nvPr>
        </p:nvSpPr>
        <p:spPr>
          <a:xfrm>
            <a:off x="432479" y="125709"/>
            <a:ext cx="11759521" cy="581968"/>
          </a:xfrm>
        </p:spPr>
        <p:txBody>
          <a:bodyPr/>
          <a:lstStyle/>
          <a:p>
            <a:pPr>
              <a:lnSpc>
                <a:spcPct val="100000"/>
              </a:lnSpc>
              <a:spcBef>
                <a:spcPts val="0"/>
              </a:spcBef>
              <a:spcAft>
                <a:spcPts val="0"/>
              </a:spcAft>
            </a:pPr>
            <a:r>
              <a:rPr lang="fr-FR" sz="2000" dirty="0"/>
              <a:t>La prise en charge du coût et des démarches sont les mesures les plus susceptibles d’inciter les entreprises à accepter le départ d’un apprenti à l’étranger.</a:t>
            </a:r>
            <a:endParaRPr lang="fr-FR" sz="700" b="0" u="sng" dirty="0"/>
          </a:p>
        </p:txBody>
      </p:sp>
      <p:graphicFrame>
        <p:nvGraphicFramePr>
          <p:cNvPr id="3" name="¤SupprL ¤ReposSignif Graphique Awareness">
            <a:extLst>
              <a:ext uri="{FF2B5EF4-FFF2-40B4-BE49-F238E27FC236}">
                <a16:creationId xmlns:a16="http://schemas.microsoft.com/office/drawing/2014/main" id="{B6FE2AF9-2CF6-9A79-54CF-1B4093C99160}"/>
              </a:ext>
            </a:extLst>
          </p:cNvPr>
          <p:cNvGraphicFramePr>
            <a:graphicFrameLocks/>
          </p:cNvGraphicFramePr>
          <p:nvPr>
            <p:extLst>
              <p:ext uri="{D42A27DB-BD31-4B8C-83A1-F6EECF244321}">
                <p14:modId xmlns:p14="http://schemas.microsoft.com/office/powerpoint/2010/main" val="1839803552"/>
              </p:ext>
            </p:extLst>
          </p:nvPr>
        </p:nvGraphicFramePr>
        <p:xfrm>
          <a:off x="6348748" y="1758652"/>
          <a:ext cx="4974053" cy="4695194"/>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DC982E8E-15AE-119F-2927-F5E20688B866}"/>
              </a:ext>
            </a:extLst>
          </p:cNvPr>
          <p:cNvSpPr/>
          <p:nvPr>
            <p:custDataLst>
              <p:tags r:id="rId1"/>
            </p:custDataLst>
          </p:nvPr>
        </p:nvSpPr>
        <p:spPr>
          <a:xfrm>
            <a:off x="330092" y="881720"/>
            <a:ext cx="8505682" cy="646331"/>
          </a:xfrm>
          <a:prstGeom prst="rect">
            <a:avLst/>
          </a:prstGeom>
        </p:spPr>
        <p:txBody>
          <a:bodyPr wrap="square">
            <a:spAutoFit/>
          </a:bodyPr>
          <a:lstStyle/>
          <a:p>
            <a:pPr fontAlgn="base">
              <a:spcAft>
                <a:spcPct val="0"/>
              </a:spcAft>
            </a:pPr>
            <a:r>
              <a:rPr lang="fr-FR" sz="1200" b="1" dirty="0">
                <a:solidFill>
                  <a:schemeClr val="bg1">
                    <a:lumMod val="50000"/>
                  </a:schemeClr>
                </a:solidFill>
              </a:rPr>
              <a:t>Parmi les mesures suivantes, lesquelles seraient les plus susceptibles de vous inciter à accepter le départ d’un apprenti salarié par votre entreprise à l’étranger?</a:t>
            </a:r>
          </a:p>
          <a:p>
            <a:pPr fontAlgn="base">
              <a:spcAft>
                <a:spcPct val="0"/>
              </a:spcAft>
            </a:pPr>
            <a:r>
              <a:rPr lang="fr-FR" sz="1200" dirty="0">
                <a:solidFill>
                  <a:schemeClr val="bg1">
                    <a:lumMod val="50000"/>
                  </a:schemeClr>
                </a:solidFill>
                <a:cs typeface="Arial" pitchFamily="34" charset="0"/>
              </a:rPr>
              <a:t>Base :  aux entreprises / trois réponses possibles</a:t>
            </a:r>
          </a:p>
        </p:txBody>
      </p:sp>
      <p:graphicFrame>
        <p:nvGraphicFramePr>
          <p:cNvPr id="9" name="Tableau 8">
            <a:extLst>
              <a:ext uri="{FF2B5EF4-FFF2-40B4-BE49-F238E27FC236}">
                <a16:creationId xmlns:a16="http://schemas.microsoft.com/office/drawing/2014/main" id="{68AA994A-D9D7-3251-F824-E3081D7999BB}"/>
              </a:ext>
            </a:extLst>
          </p:cNvPr>
          <p:cNvGraphicFramePr>
            <a:graphicFrameLocks noGrp="1"/>
          </p:cNvGraphicFramePr>
          <p:nvPr>
            <p:extLst>
              <p:ext uri="{D42A27DB-BD31-4B8C-83A1-F6EECF244321}">
                <p14:modId xmlns:p14="http://schemas.microsoft.com/office/powerpoint/2010/main" val="3273082075"/>
              </p:ext>
            </p:extLst>
          </p:nvPr>
        </p:nvGraphicFramePr>
        <p:xfrm>
          <a:off x="206163" y="1726324"/>
          <a:ext cx="6142586" cy="4727521"/>
        </p:xfrm>
        <a:graphic>
          <a:graphicData uri="http://schemas.openxmlformats.org/drawingml/2006/table">
            <a:tbl>
              <a:tblPr firstRow="1" bandRow="1">
                <a:tableStyleId>{5940675A-B579-460E-94D1-54222C63F5DA}</a:tableStyleId>
              </a:tblPr>
              <a:tblGrid>
                <a:gridCol w="6142586">
                  <a:extLst>
                    <a:ext uri="{9D8B030D-6E8A-4147-A177-3AD203B41FA5}">
                      <a16:colId xmlns:a16="http://schemas.microsoft.com/office/drawing/2014/main" val="506482917"/>
                    </a:ext>
                  </a:extLst>
                </a:gridCol>
              </a:tblGrid>
              <a:tr h="428487">
                <a:tc>
                  <a:txBody>
                    <a:bodyPr/>
                    <a:lstStyle/>
                    <a:p>
                      <a:pPr algn="r" fontAlgn="t">
                        <a:buNone/>
                      </a:pPr>
                      <a:r>
                        <a:rPr lang="fr-FR" sz="1200" b="0" i="0" u="none" strike="noStrike" kern="1200" dirty="0">
                          <a:solidFill>
                            <a:schemeClr val="tx1"/>
                          </a:solidFill>
                          <a:effectLst/>
                          <a:latin typeface="+mn-lt"/>
                          <a:ea typeface="+mn-ea"/>
                          <a:cs typeface="+mn-cs"/>
                        </a:rPr>
                        <a:t>Une compensation du coût salarial pendant l’absence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0736991"/>
                  </a:ext>
                </a:extLst>
              </a:tr>
              <a:tr h="428487">
                <a:tc>
                  <a:txBody>
                    <a:bodyPr/>
                    <a:lstStyle/>
                    <a:p>
                      <a:pPr algn="r" fontAlgn="t">
                        <a:buNone/>
                      </a:pPr>
                      <a:r>
                        <a:rPr lang="fr-FR" sz="1200" b="0" i="0" u="none" strike="noStrike" kern="1200" dirty="0">
                          <a:solidFill>
                            <a:schemeClr val="tx1"/>
                          </a:solidFill>
                          <a:effectLst/>
                          <a:latin typeface="+mn-lt"/>
                          <a:ea typeface="+mn-ea"/>
                          <a:cs typeface="+mn-cs"/>
                        </a:rPr>
                        <a:t>La prise en charge des démarches administratives par le CFA</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3020910"/>
                  </a:ext>
                </a:extLst>
              </a:tr>
              <a:tr h="435724">
                <a:tc>
                  <a:txBody>
                    <a:bodyPr/>
                    <a:lstStyle/>
                    <a:p>
                      <a:pPr algn="r" fontAlgn="t">
                        <a:buNone/>
                      </a:pPr>
                      <a:r>
                        <a:rPr lang="fr-FR" sz="1200" b="0" i="0" u="none" strike="noStrike" kern="1200" dirty="0">
                          <a:solidFill>
                            <a:schemeClr val="tx1"/>
                          </a:solidFill>
                          <a:effectLst/>
                          <a:latin typeface="+mn-lt"/>
                          <a:ea typeface="+mn-ea"/>
                          <a:cs typeface="+mn-cs"/>
                        </a:rPr>
                        <a:t>La possibilité de choisir une période compatible avec l’activité de l’entreprise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69778094"/>
                  </a:ext>
                </a:extLst>
              </a:tr>
              <a:tr h="428487">
                <a:tc>
                  <a:txBody>
                    <a:bodyPr/>
                    <a:lstStyle/>
                    <a:p>
                      <a:pPr algn="r" fontAlgn="t">
                        <a:buNone/>
                      </a:pPr>
                      <a:r>
                        <a:rPr lang="fr-FR" sz="1200" b="0" i="0" u="none" strike="noStrike" dirty="0">
                          <a:solidFill>
                            <a:schemeClr val="tx1"/>
                          </a:solidFill>
                          <a:effectLst/>
                          <a:latin typeface="+mn-lt"/>
                        </a:rPr>
                        <a:t>La garantie que le séjour répond à des objectifs pédagogiques et professionnels précis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6066942"/>
                  </a:ext>
                </a:extLst>
              </a:tr>
              <a:tr h="428487">
                <a:tc>
                  <a:txBody>
                    <a:bodyPr/>
                    <a:lstStyle/>
                    <a:p>
                      <a:pPr algn="r" fontAlgn="t">
                        <a:buNone/>
                      </a:pPr>
                      <a:r>
                        <a:rPr lang="fr-FR" sz="1200" b="0" i="0" u="none" strike="noStrike" kern="1200" dirty="0">
                          <a:solidFill>
                            <a:schemeClr val="tx1"/>
                          </a:solidFill>
                          <a:effectLst/>
                          <a:latin typeface="+mn-lt"/>
                          <a:ea typeface="+mn-ea"/>
                          <a:cs typeface="+mn-cs"/>
                        </a:rPr>
                        <a:t>Des garanties claires concernant les assurances et la protection sociale</a:t>
                      </a:r>
                      <a:endParaRPr lang="fr-FR" sz="1200" b="0" i="1" u="none" strike="noStrike" kern="1200" dirty="0">
                        <a:solidFill>
                          <a:schemeClr val="tx1"/>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0469629"/>
                  </a:ext>
                </a:extLst>
              </a:tr>
              <a:tr h="428487">
                <a:tc>
                  <a:txBody>
                    <a:bodyPr/>
                    <a:lstStyle/>
                    <a:p>
                      <a:pPr algn="r" fontAlgn="t">
                        <a:buNone/>
                      </a:pPr>
                      <a:r>
                        <a:rPr lang="fr-FR" sz="1200" b="0" i="0" u="none" strike="noStrike" dirty="0">
                          <a:solidFill>
                            <a:schemeClr val="tx1"/>
                          </a:solidFill>
                          <a:effectLst/>
                          <a:latin typeface="+mn-lt"/>
                        </a:rPr>
                        <a:t>La recherche de l’entreprise d’accueil par le CFA</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234686"/>
                  </a:ext>
                </a:extLst>
              </a:tr>
              <a:tr h="428487">
                <a:tc>
                  <a:txBody>
                    <a:bodyPr/>
                    <a:lstStyle/>
                    <a:p>
                      <a:pPr algn="r" fontAlgn="t">
                        <a:buNone/>
                      </a:pPr>
                      <a:r>
                        <a:rPr lang="fr-FR" sz="1200" b="0" i="0" u="none" strike="noStrike" dirty="0">
                          <a:solidFill>
                            <a:schemeClr val="tx1"/>
                          </a:solidFill>
                          <a:effectLst/>
                          <a:latin typeface="+mn-lt"/>
                        </a:rPr>
                        <a:t>Une meilleure information sur les bénéfices pour l’entreprise</a:t>
                      </a:r>
                      <a:endParaRPr lang="fr-FR" sz="1200" b="0" i="1" u="none" strike="noStrike" kern="1200" dirty="0">
                        <a:solidFill>
                          <a:schemeClr val="tx1"/>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5298716"/>
                  </a:ext>
                </a:extLst>
              </a:tr>
              <a:tr h="435414">
                <a:tc>
                  <a:txBody>
                    <a:bodyPr/>
                    <a:lstStyle/>
                    <a:p>
                      <a:pPr algn="r" fontAlgn="t">
                        <a:buNone/>
                      </a:pPr>
                      <a:r>
                        <a:rPr lang="fr-FR" sz="1200" b="0" i="0" u="none" strike="noStrike" dirty="0">
                          <a:solidFill>
                            <a:schemeClr val="tx1"/>
                          </a:solidFill>
                          <a:effectLst/>
                          <a:latin typeface="+mn-lt"/>
                        </a:rPr>
                        <a:t>Une durée de mobilité plus courte</a:t>
                      </a:r>
                      <a:endParaRPr lang="fr-FR" sz="1200" b="0" i="1" u="none" strike="noStrike" kern="1200" dirty="0">
                        <a:solidFill>
                          <a:schemeClr val="tx1"/>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3289774"/>
                  </a:ext>
                </a:extLst>
              </a:tr>
              <a:tr h="428487">
                <a:tc>
                  <a:txBody>
                    <a:bodyPr/>
                    <a:lstStyle/>
                    <a:p>
                      <a:pPr algn="r" fontAlgn="t">
                        <a:buNone/>
                      </a:pPr>
                      <a:r>
                        <a:rPr lang="fr-FR" sz="1200" b="0" i="0" u="none" strike="noStrike" dirty="0">
                          <a:solidFill>
                            <a:schemeClr val="tx1"/>
                          </a:solidFill>
                          <a:effectLst/>
                          <a:latin typeface="+mn-lt"/>
                        </a:rPr>
                        <a:t>La possibilité de fractionner la mobilité en plusieurs périodes</a:t>
                      </a:r>
                      <a:endParaRPr lang="fr-FR" sz="1200" b="0" i="1" u="none" strike="noStrike" kern="1200" dirty="0">
                        <a:solidFill>
                          <a:schemeClr val="tx1"/>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7950833"/>
                  </a:ext>
                </a:extLst>
              </a:tr>
              <a:tr h="428487">
                <a:tc>
                  <a:txBody>
                    <a:bodyPr/>
                    <a:lstStyle/>
                    <a:p>
                      <a:pPr algn="r" fontAlgn="t">
                        <a:buNone/>
                      </a:pPr>
                      <a:r>
                        <a:rPr lang="fr-FR" sz="1200" b="0" i="0" u="none" strike="noStrike" dirty="0">
                          <a:solidFill>
                            <a:schemeClr val="tx1"/>
                          </a:solidFill>
                          <a:effectLst/>
                          <a:latin typeface="+mn-lt"/>
                        </a:rPr>
                        <a:t>Des témoignages ou exemples d’entreprises comparables ayant déjà participé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130942"/>
                  </a:ext>
                </a:extLst>
              </a:tr>
              <a:tr h="428487">
                <a:tc>
                  <a:txBody>
                    <a:bodyPr/>
                    <a:lstStyle/>
                    <a:p>
                      <a:pPr algn="r" fontAlgn="t">
                        <a:buNone/>
                      </a:pPr>
                      <a:r>
                        <a:rPr lang="fr-FR" sz="1200" b="0" i="0" u="none" strike="noStrike" dirty="0">
                          <a:solidFill>
                            <a:schemeClr val="tx1"/>
                          </a:solidFill>
                          <a:effectLst/>
                          <a:latin typeface="+mn-lt"/>
                        </a:rPr>
                        <a:t>Aucune de ces mesures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682913"/>
                  </a:ext>
                </a:extLst>
              </a:tr>
            </a:tbl>
          </a:graphicData>
        </a:graphic>
      </p:graphicFrame>
      <p:sp>
        <p:nvSpPr>
          <p:cNvPr id="15" name="ZoneTexte 14">
            <a:extLst>
              <a:ext uri="{FF2B5EF4-FFF2-40B4-BE49-F238E27FC236}">
                <a16:creationId xmlns:a16="http://schemas.microsoft.com/office/drawing/2014/main" id="{B5311472-79B7-D65C-08D9-FEEC8B9A2C3E}"/>
              </a:ext>
            </a:extLst>
          </p:cNvPr>
          <p:cNvSpPr txBox="1"/>
          <p:nvPr/>
        </p:nvSpPr>
        <p:spPr>
          <a:xfrm>
            <a:off x="9377162" y="1831901"/>
            <a:ext cx="1587012" cy="290198"/>
          </a:xfrm>
          <a:prstGeom prst="wedgeRectCallout">
            <a:avLst>
              <a:gd name="adj1" fmla="val -59528"/>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46% </a:t>
            </a:r>
            <a:r>
              <a:rPr lang="fr-FR" sz="1000" dirty="0">
                <a:solidFill>
                  <a:schemeClr val="bg1"/>
                </a:solidFill>
              </a:rPr>
              <a:t>parmi les services</a:t>
            </a:r>
          </a:p>
        </p:txBody>
      </p:sp>
      <p:sp>
        <p:nvSpPr>
          <p:cNvPr id="17" name="ZoneTexte 16">
            <a:extLst>
              <a:ext uri="{FF2B5EF4-FFF2-40B4-BE49-F238E27FC236}">
                <a16:creationId xmlns:a16="http://schemas.microsoft.com/office/drawing/2014/main" id="{7A8EC426-D3F3-2906-1FA3-FC34FA05E07A}"/>
              </a:ext>
            </a:extLst>
          </p:cNvPr>
          <p:cNvSpPr txBox="1"/>
          <p:nvPr/>
        </p:nvSpPr>
        <p:spPr>
          <a:xfrm>
            <a:off x="8835774" y="2622637"/>
            <a:ext cx="1756026" cy="429190"/>
          </a:xfrm>
          <a:prstGeom prst="wedgeRectCallout">
            <a:avLst>
              <a:gd name="adj1" fmla="val -56773"/>
              <a:gd name="adj2" fmla="val -9555"/>
            </a:avLst>
          </a:prstGeom>
          <a:solidFill>
            <a:schemeClr val="tx2"/>
          </a:solidFill>
        </p:spPr>
        <p:txBody>
          <a:bodyPr wrap="square" lIns="108000" tIns="36000" rIns="72000" bIns="36000" rtlCol="0" anchor="ctr">
            <a:noAutofit/>
          </a:bodyPr>
          <a:lstStyle/>
          <a:p>
            <a:pPr algn="l"/>
            <a:r>
              <a:rPr lang="fr-FR" sz="1100" b="1" dirty="0">
                <a:solidFill>
                  <a:schemeClr val="bg1"/>
                </a:solidFill>
              </a:rPr>
              <a:t>38% </a:t>
            </a:r>
            <a:r>
              <a:rPr lang="fr-FR" sz="1000" dirty="0">
                <a:solidFill>
                  <a:schemeClr val="bg1"/>
                </a:solidFill>
              </a:rPr>
              <a:t>parmi les entreprises de 10 à 49 salariés</a:t>
            </a:r>
          </a:p>
        </p:txBody>
      </p:sp>
      <p:sp>
        <p:nvSpPr>
          <p:cNvPr id="19" name="ZoneTexte 18">
            <a:extLst>
              <a:ext uri="{FF2B5EF4-FFF2-40B4-BE49-F238E27FC236}">
                <a16:creationId xmlns:a16="http://schemas.microsoft.com/office/drawing/2014/main" id="{94262898-E14F-261A-229E-AE35D6570E37}"/>
              </a:ext>
            </a:extLst>
          </p:cNvPr>
          <p:cNvSpPr txBox="1"/>
          <p:nvPr/>
        </p:nvSpPr>
        <p:spPr>
          <a:xfrm>
            <a:off x="7462613" y="4789600"/>
            <a:ext cx="1815873" cy="487251"/>
          </a:xfrm>
          <a:prstGeom prst="wedgeRectCallout">
            <a:avLst>
              <a:gd name="adj1" fmla="val -54965"/>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21% </a:t>
            </a:r>
            <a:r>
              <a:rPr lang="fr-FR" sz="1000" dirty="0">
                <a:solidFill>
                  <a:schemeClr val="bg1"/>
                </a:solidFill>
              </a:rPr>
              <a:t>parmi les entreprises ayant une activité internationale</a:t>
            </a:r>
          </a:p>
        </p:txBody>
      </p:sp>
      <p:grpSp>
        <p:nvGrpSpPr>
          <p:cNvPr id="7" name="Groupe 6">
            <a:extLst>
              <a:ext uri="{FF2B5EF4-FFF2-40B4-BE49-F238E27FC236}">
                <a16:creationId xmlns:a16="http://schemas.microsoft.com/office/drawing/2014/main" id="{42A32449-004C-6CC6-1B25-9A7CF19F4479}"/>
              </a:ext>
            </a:extLst>
          </p:cNvPr>
          <p:cNvGrpSpPr/>
          <p:nvPr/>
        </p:nvGrpSpPr>
        <p:grpSpPr>
          <a:xfrm>
            <a:off x="6312239" y="1174569"/>
            <a:ext cx="2473411" cy="576000"/>
            <a:chOff x="5123698" y="1200181"/>
            <a:chExt cx="2473411" cy="576000"/>
          </a:xfrm>
        </p:grpSpPr>
        <p:sp>
          <p:nvSpPr>
            <p:cNvPr id="8" name="Rectangle 7">
              <a:extLst>
                <a:ext uri="{FF2B5EF4-FFF2-40B4-BE49-F238E27FC236}">
                  <a16:creationId xmlns:a16="http://schemas.microsoft.com/office/drawing/2014/main" id="{E4C84C05-9E6E-5E96-4C7C-DD19CE311CDE}"/>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14" name="Groupe 13">
              <a:extLst>
                <a:ext uri="{FF2B5EF4-FFF2-40B4-BE49-F238E27FC236}">
                  <a16:creationId xmlns:a16="http://schemas.microsoft.com/office/drawing/2014/main" id="{F3FA1D26-C65F-E14A-CCCB-A326C34DFC59}"/>
                </a:ext>
              </a:extLst>
            </p:cNvPr>
            <p:cNvGrpSpPr/>
            <p:nvPr/>
          </p:nvGrpSpPr>
          <p:grpSpPr>
            <a:xfrm>
              <a:off x="5123698" y="1200181"/>
              <a:ext cx="576000" cy="576000"/>
              <a:chOff x="10650558" y="1677121"/>
              <a:chExt cx="792000" cy="807251"/>
            </a:xfrm>
          </p:grpSpPr>
          <p:sp>
            <p:nvSpPr>
              <p:cNvPr id="16" name="Ellipse 15">
                <a:extLst>
                  <a:ext uri="{FF2B5EF4-FFF2-40B4-BE49-F238E27FC236}">
                    <a16:creationId xmlns:a16="http://schemas.microsoft.com/office/drawing/2014/main" id="{2F3F2D0E-B758-C0A4-7429-61953A377620}"/>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18" name="Graphique 17" descr="Ville avec un remplissage uni">
                <a:extLst>
                  <a:ext uri="{FF2B5EF4-FFF2-40B4-BE49-F238E27FC236}">
                    <a16:creationId xmlns:a16="http://schemas.microsoft.com/office/drawing/2014/main" id="{93BE8614-2146-7461-8845-958C10959F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50558" y="1692372"/>
                <a:ext cx="792000" cy="792000"/>
              </a:xfrm>
              <a:prstGeom prst="rect">
                <a:avLst/>
              </a:prstGeom>
            </p:spPr>
          </p:pic>
        </p:grpSp>
      </p:grpSp>
      <p:sp>
        <p:nvSpPr>
          <p:cNvPr id="21" name="ZoneTexte 20">
            <a:extLst>
              <a:ext uri="{FF2B5EF4-FFF2-40B4-BE49-F238E27FC236}">
                <a16:creationId xmlns:a16="http://schemas.microsoft.com/office/drawing/2014/main" id="{E7FAE24F-07A2-3352-B7BD-1CD1F7B4C97D}"/>
              </a:ext>
            </a:extLst>
          </p:cNvPr>
          <p:cNvSpPr txBox="1"/>
          <p:nvPr/>
        </p:nvSpPr>
        <p:spPr>
          <a:xfrm>
            <a:off x="8583656" y="3173074"/>
            <a:ext cx="1587012" cy="290198"/>
          </a:xfrm>
          <a:prstGeom prst="wedgeRectCallout">
            <a:avLst>
              <a:gd name="adj1" fmla="val -59528"/>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36% </a:t>
            </a:r>
            <a:r>
              <a:rPr lang="fr-FR" sz="1000" dirty="0">
                <a:solidFill>
                  <a:schemeClr val="bg1"/>
                </a:solidFill>
              </a:rPr>
              <a:t>dans les services</a:t>
            </a:r>
          </a:p>
        </p:txBody>
      </p:sp>
    </p:spTree>
    <p:extLst>
      <p:ext uri="{BB962C8B-B14F-4D97-AF65-F5344CB8AC3E}">
        <p14:creationId xmlns:p14="http://schemas.microsoft.com/office/powerpoint/2010/main" val="50222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ADCEF-1A5A-EB88-ABD7-8544E670B2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9C3C-6ED1-C4BD-F1C8-CB4960C58301}"/>
              </a:ext>
            </a:extLst>
          </p:cNvPr>
          <p:cNvSpPr>
            <a:spLocks noGrp="1"/>
          </p:cNvSpPr>
          <p:nvPr>
            <p:ph type="title"/>
          </p:nvPr>
        </p:nvSpPr>
        <p:spPr>
          <a:xfrm>
            <a:off x="432479" y="189100"/>
            <a:ext cx="11759521" cy="581968"/>
          </a:xfrm>
        </p:spPr>
        <p:txBody>
          <a:bodyPr/>
          <a:lstStyle/>
          <a:p>
            <a:pPr>
              <a:lnSpc>
                <a:spcPct val="100000"/>
              </a:lnSpc>
              <a:spcBef>
                <a:spcPts val="0"/>
              </a:spcBef>
              <a:spcAft>
                <a:spcPts val="0"/>
              </a:spcAft>
            </a:pPr>
            <a:r>
              <a:rPr lang="fr-FR" sz="2000" dirty="0"/>
              <a:t>Près de quatre entreprises sur dix estiment qu’elles n’accepteraient pas qu’un apprenti s’absente plus d’un mois dans le cadre de cette mobilité internationale</a:t>
            </a:r>
            <a:endParaRPr lang="fr-FR" sz="700" b="0" u="sng" dirty="0"/>
          </a:p>
        </p:txBody>
      </p:sp>
      <p:graphicFrame>
        <p:nvGraphicFramePr>
          <p:cNvPr id="3" name="¤SupprL ¤ReposSignif Graphique Awareness">
            <a:extLst>
              <a:ext uri="{FF2B5EF4-FFF2-40B4-BE49-F238E27FC236}">
                <a16:creationId xmlns:a16="http://schemas.microsoft.com/office/drawing/2014/main" id="{FE9BBF77-398F-AB3E-81BF-25E2235B66ED}"/>
              </a:ext>
            </a:extLst>
          </p:cNvPr>
          <p:cNvGraphicFramePr>
            <a:graphicFrameLocks/>
          </p:cNvGraphicFramePr>
          <p:nvPr>
            <p:extLst>
              <p:ext uri="{D42A27DB-BD31-4B8C-83A1-F6EECF244321}">
                <p14:modId xmlns:p14="http://schemas.microsoft.com/office/powerpoint/2010/main" val="1853202986"/>
              </p:ext>
            </p:extLst>
          </p:nvPr>
        </p:nvGraphicFramePr>
        <p:xfrm>
          <a:off x="5221133" y="1814035"/>
          <a:ext cx="5646770" cy="4376943"/>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EB0AD6F4-EC6B-2F92-8FD9-F21A01CEE64E}"/>
              </a:ext>
            </a:extLst>
          </p:cNvPr>
          <p:cNvSpPr/>
          <p:nvPr>
            <p:custDataLst>
              <p:tags r:id="rId1"/>
            </p:custDataLst>
          </p:nvPr>
        </p:nvSpPr>
        <p:spPr>
          <a:xfrm>
            <a:off x="347346" y="823685"/>
            <a:ext cx="8535611" cy="646331"/>
          </a:xfrm>
          <a:prstGeom prst="rect">
            <a:avLst/>
          </a:prstGeom>
        </p:spPr>
        <p:txBody>
          <a:bodyPr wrap="square">
            <a:spAutoFit/>
          </a:bodyPr>
          <a:lstStyle/>
          <a:p>
            <a:pPr fontAlgn="base">
              <a:spcAft>
                <a:spcPct val="0"/>
              </a:spcAft>
            </a:pPr>
            <a:r>
              <a:rPr lang="fr-FR" sz="1200" b="1" dirty="0">
                <a:solidFill>
                  <a:schemeClr val="bg1">
                    <a:lumMod val="50000"/>
                  </a:schemeClr>
                </a:solidFill>
              </a:rPr>
              <a:t>Quelle serait, selon vous, la durée maximale pendant laquelle un apprenti pourrait être absent d’une entreprise pour effectuer une mobilité internationale ?</a:t>
            </a:r>
          </a:p>
          <a:p>
            <a:pPr fontAlgn="base">
              <a:spcAft>
                <a:spcPct val="0"/>
              </a:spcAft>
            </a:pPr>
            <a:r>
              <a:rPr lang="fr-FR" sz="1200" dirty="0">
                <a:solidFill>
                  <a:schemeClr val="bg1">
                    <a:lumMod val="50000"/>
                  </a:schemeClr>
                </a:solidFill>
                <a:cs typeface="Arial" pitchFamily="34" charset="0"/>
              </a:rPr>
              <a:t>Base : aux entreprises</a:t>
            </a:r>
          </a:p>
        </p:txBody>
      </p:sp>
      <p:graphicFrame>
        <p:nvGraphicFramePr>
          <p:cNvPr id="9" name="Tableau 8">
            <a:extLst>
              <a:ext uri="{FF2B5EF4-FFF2-40B4-BE49-F238E27FC236}">
                <a16:creationId xmlns:a16="http://schemas.microsoft.com/office/drawing/2014/main" id="{F575DF07-D406-15F1-223A-BC8A30C63522}"/>
              </a:ext>
            </a:extLst>
          </p:cNvPr>
          <p:cNvGraphicFramePr>
            <a:graphicFrameLocks noGrp="1"/>
          </p:cNvGraphicFramePr>
          <p:nvPr>
            <p:extLst>
              <p:ext uri="{D42A27DB-BD31-4B8C-83A1-F6EECF244321}">
                <p14:modId xmlns:p14="http://schemas.microsoft.com/office/powerpoint/2010/main" val="4001074767"/>
              </p:ext>
            </p:extLst>
          </p:nvPr>
        </p:nvGraphicFramePr>
        <p:xfrm>
          <a:off x="488335" y="1780019"/>
          <a:ext cx="4674231" cy="4415936"/>
        </p:xfrm>
        <a:graphic>
          <a:graphicData uri="http://schemas.openxmlformats.org/drawingml/2006/table">
            <a:tbl>
              <a:tblPr firstRow="1" bandRow="1">
                <a:tableStyleId>{5940675A-B579-460E-94D1-54222C63F5DA}</a:tableStyleId>
              </a:tblPr>
              <a:tblGrid>
                <a:gridCol w="4674231">
                  <a:extLst>
                    <a:ext uri="{9D8B030D-6E8A-4147-A177-3AD203B41FA5}">
                      <a16:colId xmlns:a16="http://schemas.microsoft.com/office/drawing/2014/main" val="506482917"/>
                    </a:ext>
                  </a:extLst>
                </a:gridCol>
              </a:tblGrid>
              <a:tr h="551992">
                <a:tc>
                  <a:txBody>
                    <a:bodyPr/>
                    <a:lstStyle/>
                    <a:p>
                      <a:pPr algn="r" fontAlgn="t">
                        <a:buNone/>
                      </a:pPr>
                      <a:r>
                        <a:rPr lang="fr-FR" sz="1400" b="0" i="0" u="none" strike="noStrike" dirty="0">
                          <a:solidFill>
                            <a:srgbClr val="000000"/>
                          </a:solidFill>
                          <a:effectLst/>
                          <a:latin typeface="+mn-lt"/>
                        </a:rPr>
                        <a:t>Moins de 2 semaines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6066942"/>
                  </a:ext>
                </a:extLst>
              </a:tr>
              <a:tr h="551992">
                <a:tc>
                  <a:txBody>
                    <a:bodyPr/>
                    <a:lstStyle/>
                    <a:p>
                      <a:pPr algn="r" fontAlgn="t">
                        <a:buNone/>
                      </a:pPr>
                      <a:r>
                        <a:rPr lang="fr-FR" sz="1400" b="0" i="0" u="none" strike="noStrike" kern="1200" dirty="0">
                          <a:solidFill>
                            <a:srgbClr val="000000"/>
                          </a:solidFill>
                          <a:effectLst/>
                          <a:latin typeface="+mn-lt"/>
                          <a:ea typeface="+mn-ea"/>
                          <a:cs typeface="+mn-cs"/>
                        </a:rPr>
                        <a:t>2 semaines</a:t>
                      </a:r>
                      <a:endParaRPr lang="fr-FR" sz="10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0469629"/>
                  </a:ext>
                </a:extLst>
              </a:tr>
              <a:tr h="551992">
                <a:tc>
                  <a:txBody>
                    <a:bodyPr/>
                    <a:lstStyle/>
                    <a:p>
                      <a:pPr algn="r" fontAlgn="t">
                        <a:buNone/>
                      </a:pPr>
                      <a:r>
                        <a:rPr lang="fr-FR" sz="1400" b="0" i="0" u="none" strike="noStrike" dirty="0">
                          <a:solidFill>
                            <a:srgbClr val="000000"/>
                          </a:solidFill>
                          <a:effectLst/>
                          <a:latin typeface="+mn-lt"/>
                        </a:rPr>
                        <a:t>3 à 4 semaines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234686"/>
                  </a:ext>
                </a:extLst>
              </a:tr>
              <a:tr h="551992">
                <a:tc>
                  <a:txBody>
                    <a:bodyPr/>
                    <a:lstStyle/>
                    <a:p>
                      <a:pPr algn="r" fontAlgn="t">
                        <a:buNone/>
                      </a:pPr>
                      <a:r>
                        <a:rPr lang="fr-FR" sz="1400" b="0" i="0" u="none" strike="noStrike" dirty="0">
                          <a:solidFill>
                            <a:srgbClr val="000000"/>
                          </a:solidFill>
                          <a:effectLst/>
                          <a:latin typeface="+mn-lt"/>
                        </a:rPr>
                        <a:t>5 à 8 semaines</a:t>
                      </a:r>
                      <a:endParaRPr lang="fr-FR" sz="10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5298716"/>
                  </a:ext>
                </a:extLst>
              </a:tr>
              <a:tr h="551992">
                <a:tc>
                  <a:txBody>
                    <a:bodyPr/>
                    <a:lstStyle/>
                    <a:p>
                      <a:pPr algn="r" fontAlgn="t">
                        <a:buNone/>
                      </a:pPr>
                      <a:r>
                        <a:rPr lang="fr-FR" sz="1400" b="0" i="0" u="none" strike="noStrike" dirty="0">
                          <a:solidFill>
                            <a:srgbClr val="000000"/>
                          </a:solidFill>
                          <a:effectLst/>
                          <a:latin typeface="+mn-lt"/>
                        </a:rPr>
                        <a:t>9 à 12 semaines</a:t>
                      </a:r>
                      <a:endParaRPr lang="fr-FR" sz="10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3289774"/>
                  </a:ext>
                </a:extLst>
              </a:tr>
              <a:tr h="551992">
                <a:tc>
                  <a:txBody>
                    <a:bodyPr/>
                    <a:lstStyle/>
                    <a:p>
                      <a:pPr algn="r" fontAlgn="t">
                        <a:buNone/>
                      </a:pPr>
                      <a:r>
                        <a:rPr lang="fr-FR" sz="1400" b="0" i="0" u="none" strike="noStrike" dirty="0">
                          <a:solidFill>
                            <a:srgbClr val="000000"/>
                          </a:solidFill>
                          <a:effectLst/>
                          <a:latin typeface="+mn-lt"/>
                        </a:rPr>
                        <a:t>3 à 6 mois</a:t>
                      </a:r>
                      <a:endParaRPr lang="fr-FR" sz="10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7950833"/>
                  </a:ext>
                </a:extLst>
              </a:tr>
              <a:tr h="551992">
                <a:tc>
                  <a:txBody>
                    <a:bodyPr/>
                    <a:lstStyle/>
                    <a:p>
                      <a:pPr algn="r" fontAlgn="t">
                        <a:buNone/>
                      </a:pPr>
                      <a:r>
                        <a:rPr lang="fr-FR" sz="1400" b="0" i="0" u="none" strike="noStrike" dirty="0">
                          <a:solidFill>
                            <a:srgbClr val="000000"/>
                          </a:solidFill>
                          <a:effectLst/>
                          <a:latin typeface="+mn-lt"/>
                        </a:rPr>
                        <a:t>Plus de 6 mois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130942"/>
                  </a:ext>
                </a:extLst>
              </a:tr>
              <a:tr h="551992">
                <a:tc>
                  <a:txBody>
                    <a:bodyPr/>
                    <a:lstStyle/>
                    <a:p>
                      <a:pPr algn="r" fontAlgn="t">
                        <a:buNone/>
                      </a:pPr>
                      <a:r>
                        <a:rPr lang="fr-FR" sz="1400" b="0" i="0" u="none" strike="noStrike" kern="1200" dirty="0">
                          <a:solidFill>
                            <a:srgbClr val="000000"/>
                          </a:solidFill>
                          <a:effectLst/>
                          <a:latin typeface="+mn-lt"/>
                          <a:ea typeface="+mn-ea"/>
                          <a:cs typeface="+mn-cs"/>
                        </a:rPr>
                        <a:t>Aucune durée d’absence ne me semblerait acceptable</a:t>
                      </a:r>
                      <a:endParaRPr lang="fr-FR" sz="1000" b="0" i="1" u="none" strike="noStrike" kern="1200" dirty="0">
                        <a:solidFill>
                          <a:schemeClr val="tx1">
                            <a:lumMod val="50000"/>
                            <a:lumOff val="50000"/>
                          </a:schemeClr>
                        </a:solidFill>
                        <a:effectLst/>
                        <a:latin typeface="+mn-lt"/>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12521079"/>
                  </a:ext>
                </a:extLst>
              </a:tr>
            </a:tbl>
          </a:graphicData>
        </a:graphic>
      </p:graphicFrame>
      <p:sp>
        <p:nvSpPr>
          <p:cNvPr id="14" name="ZoneTexte 13">
            <a:extLst>
              <a:ext uri="{FF2B5EF4-FFF2-40B4-BE49-F238E27FC236}">
                <a16:creationId xmlns:a16="http://schemas.microsoft.com/office/drawing/2014/main" id="{F5BD1A17-897E-AF9F-2115-609856A1F65D}"/>
              </a:ext>
            </a:extLst>
          </p:cNvPr>
          <p:cNvSpPr txBox="1"/>
          <p:nvPr/>
        </p:nvSpPr>
        <p:spPr>
          <a:xfrm>
            <a:off x="8044518" y="1707807"/>
            <a:ext cx="4047818" cy="1569660"/>
          </a:xfrm>
          <a:prstGeom prst="rect">
            <a:avLst/>
          </a:prstGeom>
          <a:noFill/>
        </p:spPr>
        <p:txBody>
          <a:bodyPr wrap="square" rtlCol="0">
            <a:spAutoFit/>
          </a:bodyPr>
          <a:lstStyle/>
          <a:p>
            <a:pPr>
              <a:defRPr/>
            </a:pPr>
            <a:r>
              <a:rPr lang="fr-FR" sz="4800" b="1" dirty="0">
                <a:solidFill>
                  <a:schemeClr val="accent1"/>
                </a:solidFill>
              </a:rPr>
              <a:t>43</a:t>
            </a:r>
            <a:r>
              <a:rPr kumimoji="0" lang="fr-FR" sz="4800" b="1" i="0" u="none" strike="noStrike" kern="1200" cap="none" spc="0" normalizeH="0" baseline="0" noProof="0" dirty="0">
                <a:ln>
                  <a:noFill/>
                </a:ln>
                <a:solidFill>
                  <a:schemeClr val="accent1"/>
                </a:solidFill>
                <a:effectLst/>
                <a:uLnTx/>
                <a:uFillTx/>
                <a:ea typeface="+mn-ea"/>
                <a:cs typeface="+mn-cs"/>
              </a:rPr>
              <a:t>% </a:t>
            </a:r>
          </a:p>
          <a:p>
            <a:pPr>
              <a:defRPr/>
            </a:pPr>
            <a:r>
              <a:rPr lang="fr-FR" sz="1600" dirty="0">
                <a:solidFill>
                  <a:schemeClr val="accent1"/>
                </a:solidFill>
              </a:rPr>
              <a:t>estiment que la durée maximale d’absence d’un apprenti pour raison de mobilité internationale ne peut excéder un mois</a:t>
            </a:r>
          </a:p>
        </p:txBody>
      </p:sp>
      <p:cxnSp>
        <p:nvCxnSpPr>
          <p:cNvPr id="15" name="Connecteur droit 14">
            <a:extLst>
              <a:ext uri="{FF2B5EF4-FFF2-40B4-BE49-F238E27FC236}">
                <a16:creationId xmlns:a16="http://schemas.microsoft.com/office/drawing/2014/main" id="{5B3C80AD-D88E-5D7A-6AB9-A4B921EA9761}"/>
              </a:ext>
            </a:extLst>
          </p:cNvPr>
          <p:cNvCxnSpPr>
            <a:cxnSpLocks/>
          </p:cNvCxnSpPr>
          <p:nvPr/>
        </p:nvCxnSpPr>
        <p:spPr>
          <a:xfrm>
            <a:off x="7753409" y="1925632"/>
            <a:ext cx="0" cy="131373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F9BCABA0-F000-6811-A6D5-3984DE754DAE}"/>
              </a:ext>
            </a:extLst>
          </p:cNvPr>
          <p:cNvSpPr txBox="1"/>
          <p:nvPr/>
        </p:nvSpPr>
        <p:spPr>
          <a:xfrm>
            <a:off x="6657975" y="5710572"/>
            <a:ext cx="1771648" cy="323743"/>
          </a:xfrm>
          <a:prstGeom prst="wedgeRectCallout">
            <a:avLst>
              <a:gd name="adj1" fmla="val -59528"/>
              <a:gd name="adj2" fmla="val -16119"/>
            </a:avLst>
          </a:prstGeom>
          <a:solidFill>
            <a:srgbClr val="E50158"/>
          </a:solidFill>
        </p:spPr>
        <p:txBody>
          <a:bodyPr wrap="square" lIns="108000" tIns="36000" rIns="72000" bIns="36000" rtlCol="0" anchor="ctr">
            <a:noAutofit/>
          </a:bodyPr>
          <a:lstStyle/>
          <a:p>
            <a:pPr algn="l"/>
            <a:r>
              <a:rPr lang="fr-FR" sz="1100" b="1" dirty="0">
                <a:solidFill>
                  <a:schemeClr val="bg1"/>
                </a:solidFill>
              </a:rPr>
              <a:t>26% </a:t>
            </a:r>
            <a:r>
              <a:rPr lang="fr-FR" sz="1000" dirty="0">
                <a:solidFill>
                  <a:schemeClr val="bg1"/>
                </a:solidFill>
              </a:rPr>
              <a:t>dans l’industrie/BTP</a:t>
            </a:r>
          </a:p>
        </p:txBody>
      </p:sp>
      <p:grpSp>
        <p:nvGrpSpPr>
          <p:cNvPr id="10" name="Groupe 9">
            <a:extLst>
              <a:ext uri="{FF2B5EF4-FFF2-40B4-BE49-F238E27FC236}">
                <a16:creationId xmlns:a16="http://schemas.microsoft.com/office/drawing/2014/main" id="{834633B9-0CF0-81E7-976C-BAA9DE59D440}"/>
              </a:ext>
            </a:extLst>
          </p:cNvPr>
          <p:cNvGrpSpPr/>
          <p:nvPr/>
        </p:nvGrpSpPr>
        <p:grpSpPr>
          <a:xfrm>
            <a:off x="4815953" y="1182016"/>
            <a:ext cx="2473411" cy="576000"/>
            <a:chOff x="5123698" y="1200181"/>
            <a:chExt cx="2473411" cy="576000"/>
          </a:xfrm>
        </p:grpSpPr>
        <p:sp>
          <p:nvSpPr>
            <p:cNvPr id="16" name="Rectangle 15">
              <a:extLst>
                <a:ext uri="{FF2B5EF4-FFF2-40B4-BE49-F238E27FC236}">
                  <a16:creationId xmlns:a16="http://schemas.microsoft.com/office/drawing/2014/main" id="{71438F67-B270-64F2-76C0-D960AF0BE133}"/>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17" name="Groupe 16">
              <a:extLst>
                <a:ext uri="{FF2B5EF4-FFF2-40B4-BE49-F238E27FC236}">
                  <a16:creationId xmlns:a16="http://schemas.microsoft.com/office/drawing/2014/main" id="{679F1E2C-1F8E-32D4-F7E3-99417062845D}"/>
                </a:ext>
              </a:extLst>
            </p:cNvPr>
            <p:cNvGrpSpPr/>
            <p:nvPr/>
          </p:nvGrpSpPr>
          <p:grpSpPr>
            <a:xfrm>
              <a:off x="5123698" y="1200181"/>
              <a:ext cx="576000" cy="576000"/>
              <a:chOff x="10650558" y="1677121"/>
              <a:chExt cx="792000" cy="807251"/>
            </a:xfrm>
          </p:grpSpPr>
          <p:sp>
            <p:nvSpPr>
              <p:cNvPr id="18" name="Ellipse 17">
                <a:extLst>
                  <a:ext uri="{FF2B5EF4-FFF2-40B4-BE49-F238E27FC236}">
                    <a16:creationId xmlns:a16="http://schemas.microsoft.com/office/drawing/2014/main" id="{DE66436D-4059-5C84-B0A2-A4989157E713}"/>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19" name="Graphique 18" descr="Ville avec un remplissage uni">
                <a:extLst>
                  <a:ext uri="{FF2B5EF4-FFF2-40B4-BE49-F238E27FC236}">
                    <a16:creationId xmlns:a16="http://schemas.microsoft.com/office/drawing/2014/main" id="{71DB01F7-8642-39B4-E99C-DE2602D8CE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50558" y="1692372"/>
                <a:ext cx="792000" cy="792000"/>
              </a:xfrm>
              <a:prstGeom prst="rect">
                <a:avLst/>
              </a:prstGeom>
            </p:spPr>
          </p:pic>
        </p:grpSp>
      </p:grpSp>
    </p:spTree>
    <p:extLst>
      <p:ext uri="{BB962C8B-B14F-4D97-AF65-F5344CB8AC3E}">
        <p14:creationId xmlns:p14="http://schemas.microsoft.com/office/powerpoint/2010/main" val="2620840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0A996-92AF-B4FC-B6BE-16E544DFDB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CF48D9-6A22-E391-A8BE-20C10B76DC94}"/>
              </a:ext>
            </a:extLst>
          </p:cNvPr>
          <p:cNvSpPr>
            <a:spLocks noGrp="1"/>
          </p:cNvSpPr>
          <p:nvPr>
            <p:ph type="title"/>
          </p:nvPr>
        </p:nvSpPr>
        <p:spPr>
          <a:xfrm>
            <a:off x="432479" y="189100"/>
            <a:ext cx="11558416" cy="581968"/>
          </a:xfrm>
        </p:spPr>
        <p:txBody>
          <a:bodyPr/>
          <a:lstStyle/>
          <a:p>
            <a:pPr>
              <a:lnSpc>
                <a:spcPct val="100000"/>
              </a:lnSpc>
              <a:spcBef>
                <a:spcPts val="0"/>
              </a:spcBef>
              <a:spcAft>
                <a:spcPts val="0"/>
              </a:spcAft>
            </a:pPr>
            <a:r>
              <a:rPr lang="fr-FR" sz="2000" dirty="0"/>
              <a:t>Si le financement de deux à quatre semaines pose problème à une minorité d’entreprises, plus de la moitié ne pourraient en revanche pas financer plus de trois mois de mobilité internationale.</a:t>
            </a:r>
            <a:endParaRPr lang="fr-FR" sz="2000" b="0" dirty="0"/>
          </a:p>
        </p:txBody>
      </p:sp>
      <p:sp>
        <p:nvSpPr>
          <p:cNvPr id="27" name="Rectangle 26">
            <a:extLst>
              <a:ext uri="{FF2B5EF4-FFF2-40B4-BE49-F238E27FC236}">
                <a16:creationId xmlns:a16="http://schemas.microsoft.com/office/drawing/2014/main" id="{67B6B776-6C1E-A2EA-2F4B-6BBA3B14AB99}"/>
              </a:ext>
            </a:extLst>
          </p:cNvPr>
          <p:cNvSpPr/>
          <p:nvPr>
            <p:custDataLst>
              <p:tags r:id="rId1"/>
            </p:custDataLst>
          </p:nvPr>
        </p:nvSpPr>
        <p:spPr>
          <a:xfrm>
            <a:off x="306753" y="1064629"/>
            <a:ext cx="9515746" cy="461665"/>
          </a:xfrm>
          <a:prstGeom prst="rect">
            <a:avLst/>
          </a:prstGeom>
        </p:spPr>
        <p:txBody>
          <a:bodyPr wrap="none">
            <a:spAutoFit/>
          </a:bodyPr>
          <a:lstStyle/>
          <a:p>
            <a:pPr fontAlgn="base">
              <a:spcAft>
                <a:spcPct val="0"/>
              </a:spcAft>
            </a:pPr>
            <a:r>
              <a:rPr lang="fr-FR" sz="1200" b="1" dirty="0">
                <a:solidFill>
                  <a:schemeClr val="bg1">
                    <a:lumMod val="50000"/>
                  </a:schemeClr>
                </a:solidFill>
              </a:rPr>
              <a:t>Pour chacune des durées de mobilité internationale suivantes, votre entreprise serait-elle prête à supporter le coût salarial de l’apprenti ?</a:t>
            </a:r>
          </a:p>
          <a:p>
            <a:pPr fontAlgn="base">
              <a:spcAft>
                <a:spcPct val="0"/>
              </a:spcAft>
            </a:pPr>
            <a:r>
              <a:rPr lang="fr-FR" sz="1200" dirty="0">
                <a:solidFill>
                  <a:schemeClr val="bg1">
                    <a:lumMod val="50000"/>
                  </a:schemeClr>
                </a:solidFill>
                <a:cs typeface="Arial" pitchFamily="34" charset="0"/>
              </a:rPr>
              <a:t>Base : aux entreprises</a:t>
            </a:r>
          </a:p>
        </p:txBody>
      </p:sp>
      <p:graphicFrame>
        <p:nvGraphicFramePr>
          <p:cNvPr id="8" name="Graphique 7">
            <a:extLst>
              <a:ext uri="{FF2B5EF4-FFF2-40B4-BE49-F238E27FC236}">
                <a16:creationId xmlns:a16="http://schemas.microsoft.com/office/drawing/2014/main" id="{C13D659E-2649-900D-8432-8554D40A79FE}"/>
              </a:ext>
            </a:extLst>
          </p:cNvPr>
          <p:cNvGraphicFramePr/>
          <p:nvPr/>
        </p:nvGraphicFramePr>
        <p:xfrm>
          <a:off x="9232900" y="-1046032"/>
          <a:ext cx="1344462" cy="7616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au 10">
            <a:extLst>
              <a:ext uri="{FF2B5EF4-FFF2-40B4-BE49-F238E27FC236}">
                <a16:creationId xmlns:a16="http://schemas.microsoft.com/office/drawing/2014/main" id="{8C02BF5D-1EFB-4892-3B4D-F7047FDC55F3}"/>
              </a:ext>
            </a:extLst>
          </p:cNvPr>
          <p:cNvGraphicFramePr>
            <a:graphicFrameLocks noGrp="1"/>
          </p:cNvGraphicFramePr>
          <p:nvPr>
            <p:extLst>
              <p:ext uri="{D42A27DB-BD31-4B8C-83A1-F6EECF244321}">
                <p14:modId xmlns:p14="http://schemas.microsoft.com/office/powerpoint/2010/main" val="4232595387"/>
              </p:ext>
            </p:extLst>
          </p:nvPr>
        </p:nvGraphicFramePr>
        <p:xfrm>
          <a:off x="-823870" y="2053691"/>
          <a:ext cx="3973035" cy="3512448"/>
        </p:xfrm>
        <a:graphic>
          <a:graphicData uri="http://schemas.openxmlformats.org/drawingml/2006/table">
            <a:tbl>
              <a:tblPr firstRow="1" bandRow="1">
                <a:tableStyleId>{5940675A-B579-460E-94D1-54222C63F5DA}</a:tableStyleId>
              </a:tblPr>
              <a:tblGrid>
                <a:gridCol w="3973035">
                  <a:extLst>
                    <a:ext uri="{9D8B030D-6E8A-4147-A177-3AD203B41FA5}">
                      <a16:colId xmlns:a16="http://schemas.microsoft.com/office/drawing/2014/main" val="2216669033"/>
                    </a:ext>
                  </a:extLst>
                </a:gridCol>
              </a:tblGrid>
              <a:tr h="1170816">
                <a:tc>
                  <a:txBody>
                    <a:bodyPr/>
                    <a:lstStyle/>
                    <a:p>
                      <a:pPr algn="r" fontAlgn="ctr">
                        <a:buNone/>
                      </a:pPr>
                      <a:r>
                        <a:rPr lang="fr-FR" sz="1400" b="0" i="0" u="none" strike="noStrike" dirty="0">
                          <a:solidFill>
                            <a:srgbClr val="000000"/>
                          </a:solidFill>
                          <a:effectLst/>
                          <a:latin typeface="Barlow" panose="00000500000000000000" pitchFamily="2" charset="0"/>
                        </a:rPr>
                        <a:t>Deux à quatre semaines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62600154"/>
                  </a:ext>
                </a:extLst>
              </a:tr>
              <a:tr h="1170816">
                <a:tc>
                  <a:txBody>
                    <a:bodyPr/>
                    <a:lstStyle/>
                    <a:p>
                      <a:pPr algn="r" fontAlgn="ctr">
                        <a:buNone/>
                      </a:pPr>
                      <a:r>
                        <a:rPr lang="fr-FR" sz="1400" b="0" i="0" u="none" strike="noStrike" dirty="0">
                          <a:solidFill>
                            <a:srgbClr val="000000"/>
                          </a:solidFill>
                          <a:effectLst/>
                          <a:latin typeface="Barlow" panose="00000500000000000000" pitchFamily="2" charset="0"/>
                        </a:rPr>
                        <a:t>Un à trois mois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4823593"/>
                  </a:ext>
                </a:extLst>
              </a:tr>
              <a:tr h="1170816">
                <a:tc>
                  <a:txBody>
                    <a:bodyPr/>
                    <a:lstStyle/>
                    <a:p>
                      <a:pPr algn="r" fontAlgn="ctr">
                        <a:buNone/>
                      </a:pPr>
                      <a:r>
                        <a:rPr lang="fr-FR" sz="1400" b="0" i="0" u="none" strike="noStrike" dirty="0">
                          <a:solidFill>
                            <a:srgbClr val="000000"/>
                          </a:solidFill>
                          <a:effectLst/>
                          <a:latin typeface="Barlow" panose="00000500000000000000" pitchFamily="2" charset="0"/>
                        </a:rPr>
                        <a:t>Plus de trois mois</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881245"/>
                  </a:ext>
                </a:extLst>
              </a:tr>
            </a:tbl>
          </a:graphicData>
        </a:graphic>
      </p:graphicFrame>
      <p:graphicFrame>
        <p:nvGraphicFramePr>
          <p:cNvPr id="7" name="Chart" descr="On complex charts the headline information can be included in the body text of the report or as Alt Text applied to the chart. Do not try to include all data as Alt Text.">
            <a:extLst>
              <a:ext uri="{FF2B5EF4-FFF2-40B4-BE49-F238E27FC236}">
                <a16:creationId xmlns:a16="http://schemas.microsoft.com/office/drawing/2014/main" id="{D9E17F17-2F92-D068-9C6C-62D5196A3A6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012431996"/>
              </p:ext>
            </p:extLst>
          </p:nvPr>
        </p:nvGraphicFramePr>
        <p:xfrm>
          <a:off x="2382246" y="2082266"/>
          <a:ext cx="5779769" cy="42263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Tableau 9">
            <a:extLst>
              <a:ext uri="{FF2B5EF4-FFF2-40B4-BE49-F238E27FC236}">
                <a16:creationId xmlns:a16="http://schemas.microsoft.com/office/drawing/2014/main" id="{7B0561F3-2EE8-32A8-C5E8-FDE9162FB273}"/>
              </a:ext>
            </a:extLst>
          </p:cNvPr>
          <p:cNvGraphicFramePr>
            <a:graphicFrameLocks noGrp="1"/>
          </p:cNvGraphicFramePr>
          <p:nvPr>
            <p:extLst>
              <p:ext uri="{D42A27DB-BD31-4B8C-83A1-F6EECF244321}">
                <p14:modId xmlns:p14="http://schemas.microsoft.com/office/powerpoint/2010/main" val="4012876142"/>
              </p:ext>
            </p:extLst>
          </p:nvPr>
        </p:nvGraphicFramePr>
        <p:xfrm>
          <a:off x="8162015" y="1349297"/>
          <a:ext cx="821104" cy="4226370"/>
        </p:xfrm>
        <a:graphic>
          <a:graphicData uri="http://schemas.openxmlformats.org/drawingml/2006/table">
            <a:tbl>
              <a:tblPr firstRow="1" bandRow="1">
                <a:tableStyleId>{5940675A-B579-460E-94D1-54222C63F5DA}</a:tableStyleId>
              </a:tblPr>
              <a:tblGrid>
                <a:gridCol w="821104">
                  <a:extLst>
                    <a:ext uri="{9D8B030D-6E8A-4147-A177-3AD203B41FA5}">
                      <a16:colId xmlns:a16="http://schemas.microsoft.com/office/drawing/2014/main" val="2495404996"/>
                    </a:ext>
                  </a:extLst>
                </a:gridCol>
              </a:tblGrid>
              <a:tr h="768441">
                <a:tc>
                  <a:txBody>
                    <a:bodyPr/>
                    <a:lstStyle/>
                    <a:p>
                      <a:pPr algn="ctr" fontAlgn="t">
                        <a:buNone/>
                      </a:pPr>
                      <a:r>
                        <a:rPr lang="fr-FR" sz="1800" b="1" i="0" u="none" strike="noStrike" dirty="0">
                          <a:solidFill>
                            <a:schemeClr val="accent6">
                              <a:lumMod val="50000"/>
                            </a:schemeClr>
                          </a:solidFill>
                          <a:effectLst/>
                          <a:latin typeface="+mn-lt"/>
                        </a:rPr>
                        <a:t>% Oui</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1910115"/>
                  </a:ext>
                </a:extLst>
              </a:tr>
              <a:tr h="1152643">
                <a:tc>
                  <a:txBody>
                    <a:bodyPr/>
                    <a:lstStyle/>
                    <a:p>
                      <a:pPr algn="ctr" fontAlgn="t">
                        <a:buNone/>
                      </a:pPr>
                      <a:r>
                        <a:rPr lang="fr-FR" sz="2000" b="1" i="0" u="none" strike="noStrike" dirty="0">
                          <a:solidFill>
                            <a:schemeClr val="accent6">
                              <a:lumMod val="50000"/>
                            </a:schemeClr>
                          </a:solidFill>
                          <a:effectLst/>
                          <a:latin typeface="+mn-lt"/>
                        </a:rPr>
                        <a:t>72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86421591"/>
                  </a:ext>
                </a:extLst>
              </a:tr>
              <a:tr h="1152643">
                <a:tc>
                  <a:txBody>
                    <a:bodyPr/>
                    <a:lstStyle/>
                    <a:p>
                      <a:pPr algn="ctr" fontAlgn="t">
                        <a:buNone/>
                      </a:pPr>
                      <a:r>
                        <a:rPr lang="fr-FR" sz="2000" b="1" i="0" u="none" strike="noStrike" dirty="0">
                          <a:solidFill>
                            <a:schemeClr val="accent6">
                              <a:lumMod val="50000"/>
                            </a:schemeClr>
                          </a:solidFill>
                          <a:effectLst/>
                          <a:latin typeface="+mn-lt"/>
                        </a:rPr>
                        <a:t>60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14960916"/>
                  </a:ext>
                </a:extLst>
              </a:tr>
              <a:tr h="1152643">
                <a:tc>
                  <a:txBody>
                    <a:bodyPr/>
                    <a:lstStyle/>
                    <a:p>
                      <a:pPr algn="ctr" fontAlgn="t">
                        <a:buNone/>
                      </a:pPr>
                      <a:r>
                        <a:rPr lang="fr-FR" sz="2000" b="1" i="0" u="none" strike="noStrike" dirty="0">
                          <a:solidFill>
                            <a:schemeClr val="accent6">
                              <a:lumMod val="50000"/>
                            </a:schemeClr>
                          </a:solidFill>
                          <a:effectLst/>
                          <a:latin typeface="+mn-lt"/>
                        </a:rPr>
                        <a:t>44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46924095"/>
                  </a:ext>
                </a:extLst>
              </a:tr>
            </a:tbl>
          </a:graphicData>
        </a:graphic>
      </p:graphicFrame>
      <p:graphicFrame>
        <p:nvGraphicFramePr>
          <p:cNvPr id="13" name="Tableau 12">
            <a:extLst>
              <a:ext uri="{FF2B5EF4-FFF2-40B4-BE49-F238E27FC236}">
                <a16:creationId xmlns:a16="http://schemas.microsoft.com/office/drawing/2014/main" id="{382021D6-8845-3477-EE5C-9CF025825734}"/>
              </a:ext>
            </a:extLst>
          </p:cNvPr>
          <p:cNvGraphicFramePr>
            <a:graphicFrameLocks noGrp="1"/>
          </p:cNvGraphicFramePr>
          <p:nvPr>
            <p:extLst>
              <p:ext uri="{D42A27DB-BD31-4B8C-83A1-F6EECF244321}">
                <p14:modId xmlns:p14="http://schemas.microsoft.com/office/powerpoint/2010/main" val="802344230"/>
              </p:ext>
            </p:extLst>
          </p:nvPr>
        </p:nvGraphicFramePr>
        <p:xfrm>
          <a:off x="-2" y="5788301"/>
          <a:ext cx="12192004" cy="426720"/>
        </p:xfrm>
        <a:graphic>
          <a:graphicData uri="http://schemas.openxmlformats.org/drawingml/2006/table">
            <a:tbl>
              <a:tblPr firstRow="1" bandRow="1">
                <a:tableStyleId>{5C22544A-7EE6-4342-B048-85BDC9FD1C3A}</a:tableStyleId>
              </a:tblPr>
              <a:tblGrid>
                <a:gridCol w="3048001">
                  <a:extLst>
                    <a:ext uri="{9D8B030D-6E8A-4147-A177-3AD203B41FA5}">
                      <a16:colId xmlns:a16="http://schemas.microsoft.com/office/drawing/2014/main" val="1896815250"/>
                    </a:ext>
                  </a:extLst>
                </a:gridCol>
                <a:gridCol w="3048001">
                  <a:extLst>
                    <a:ext uri="{9D8B030D-6E8A-4147-A177-3AD203B41FA5}">
                      <a16:colId xmlns:a16="http://schemas.microsoft.com/office/drawing/2014/main" val="3201585896"/>
                    </a:ext>
                  </a:extLst>
                </a:gridCol>
                <a:gridCol w="3048001">
                  <a:extLst>
                    <a:ext uri="{9D8B030D-6E8A-4147-A177-3AD203B41FA5}">
                      <a16:colId xmlns:a16="http://schemas.microsoft.com/office/drawing/2014/main" val="3646017439"/>
                    </a:ext>
                  </a:extLst>
                </a:gridCol>
                <a:gridCol w="3048001">
                  <a:extLst>
                    <a:ext uri="{9D8B030D-6E8A-4147-A177-3AD203B41FA5}">
                      <a16:colId xmlns:a16="http://schemas.microsoft.com/office/drawing/2014/main" val="1874329290"/>
                    </a:ext>
                  </a:extLst>
                </a:gridCol>
              </a:tblGrid>
              <a:tr h="370840">
                <a:tc>
                  <a:txBody>
                    <a:bodyPr/>
                    <a:lstStyle/>
                    <a:p>
                      <a:pPr algn="ctr"/>
                      <a:r>
                        <a:rPr lang="fr-FR" sz="1100" dirty="0"/>
                        <a:t>Oui, en totalité</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Oui, mais seulement si une partie du coût était compensée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r>
                        <a:rPr lang="fr-FR" sz="1100" dirty="0"/>
                        <a:t>Non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Vous ne savez pas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grpSp>
        <p:nvGrpSpPr>
          <p:cNvPr id="15" name="Groupe 14">
            <a:extLst>
              <a:ext uri="{FF2B5EF4-FFF2-40B4-BE49-F238E27FC236}">
                <a16:creationId xmlns:a16="http://schemas.microsoft.com/office/drawing/2014/main" id="{E22758BB-E25E-8CFE-6EC0-29E45493D31E}"/>
              </a:ext>
            </a:extLst>
          </p:cNvPr>
          <p:cNvGrpSpPr/>
          <p:nvPr/>
        </p:nvGrpSpPr>
        <p:grpSpPr>
          <a:xfrm>
            <a:off x="4073003" y="1391566"/>
            <a:ext cx="2473411" cy="576000"/>
            <a:chOff x="5123698" y="1200181"/>
            <a:chExt cx="2473411" cy="576000"/>
          </a:xfrm>
        </p:grpSpPr>
        <p:sp>
          <p:nvSpPr>
            <p:cNvPr id="16" name="Rectangle 15">
              <a:extLst>
                <a:ext uri="{FF2B5EF4-FFF2-40B4-BE49-F238E27FC236}">
                  <a16:creationId xmlns:a16="http://schemas.microsoft.com/office/drawing/2014/main" id="{B03B8B22-E259-1502-318D-A7F325421E8E}"/>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17" name="Groupe 16">
              <a:extLst>
                <a:ext uri="{FF2B5EF4-FFF2-40B4-BE49-F238E27FC236}">
                  <a16:creationId xmlns:a16="http://schemas.microsoft.com/office/drawing/2014/main" id="{44E8AE2A-8722-C477-7614-F6B2E6B1F247}"/>
                </a:ext>
              </a:extLst>
            </p:cNvPr>
            <p:cNvGrpSpPr/>
            <p:nvPr/>
          </p:nvGrpSpPr>
          <p:grpSpPr>
            <a:xfrm>
              <a:off x="5123698" y="1200181"/>
              <a:ext cx="576000" cy="576000"/>
              <a:chOff x="10650558" y="1677121"/>
              <a:chExt cx="792000" cy="807251"/>
            </a:xfrm>
          </p:grpSpPr>
          <p:sp>
            <p:nvSpPr>
              <p:cNvPr id="18" name="Ellipse 17">
                <a:extLst>
                  <a:ext uri="{FF2B5EF4-FFF2-40B4-BE49-F238E27FC236}">
                    <a16:creationId xmlns:a16="http://schemas.microsoft.com/office/drawing/2014/main" id="{E776E48E-B065-3BED-B558-EEE1C6D43BCE}"/>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19" name="Graphique 18" descr="Ville avec un remplissage uni">
                <a:extLst>
                  <a:ext uri="{FF2B5EF4-FFF2-40B4-BE49-F238E27FC236}">
                    <a16:creationId xmlns:a16="http://schemas.microsoft.com/office/drawing/2014/main" id="{EF745F00-608A-F338-4CB0-A4385C42FF0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50558" y="1692372"/>
                <a:ext cx="792000" cy="792000"/>
              </a:xfrm>
              <a:prstGeom prst="rect">
                <a:avLst/>
              </a:prstGeom>
            </p:spPr>
          </p:pic>
        </p:grpSp>
      </p:grpSp>
      <p:graphicFrame>
        <p:nvGraphicFramePr>
          <p:cNvPr id="22" name="Tableau 21">
            <a:extLst>
              <a:ext uri="{FF2B5EF4-FFF2-40B4-BE49-F238E27FC236}">
                <a16:creationId xmlns:a16="http://schemas.microsoft.com/office/drawing/2014/main" id="{14D5A9DF-D7A9-9794-2513-2A6A7195B2B4}"/>
              </a:ext>
            </a:extLst>
          </p:cNvPr>
          <p:cNvGraphicFramePr>
            <a:graphicFrameLocks noGrp="1"/>
          </p:cNvGraphicFramePr>
          <p:nvPr>
            <p:extLst>
              <p:ext uri="{D42A27DB-BD31-4B8C-83A1-F6EECF244321}">
                <p14:modId xmlns:p14="http://schemas.microsoft.com/office/powerpoint/2010/main" val="1892064603"/>
              </p:ext>
            </p:extLst>
          </p:nvPr>
        </p:nvGraphicFramePr>
        <p:xfrm>
          <a:off x="9112455" y="2225276"/>
          <a:ext cx="2878440" cy="637153"/>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gridCol w="719610">
                  <a:extLst>
                    <a:ext uri="{9D8B030D-6E8A-4147-A177-3AD203B41FA5}">
                      <a16:colId xmlns:a16="http://schemas.microsoft.com/office/drawing/2014/main" val="231586734"/>
                    </a:ext>
                  </a:extLst>
                </a:gridCol>
              </a:tblGrid>
              <a:tr h="389811">
                <a:tc>
                  <a:txBody>
                    <a:bodyPr/>
                    <a:lstStyle/>
                    <a:p>
                      <a:pPr algn="ctr" fontAlgn="ctr">
                        <a:buNone/>
                      </a:pPr>
                      <a:r>
                        <a:rPr lang="fr-FR" sz="1000" b="1" u="none" strike="noStrike" dirty="0">
                          <a:effectLst/>
                        </a:rPr>
                        <a:t>De 6 à 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10 à </a:t>
                      </a:r>
                    </a:p>
                    <a:p>
                      <a:pPr algn="ctr" fontAlgn="ctr">
                        <a:buNone/>
                      </a:pPr>
                      <a:r>
                        <a:rPr lang="fr-FR" sz="1000" b="1" u="none" strike="noStrike" dirty="0">
                          <a:effectLst/>
                        </a:rPr>
                        <a:t>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50 à 249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Plus de 250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1" i="0" u="none" strike="noStrike" dirty="0">
                          <a:solidFill>
                            <a:srgbClr val="E50158"/>
                          </a:solidFill>
                          <a:effectLst/>
                          <a:latin typeface="Barlow" panose="00000500000000000000" pitchFamily="2" charset="0"/>
                        </a:rPr>
                        <a:t>64%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76%</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81%</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i="0" u="none" strike="noStrike" dirty="0">
                          <a:solidFill>
                            <a:schemeClr val="tx2"/>
                          </a:solidFill>
                          <a:effectLst/>
                          <a:latin typeface="Barlow" panose="00000500000000000000" pitchFamily="2" charset="0"/>
                        </a:rPr>
                        <a:t>85%</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bl>
          </a:graphicData>
        </a:graphic>
      </p:graphicFrame>
      <p:graphicFrame>
        <p:nvGraphicFramePr>
          <p:cNvPr id="24" name="Tableau 23">
            <a:extLst>
              <a:ext uri="{FF2B5EF4-FFF2-40B4-BE49-F238E27FC236}">
                <a16:creationId xmlns:a16="http://schemas.microsoft.com/office/drawing/2014/main" id="{DEB5F011-F18B-F309-36A0-372E34537C02}"/>
              </a:ext>
            </a:extLst>
          </p:cNvPr>
          <p:cNvGraphicFramePr>
            <a:graphicFrameLocks noGrp="1"/>
          </p:cNvGraphicFramePr>
          <p:nvPr>
            <p:extLst>
              <p:ext uri="{D42A27DB-BD31-4B8C-83A1-F6EECF244321}">
                <p14:modId xmlns:p14="http://schemas.microsoft.com/office/powerpoint/2010/main" val="2183562991"/>
              </p:ext>
            </p:extLst>
          </p:nvPr>
        </p:nvGraphicFramePr>
        <p:xfrm>
          <a:off x="9112455" y="3462482"/>
          <a:ext cx="2878440" cy="637153"/>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gridCol w="719610">
                  <a:extLst>
                    <a:ext uri="{9D8B030D-6E8A-4147-A177-3AD203B41FA5}">
                      <a16:colId xmlns:a16="http://schemas.microsoft.com/office/drawing/2014/main" val="231586734"/>
                    </a:ext>
                  </a:extLst>
                </a:gridCol>
              </a:tblGrid>
              <a:tr h="389811">
                <a:tc>
                  <a:txBody>
                    <a:bodyPr/>
                    <a:lstStyle/>
                    <a:p>
                      <a:pPr algn="ctr" fontAlgn="ctr">
                        <a:buNone/>
                      </a:pPr>
                      <a:r>
                        <a:rPr lang="fr-FR" sz="1000" b="1" u="none" strike="noStrike" dirty="0">
                          <a:effectLst/>
                        </a:rPr>
                        <a:t>De 6 à 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10 à </a:t>
                      </a:r>
                    </a:p>
                    <a:p>
                      <a:pPr algn="ctr" fontAlgn="ctr">
                        <a:buNone/>
                      </a:pPr>
                      <a:r>
                        <a:rPr lang="fr-FR" sz="1000" b="1" u="none" strike="noStrike" dirty="0">
                          <a:effectLst/>
                        </a:rPr>
                        <a:t>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50 à 249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Plus de 250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1" i="0" u="none" strike="noStrike" dirty="0">
                          <a:solidFill>
                            <a:srgbClr val="E50158"/>
                          </a:solidFill>
                          <a:effectLst/>
                          <a:latin typeface="Barlow" panose="00000500000000000000" pitchFamily="2" charset="0"/>
                        </a:rPr>
                        <a:t>54%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61%</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73%</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i="0" u="none" strike="noStrike" dirty="0">
                          <a:solidFill>
                            <a:schemeClr val="tx2"/>
                          </a:solidFill>
                          <a:effectLst/>
                          <a:latin typeface="Barlow" panose="00000500000000000000" pitchFamily="2" charset="0"/>
                        </a:rPr>
                        <a:t>84%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bl>
          </a:graphicData>
        </a:graphic>
      </p:graphicFrame>
      <p:graphicFrame>
        <p:nvGraphicFramePr>
          <p:cNvPr id="26" name="Tableau 25">
            <a:extLst>
              <a:ext uri="{FF2B5EF4-FFF2-40B4-BE49-F238E27FC236}">
                <a16:creationId xmlns:a16="http://schemas.microsoft.com/office/drawing/2014/main" id="{55C3C993-6B03-BDC6-3548-3A7E4B856513}"/>
              </a:ext>
            </a:extLst>
          </p:cNvPr>
          <p:cNvGraphicFramePr>
            <a:graphicFrameLocks noGrp="1"/>
          </p:cNvGraphicFramePr>
          <p:nvPr>
            <p:extLst>
              <p:ext uri="{D42A27DB-BD31-4B8C-83A1-F6EECF244321}">
                <p14:modId xmlns:p14="http://schemas.microsoft.com/office/powerpoint/2010/main" val="3320327762"/>
              </p:ext>
            </p:extLst>
          </p:nvPr>
        </p:nvGraphicFramePr>
        <p:xfrm>
          <a:off x="9112455" y="4675564"/>
          <a:ext cx="2878440" cy="637153"/>
        </p:xfrm>
        <a:graphic>
          <a:graphicData uri="http://schemas.openxmlformats.org/drawingml/2006/table">
            <a:tbl>
              <a:tblPr>
                <a:tableStyleId>{5C22544A-7EE6-4342-B048-85BDC9FD1C3A}</a:tableStyleId>
              </a:tblPr>
              <a:tblGrid>
                <a:gridCol w="719610">
                  <a:extLst>
                    <a:ext uri="{9D8B030D-6E8A-4147-A177-3AD203B41FA5}">
                      <a16:colId xmlns:a16="http://schemas.microsoft.com/office/drawing/2014/main" val="3335175334"/>
                    </a:ext>
                  </a:extLst>
                </a:gridCol>
                <a:gridCol w="719610">
                  <a:extLst>
                    <a:ext uri="{9D8B030D-6E8A-4147-A177-3AD203B41FA5}">
                      <a16:colId xmlns:a16="http://schemas.microsoft.com/office/drawing/2014/main" val="753490991"/>
                    </a:ext>
                  </a:extLst>
                </a:gridCol>
                <a:gridCol w="719610">
                  <a:extLst>
                    <a:ext uri="{9D8B030D-6E8A-4147-A177-3AD203B41FA5}">
                      <a16:colId xmlns:a16="http://schemas.microsoft.com/office/drawing/2014/main" val="3943793699"/>
                    </a:ext>
                  </a:extLst>
                </a:gridCol>
                <a:gridCol w="719610">
                  <a:extLst>
                    <a:ext uri="{9D8B030D-6E8A-4147-A177-3AD203B41FA5}">
                      <a16:colId xmlns:a16="http://schemas.microsoft.com/office/drawing/2014/main" val="231586734"/>
                    </a:ext>
                  </a:extLst>
                </a:gridCol>
              </a:tblGrid>
              <a:tr h="389811">
                <a:tc>
                  <a:txBody>
                    <a:bodyPr/>
                    <a:lstStyle/>
                    <a:p>
                      <a:pPr algn="ctr" fontAlgn="ctr">
                        <a:buNone/>
                      </a:pPr>
                      <a:r>
                        <a:rPr lang="fr-FR" sz="1000" b="1" u="none" strike="noStrike" dirty="0">
                          <a:effectLst/>
                        </a:rPr>
                        <a:t>De 6 à 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10 à </a:t>
                      </a:r>
                    </a:p>
                    <a:p>
                      <a:pPr algn="ctr" fontAlgn="ctr">
                        <a:buNone/>
                      </a:pPr>
                      <a:r>
                        <a:rPr lang="fr-FR" sz="1000" b="1" u="none" strike="noStrike" dirty="0">
                          <a:effectLst/>
                        </a:rPr>
                        <a:t>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50 à 249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fr-FR" sz="1000" b="1" u="none" strike="noStrike" dirty="0">
                          <a:effectLst/>
                        </a:rPr>
                        <a:t>Plus de 250 salariés</a:t>
                      </a:r>
                      <a:endParaRPr lang="fr-FR" sz="1000" b="1" i="0" u="none" strike="noStrike" dirty="0">
                        <a:solidFill>
                          <a:srgbClr val="000000"/>
                        </a:solidFill>
                        <a:effectLst/>
                        <a:latin typeface="Barlow" panose="00000500000000000000" pitchFamily="2" charset="0"/>
                      </a:endParaRP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480440"/>
                  </a:ext>
                </a:extLst>
              </a:tr>
              <a:tr h="247342">
                <a:tc>
                  <a:txBody>
                    <a:bodyPr/>
                    <a:lstStyle/>
                    <a:p>
                      <a:pPr algn="ctr" fontAlgn="ctr">
                        <a:buNone/>
                      </a:pPr>
                      <a:r>
                        <a:rPr lang="fr-FR" sz="1000" b="1" i="0" u="none" strike="noStrike" dirty="0">
                          <a:solidFill>
                            <a:srgbClr val="E50158"/>
                          </a:solidFill>
                          <a:effectLst/>
                          <a:latin typeface="Barlow" panose="00000500000000000000" pitchFamily="2" charset="0"/>
                        </a:rPr>
                        <a:t>32%</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dirty="0">
                          <a:solidFill>
                            <a:srgbClr val="000000"/>
                          </a:solidFill>
                          <a:effectLst/>
                          <a:latin typeface="Barlow" panose="00000500000000000000" pitchFamily="2" charset="0"/>
                        </a:rPr>
                        <a:t>49%</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fr-FR" sz="1000" b="0" i="0" u="none" strike="noStrike" kern="1200" dirty="0">
                          <a:solidFill>
                            <a:srgbClr val="000000"/>
                          </a:solidFill>
                          <a:effectLst/>
                          <a:latin typeface="Barlow" panose="00000500000000000000" pitchFamily="2" charset="0"/>
                          <a:ea typeface="+mn-ea"/>
                          <a:cs typeface="+mn-cs"/>
                        </a:rPr>
                        <a:t>64%</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fr-FR" sz="1000" b="1" i="0" u="none" strike="noStrike" dirty="0">
                          <a:solidFill>
                            <a:schemeClr val="tx2"/>
                          </a:solidFill>
                          <a:effectLst/>
                          <a:latin typeface="Barlow" panose="00000500000000000000" pitchFamily="2" charset="0"/>
                        </a:rPr>
                        <a:t>77%</a:t>
                      </a:r>
                    </a:p>
                  </a:txBody>
                  <a:tcPr marL="6350" marR="6350" marT="635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6048634"/>
                  </a:ext>
                </a:extLst>
              </a:tr>
            </a:tbl>
          </a:graphicData>
        </a:graphic>
      </p:graphicFrame>
      <p:sp>
        <p:nvSpPr>
          <p:cNvPr id="29" name="ZoneTexte 28">
            <a:extLst>
              <a:ext uri="{FF2B5EF4-FFF2-40B4-BE49-F238E27FC236}">
                <a16:creationId xmlns:a16="http://schemas.microsoft.com/office/drawing/2014/main" id="{7B2547E2-C24A-76EA-8CDD-0FE54D4E717D}"/>
              </a:ext>
            </a:extLst>
          </p:cNvPr>
          <p:cNvSpPr txBox="1"/>
          <p:nvPr/>
        </p:nvSpPr>
        <p:spPr>
          <a:xfrm>
            <a:off x="9106944" y="1429327"/>
            <a:ext cx="3007776" cy="461665"/>
          </a:xfrm>
          <a:prstGeom prst="rect">
            <a:avLst/>
          </a:prstGeom>
          <a:noFill/>
        </p:spPr>
        <p:txBody>
          <a:bodyPr wrap="square">
            <a:spAutoFit/>
          </a:bodyPr>
          <a:lstStyle/>
          <a:p>
            <a:pPr algn="ctr"/>
            <a:r>
              <a:rPr lang="fr-FR" sz="1200" b="0" i="1" dirty="0">
                <a:solidFill>
                  <a:schemeClr val="tx1">
                    <a:lumMod val="50000"/>
                    <a:lumOff val="50000"/>
                  </a:schemeClr>
                </a:solidFill>
              </a:rPr>
              <a:t>Les difficultés de financement s’expriment surtout dans les petites entreprises.</a:t>
            </a:r>
            <a:endParaRPr lang="fr-FR" sz="1100" i="1" dirty="0">
              <a:solidFill>
                <a:schemeClr val="tx1">
                  <a:lumMod val="50000"/>
                  <a:lumOff val="50000"/>
                </a:schemeClr>
              </a:solidFill>
            </a:endParaRPr>
          </a:p>
        </p:txBody>
      </p:sp>
      <p:sp>
        <p:nvSpPr>
          <p:cNvPr id="30" name="Flèche : bas 29">
            <a:extLst>
              <a:ext uri="{FF2B5EF4-FFF2-40B4-BE49-F238E27FC236}">
                <a16:creationId xmlns:a16="http://schemas.microsoft.com/office/drawing/2014/main" id="{6478EABE-C7FA-D779-8CF7-41CAA2D2D3F0}"/>
              </a:ext>
            </a:extLst>
          </p:cNvPr>
          <p:cNvSpPr/>
          <p:nvPr/>
        </p:nvSpPr>
        <p:spPr>
          <a:xfrm>
            <a:off x="10467975" y="1890992"/>
            <a:ext cx="130745" cy="240668"/>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fr-FR" sz="2400" dirty="0">
              <a:solidFill>
                <a:schemeClr val="tx1"/>
              </a:solidFill>
            </a:endParaRPr>
          </a:p>
        </p:txBody>
      </p:sp>
    </p:spTree>
    <p:extLst>
      <p:ext uri="{BB962C8B-B14F-4D97-AF65-F5344CB8AC3E}">
        <p14:creationId xmlns:p14="http://schemas.microsoft.com/office/powerpoint/2010/main" val="2970136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22E86-48DB-CAC1-E58E-BB984EDA02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F86CEE-CC9F-216F-9D20-5AA7ADD9C054}"/>
              </a:ext>
            </a:extLst>
          </p:cNvPr>
          <p:cNvSpPr>
            <a:spLocks noGrp="1"/>
          </p:cNvSpPr>
          <p:nvPr>
            <p:ph type="title"/>
          </p:nvPr>
        </p:nvSpPr>
        <p:spPr>
          <a:xfrm>
            <a:off x="432479" y="189099"/>
            <a:ext cx="11759521" cy="656037"/>
          </a:xfrm>
        </p:spPr>
        <p:txBody>
          <a:bodyPr/>
          <a:lstStyle/>
          <a:p>
            <a:pPr>
              <a:lnSpc>
                <a:spcPct val="100000"/>
              </a:lnSpc>
              <a:spcBef>
                <a:spcPts val="0"/>
              </a:spcBef>
              <a:spcAft>
                <a:spcPts val="0"/>
              </a:spcAft>
            </a:pPr>
            <a:r>
              <a:rPr lang="fr-FR" sz="2000" dirty="0"/>
              <a:t>Dans l’éventualité d’une mobilité internationale d’un apprenti, les entreprises préfèreraient suspendre son contrat et reporter son encadrement et sa rémunération vers la structure d’accueil à l’étranger. </a:t>
            </a:r>
            <a:r>
              <a:rPr lang="fr-FR" sz="2000" b="0" dirty="0"/>
              <a:t>Les grandes entreprises expriment une position inverse.</a:t>
            </a:r>
            <a:endParaRPr lang="fr-FR" sz="700" b="0" u="sng" dirty="0"/>
          </a:p>
        </p:txBody>
      </p:sp>
      <p:sp>
        <p:nvSpPr>
          <p:cNvPr id="5" name="Rectangle 4">
            <a:extLst>
              <a:ext uri="{FF2B5EF4-FFF2-40B4-BE49-F238E27FC236}">
                <a16:creationId xmlns:a16="http://schemas.microsoft.com/office/drawing/2014/main" id="{019A6B40-706C-06BC-4D39-A8675C4E1FEF}"/>
              </a:ext>
            </a:extLst>
          </p:cNvPr>
          <p:cNvSpPr/>
          <p:nvPr>
            <p:custDataLst>
              <p:tags r:id="rId1"/>
            </p:custDataLst>
          </p:nvPr>
        </p:nvSpPr>
        <p:spPr>
          <a:xfrm>
            <a:off x="371169" y="1156387"/>
            <a:ext cx="9807492" cy="461665"/>
          </a:xfrm>
          <a:prstGeom prst="rect">
            <a:avLst/>
          </a:prstGeom>
        </p:spPr>
        <p:txBody>
          <a:bodyPr wrap="square">
            <a:spAutoFit/>
          </a:bodyPr>
          <a:lstStyle/>
          <a:p>
            <a:pPr fontAlgn="base">
              <a:spcAft>
                <a:spcPct val="0"/>
              </a:spcAft>
            </a:pPr>
            <a:r>
              <a:rPr lang="fr-FR" sz="1200" b="1" dirty="0">
                <a:solidFill>
                  <a:schemeClr val="bg1">
                    <a:lumMod val="50000"/>
                  </a:schemeClr>
                </a:solidFill>
              </a:rPr>
              <a:t>De manière générale, laquelle de ces deux organisations vous semblerait préférable pour gérer la mobilité internationale d’un apprenti ?</a:t>
            </a:r>
          </a:p>
          <a:p>
            <a:pPr fontAlgn="base">
              <a:spcAft>
                <a:spcPct val="0"/>
              </a:spcAft>
            </a:pPr>
            <a:r>
              <a:rPr lang="fr-FR" sz="1200" dirty="0">
                <a:solidFill>
                  <a:schemeClr val="bg1">
                    <a:lumMod val="50000"/>
                  </a:schemeClr>
                </a:solidFill>
                <a:cs typeface="Arial" pitchFamily="34" charset="0"/>
              </a:rPr>
              <a:t>Base :  aux chefs d’entreprise</a:t>
            </a:r>
          </a:p>
        </p:txBody>
      </p:sp>
      <p:sp>
        <p:nvSpPr>
          <p:cNvPr id="14" name="ZoneTexte 13">
            <a:extLst>
              <a:ext uri="{FF2B5EF4-FFF2-40B4-BE49-F238E27FC236}">
                <a16:creationId xmlns:a16="http://schemas.microsoft.com/office/drawing/2014/main" id="{7B9D2F71-1BFE-E154-0CF9-BF9761202555}"/>
              </a:ext>
            </a:extLst>
          </p:cNvPr>
          <p:cNvSpPr txBox="1"/>
          <p:nvPr/>
        </p:nvSpPr>
        <p:spPr>
          <a:xfrm>
            <a:off x="2487423" y="3471083"/>
            <a:ext cx="1898841" cy="398267"/>
          </a:xfrm>
          <a:prstGeom prst="wedgeRectCallout">
            <a:avLst>
              <a:gd name="adj1" fmla="val 56347"/>
              <a:gd name="adj2" fmla="val 7797"/>
            </a:avLst>
          </a:prstGeom>
          <a:solidFill>
            <a:srgbClr val="1DAFAD"/>
          </a:solidFill>
        </p:spPr>
        <p:txBody>
          <a:bodyPr wrap="square" lIns="108000" tIns="36000" rIns="72000" bIns="36000" rtlCol="0" anchor="ctr">
            <a:noAutofit/>
          </a:bodyPr>
          <a:lstStyle/>
          <a:p>
            <a:pPr algn="l"/>
            <a:r>
              <a:rPr lang="fr-FR" sz="1100" b="1" dirty="0">
                <a:solidFill>
                  <a:schemeClr val="bg1"/>
                </a:solidFill>
              </a:rPr>
              <a:t>46% </a:t>
            </a:r>
            <a:r>
              <a:rPr lang="fr-FR" sz="1000" dirty="0">
                <a:solidFill>
                  <a:schemeClr val="bg1"/>
                </a:solidFill>
              </a:rPr>
              <a:t>parmi les entreprises de plus de 250 salariés</a:t>
            </a:r>
          </a:p>
        </p:txBody>
      </p:sp>
      <p:sp>
        <p:nvSpPr>
          <p:cNvPr id="8" name="ZoneTexte 7">
            <a:extLst>
              <a:ext uri="{FF2B5EF4-FFF2-40B4-BE49-F238E27FC236}">
                <a16:creationId xmlns:a16="http://schemas.microsoft.com/office/drawing/2014/main" id="{CDE329E9-CC02-DCC4-7B9B-1695641AF052}"/>
              </a:ext>
            </a:extLst>
          </p:cNvPr>
          <p:cNvSpPr txBox="1"/>
          <p:nvPr/>
        </p:nvSpPr>
        <p:spPr>
          <a:xfrm>
            <a:off x="7733413" y="2621518"/>
            <a:ext cx="3790950" cy="954107"/>
          </a:xfrm>
          <a:prstGeom prst="rect">
            <a:avLst/>
          </a:prstGeom>
          <a:noFill/>
        </p:spPr>
        <p:txBody>
          <a:bodyPr wrap="square">
            <a:spAutoFit/>
          </a:bodyPr>
          <a:lstStyle/>
          <a:p>
            <a:pPr marL="0" marR="0" lvl="0" indent="0" defTabSz="914400" rtl="0" eaLnBrk="1" fontAlgn="t" latinLnBrk="0" hangingPunct="1">
              <a:lnSpc>
                <a:spcPct val="100000"/>
              </a:lnSpc>
              <a:spcBef>
                <a:spcPts val="0"/>
              </a:spcBef>
              <a:spcAft>
                <a:spcPts val="0"/>
              </a:spcAft>
              <a:buClrTx/>
              <a:buSzTx/>
              <a:buFontTx/>
              <a:buNone/>
              <a:tabLst/>
              <a:defRPr/>
            </a:pPr>
            <a:r>
              <a:rPr lang="fr-FR" sz="1400" b="0" i="0" u="none" strike="noStrike" kern="1200" dirty="0">
                <a:solidFill>
                  <a:srgbClr val="000000"/>
                </a:solidFill>
                <a:effectLst/>
                <a:latin typeface="+mn-lt"/>
                <a:ea typeface="+mn-ea"/>
                <a:cs typeface="+mn-cs"/>
              </a:rPr>
              <a:t>Le contrat avec l’entreprise française est temporairement suspendu, et </a:t>
            </a:r>
            <a:r>
              <a:rPr lang="fr-FR" sz="1400" b="1" i="0" u="none" strike="noStrike" kern="1200" dirty="0">
                <a:solidFill>
                  <a:srgbClr val="000000"/>
                </a:solidFill>
                <a:effectLst/>
                <a:latin typeface="+mn-lt"/>
                <a:ea typeface="+mn-ea"/>
                <a:cs typeface="+mn-cs"/>
              </a:rPr>
              <a:t>la structure étrangère assume l’essentiel de son encadrement et de sa rémunération</a:t>
            </a:r>
          </a:p>
        </p:txBody>
      </p:sp>
      <p:sp>
        <p:nvSpPr>
          <p:cNvPr id="15" name="ZoneTexte 14">
            <a:extLst>
              <a:ext uri="{FF2B5EF4-FFF2-40B4-BE49-F238E27FC236}">
                <a16:creationId xmlns:a16="http://schemas.microsoft.com/office/drawing/2014/main" id="{55D27231-5CF3-4E5E-7B8D-AD058165D2F0}"/>
              </a:ext>
            </a:extLst>
          </p:cNvPr>
          <p:cNvSpPr txBox="1"/>
          <p:nvPr/>
        </p:nvSpPr>
        <p:spPr>
          <a:xfrm>
            <a:off x="210438" y="2621518"/>
            <a:ext cx="4248150" cy="738664"/>
          </a:xfrm>
          <a:prstGeom prst="rect">
            <a:avLst/>
          </a:prstGeom>
          <a:noFill/>
        </p:spPr>
        <p:txBody>
          <a:bodyPr wrap="square">
            <a:spAutoFit/>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mn-lt"/>
                <a:ea typeface="+mn-ea"/>
                <a:cs typeface="+mn-cs"/>
              </a:rPr>
              <a:t>L’entreprise française </a:t>
            </a:r>
            <a:r>
              <a:rPr kumimoji="0" lang="fr-FR" sz="1400" b="0" i="0" u="none" strike="noStrike" kern="1200" cap="none" spc="0" normalizeH="0" baseline="0" noProof="0" dirty="0">
                <a:ln>
                  <a:noFill/>
                </a:ln>
                <a:solidFill>
                  <a:srgbClr val="000000"/>
                </a:solidFill>
                <a:effectLst/>
                <a:uLnTx/>
                <a:uFillTx/>
                <a:latin typeface="+mn-lt"/>
                <a:ea typeface="+mn-ea"/>
                <a:cs typeface="+mn-cs"/>
              </a:rPr>
              <a:t>continue d’employer et de rémunérer l’apprenti, et </a:t>
            </a:r>
            <a:r>
              <a:rPr kumimoji="0" lang="fr-FR" sz="1400" b="1" i="0" u="none" strike="noStrike" kern="1200" cap="none" spc="0" normalizeH="0" baseline="0" noProof="0" dirty="0">
                <a:ln>
                  <a:noFill/>
                </a:ln>
                <a:solidFill>
                  <a:srgbClr val="000000"/>
                </a:solidFill>
                <a:effectLst/>
                <a:uLnTx/>
                <a:uFillTx/>
                <a:latin typeface="+mn-lt"/>
                <a:ea typeface="+mn-ea"/>
                <a:cs typeface="+mn-cs"/>
              </a:rPr>
              <a:t>conserve la responsabilité principale de son contrat</a:t>
            </a:r>
          </a:p>
        </p:txBody>
      </p:sp>
      <p:graphicFrame>
        <p:nvGraphicFramePr>
          <p:cNvPr id="19" name="Graphique 18">
            <a:extLst>
              <a:ext uri="{FF2B5EF4-FFF2-40B4-BE49-F238E27FC236}">
                <a16:creationId xmlns:a16="http://schemas.microsoft.com/office/drawing/2014/main" id="{7E2BE22C-0AAB-8206-C079-6AD91C11476C}"/>
              </a:ext>
            </a:extLst>
          </p:cNvPr>
          <p:cNvGraphicFramePr/>
          <p:nvPr>
            <p:extLst>
              <p:ext uri="{D42A27DB-BD31-4B8C-83A1-F6EECF244321}">
                <p14:modId xmlns:p14="http://schemas.microsoft.com/office/powerpoint/2010/main" val="2065046647"/>
              </p:ext>
            </p:extLst>
          </p:nvPr>
        </p:nvGraphicFramePr>
        <p:xfrm>
          <a:off x="4386264" y="2309115"/>
          <a:ext cx="4733926" cy="4883958"/>
        </p:xfrm>
        <a:graphic>
          <a:graphicData uri="http://schemas.openxmlformats.org/drawingml/2006/chart">
            <c:chart xmlns:c="http://schemas.openxmlformats.org/drawingml/2006/chart" xmlns:r="http://schemas.openxmlformats.org/officeDocument/2006/relationships" r:id="rId4"/>
          </a:graphicData>
        </a:graphic>
      </p:graphicFrame>
      <p:sp>
        <p:nvSpPr>
          <p:cNvPr id="17" name="ZoneTexte 16">
            <a:extLst>
              <a:ext uri="{FF2B5EF4-FFF2-40B4-BE49-F238E27FC236}">
                <a16:creationId xmlns:a16="http://schemas.microsoft.com/office/drawing/2014/main" id="{18B25445-2FEE-C2E0-ED18-EEB3979E516B}"/>
              </a:ext>
            </a:extLst>
          </p:cNvPr>
          <p:cNvSpPr txBox="1"/>
          <p:nvPr/>
        </p:nvSpPr>
        <p:spPr>
          <a:xfrm>
            <a:off x="3514724" y="5429586"/>
            <a:ext cx="2030251" cy="307777"/>
          </a:xfrm>
          <a:prstGeom prst="rect">
            <a:avLst/>
          </a:prstGeom>
          <a:noFill/>
        </p:spPr>
        <p:txBody>
          <a:bodyPr wrap="square">
            <a:spAutoFit/>
          </a:bodyPr>
          <a:lstStyle/>
          <a:p>
            <a:pPr algn="r" fontAlgn="t">
              <a:buNone/>
            </a:pPr>
            <a:r>
              <a:rPr lang="fr-FR" sz="1400" i="0" u="none" strike="noStrike" kern="1200" dirty="0">
                <a:solidFill>
                  <a:srgbClr val="A6A6A6"/>
                </a:solidFill>
                <a:effectLst/>
                <a:latin typeface="+mn-lt"/>
                <a:ea typeface="+mn-ea"/>
                <a:cs typeface="+mn-cs"/>
              </a:rPr>
              <a:t>Ne sait vraiment pas</a:t>
            </a:r>
            <a:endParaRPr lang="fr-FR" sz="1000" i="1" u="none" strike="noStrike" kern="1200" dirty="0">
              <a:solidFill>
                <a:srgbClr val="A6A6A6"/>
              </a:solidFill>
              <a:effectLst/>
              <a:latin typeface="+mn-lt"/>
              <a:ea typeface="+mn-ea"/>
              <a:cs typeface="+mn-cs"/>
            </a:endParaRPr>
          </a:p>
        </p:txBody>
      </p:sp>
      <p:grpSp>
        <p:nvGrpSpPr>
          <p:cNvPr id="20" name="Groupe 19">
            <a:extLst>
              <a:ext uri="{FF2B5EF4-FFF2-40B4-BE49-F238E27FC236}">
                <a16:creationId xmlns:a16="http://schemas.microsoft.com/office/drawing/2014/main" id="{E24E31BA-9E66-31C2-AE6B-30EBFC35196A}"/>
              </a:ext>
            </a:extLst>
          </p:cNvPr>
          <p:cNvGrpSpPr/>
          <p:nvPr/>
        </p:nvGrpSpPr>
        <p:grpSpPr>
          <a:xfrm>
            <a:off x="4859294" y="1733115"/>
            <a:ext cx="2473411" cy="576000"/>
            <a:chOff x="5123698" y="1200181"/>
            <a:chExt cx="2473411" cy="576000"/>
          </a:xfrm>
        </p:grpSpPr>
        <p:sp>
          <p:nvSpPr>
            <p:cNvPr id="21" name="Rectangle 20">
              <a:extLst>
                <a:ext uri="{FF2B5EF4-FFF2-40B4-BE49-F238E27FC236}">
                  <a16:creationId xmlns:a16="http://schemas.microsoft.com/office/drawing/2014/main" id="{ED2BD941-2233-266B-B34D-235FCFB000A5}"/>
                </a:ext>
              </a:extLst>
            </p:cNvPr>
            <p:cNvSpPr/>
            <p:nvPr/>
          </p:nvSpPr>
          <p:spPr>
            <a:xfrm>
              <a:off x="5623819" y="1334388"/>
              <a:ext cx="1973290"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2000"/>
                </a:lnSpc>
                <a:spcBef>
                  <a:spcPts val="400"/>
                </a:spcBef>
                <a:spcAft>
                  <a:spcPts val="400"/>
                </a:spcAft>
              </a:pPr>
              <a:r>
                <a:rPr lang="fr-FR" sz="1600" b="1" dirty="0">
                  <a:solidFill>
                    <a:schemeClr val="tx1"/>
                  </a:solidFill>
                </a:rPr>
                <a:t> Entreprises</a:t>
              </a:r>
            </a:p>
          </p:txBody>
        </p:sp>
        <p:grpSp>
          <p:nvGrpSpPr>
            <p:cNvPr id="22" name="Groupe 21">
              <a:extLst>
                <a:ext uri="{FF2B5EF4-FFF2-40B4-BE49-F238E27FC236}">
                  <a16:creationId xmlns:a16="http://schemas.microsoft.com/office/drawing/2014/main" id="{3F8F6E32-D027-3391-D61E-387B28E43700}"/>
                </a:ext>
              </a:extLst>
            </p:cNvPr>
            <p:cNvGrpSpPr/>
            <p:nvPr/>
          </p:nvGrpSpPr>
          <p:grpSpPr>
            <a:xfrm>
              <a:off x="5123698" y="1200181"/>
              <a:ext cx="576000" cy="576000"/>
              <a:chOff x="10650558" y="1677121"/>
              <a:chExt cx="792000" cy="807251"/>
            </a:xfrm>
          </p:grpSpPr>
          <p:sp>
            <p:nvSpPr>
              <p:cNvPr id="23" name="Ellipse 22">
                <a:extLst>
                  <a:ext uri="{FF2B5EF4-FFF2-40B4-BE49-F238E27FC236}">
                    <a16:creationId xmlns:a16="http://schemas.microsoft.com/office/drawing/2014/main" id="{D16E45C0-DCC5-49C0-AA58-1C4037F0CC11}"/>
                  </a:ext>
                </a:extLst>
              </p:cNvPr>
              <p:cNvSpPr/>
              <p:nvPr/>
            </p:nvSpPr>
            <p:spPr>
              <a:xfrm>
                <a:off x="10650558" y="1677121"/>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24" name="Graphique 23" descr="Ville avec un remplissage uni">
                <a:extLst>
                  <a:ext uri="{FF2B5EF4-FFF2-40B4-BE49-F238E27FC236}">
                    <a16:creationId xmlns:a16="http://schemas.microsoft.com/office/drawing/2014/main" id="{6C5D66F1-83EA-8606-79B0-7489091ED61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50558" y="1692372"/>
                <a:ext cx="792000" cy="792000"/>
              </a:xfrm>
              <a:prstGeom prst="rect">
                <a:avLst/>
              </a:prstGeom>
            </p:spPr>
          </p:pic>
        </p:grpSp>
      </p:grpSp>
    </p:spTree>
    <p:extLst>
      <p:ext uri="{BB962C8B-B14F-4D97-AF65-F5344CB8AC3E}">
        <p14:creationId xmlns:p14="http://schemas.microsoft.com/office/powerpoint/2010/main" val="2375071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42246"/>
        </a:solidFill>
        <a:effectLst/>
      </p:bgPr>
    </p:bg>
    <p:spTree>
      <p:nvGrpSpPr>
        <p:cNvPr id="1" name="">
          <a:extLst>
            <a:ext uri="{FF2B5EF4-FFF2-40B4-BE49-F238E27FC236}">
              <a16:creationId xmlns:a16="http://schemas.microsoft.com/office/drawing/2014/main" id="{DE969213-22CF-7A46-95D1-7E2DEEED41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6BB8E73-7C98-4361-8C20-E09D77381DC1}"/>
              </a:ext>
            </a:extLst>
          </p:cNvPr>
          <p:cNvSpPr>
            <a:spLocks noGrp="1"/>
          </p:cNvSpPr>
          <p:nvPr>
            <p:ph type="title"/>
          </p:nvPr>
        </p:nvSpPr>
        <p:spPr>
          <a:xfrm>
            <a:off x="529588" y="1224889"/>
            <a:ext cx="5391605" cy="1549106"/>
          </a:xfrm>
        </p:spPr>
        <p:txBody>
          <a:bodyPr/>
          <a:lstStyle/>
          <a:p>
            <a:r>
              <a:rPr lang="fr-FR" sz="2800" dirty="0"/>
              <a:t>FOCUS sur les Français :</a:t>
            </a:r>
            <a:br>
              <a:rPr lang="fr-FR" sz="2800" dirty="0"/>
            </a:br>
            <a:r>
              <a:rPr lang="fr-FR" sz="2800" b="0" dirty="0">
                <a:latin typeface="+mn-lt"/>
              </a:rPr>
              <a:t>LES ACTIONS à mettre en œuvre selon les Français</a:t>
            </a:r>
            <a:endParaRPr lang="en-GB" sz="2800" b="0" dirty="0">
              <a:latin typeface="+mn-lt"/>
            </a:endParaRPr>
          </a:p>
        </p:txBody>
      </p:sp>
      <p:sp>
        <p:nvSpPr>
          <p:cNvPr id="3" name="TextBox 2">
            <a:extLst>
              <a:ext uri="{FF2B5EF4-FFF2-40B4-BE49-F238E27FC236}">
                <a16:creationId xmlns:a16="http://schemas.microsoft.com/office/drawing/2014/main" id="{6629DCC5-9FA8-019A-E9B0-D09833AC721B}"/>
              </a:ext>
            </a:extLst>
          </p:cNvPr>
          <p:cNvSpPr txBox="1"/>
          <p:nvPr/>
        </p:nvSpPr>
        <p:spPr>
          <a:xfrm>
            <a:off x="5849681" y="6479951"/>
            <a:ext cx="492637" cy="140488"/>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fld id="{42C674B8-9BBC-4FFF-A23E-570BB0655C41}" type="slidenum">
              <a:rPr kumimoji="0" lang="en-GB" sz="900" b="0" i="0" u="none" strike="noStrike" kern="1200" cap="none" spc="0" normalizeH="0" baseline="0" noProof="0" smtClean="0">
                <a:ln>
                  <a:noFill/>
                </a:ln>
                <a:solidFill>
                  <a:prstClr val="white"/>
                </a:solidFill>
                <a:effectLst/>
                <a:uLnTx/>
                <a:uFillTx/>
                <a:latin typeface="Barlow"/>
                <a:ea typeface="+mn-ea"/>
                <a:cs typeface="+mn-cs"/>
              </a:rPr>
              <a:pPr marL="0" marR="0" lvl="0" indent="0" algn="ctr" defTabSz="914400" rtl="0" eaLnBrk="1" fontAlgn="auto" latinLnBrk="0" hangingPunct="1">
                <a:lnSpc>
                  <a:spcPct val="110000"/>
                </a:lnSpc>
                <a:spcBef>
                  <a:spcPts val="400"/>
                </a:spcBef>
                <a:spcAft>
                  <a:spcPts val="400"/>
                </a:spcAft>
                <a:buClrTx/>
                <a:buSzTx/>
                <a:buFontTx/>
                <a:buNone/>
                <a:tabLst/>
                <a:defRPr/>
              </a:pPr>
              <a:t>26</a:t>
            </a:fld>
            <a:endParaRPr kumimoji="0" lang="en-GB" sz="900" b="0" i="0" u="none" strike="noStrike" kern="1200" cap="none" spc="0" normalizeH="0" baseline="0" noProof="0" dirty="0">
              <a:ln>
                <a:noFill/>
              </a:ln>
              <a:solidFill>
                <a:prstClr val="white"/>
              </a:solidFill>
              <a:effectLst/>
              <a:uLnTx/>
              <a:uFillTx/>
              <a:latin typeface="Barlow"/>
              <a:ea typeface="+mn-ea"/>
              <a:cs typeface="+mn-cs"/>
            </a:endParaRPr>
          </a:p>
        </p:txBody>
      </p:sp>
      <p:sp>
        <p:nvSpPr>
          <p:cNvPr id="2" name="ZoneTexte 1">
            <a:extLst>
              <a:ext uri="{FF2B5EF4-FFF2-40B4-BE49-F238E27FC236}">
                <a16:creationId xmlns:a16="http://schemas.microsoft.com/office/drawing/2014/main" id="{940C3CC2-F8F0-AE89-9D17-E2D668B59DFE}"/>
              </a:ext>
            </a:extLst>
          </p:cNvPr>
          <p:cNvSpPr txBox="1"/>
          <p:nvPr/>
        </p:nvSpPr>
        <p:spPr>
          <a:xfrm>
            <a:off x="529588" y="464681"/>
            <a:ext cx="722955" cy="760208"/>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chemeClr val="bg1"/>
                </a:solidFill>
              </a:rPr>
              <a:t>04</a:t>
            </a:r>
          </a:p>
        </p:txBody>
      </p:sp>
      <p:pic>
        <p:nvPicPr>
          <p:cNvPr id="9" name="Espace réservé pour une image  8">
            <a:extLst>
              <a:ext uri="{FF2B5EF4-FFF2-40B4-BE49-F238E27FC236}">
                <a16:creationId xmlns:a16="http://schemas.microsoft.com/office/drawing/2014/main" id="{C844C938-1FD5-AC2E-83A5-4AD84AF4AC75}"/>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p:blipFill>
        <p:spPr/>
      </p:pic>
      <p:sp>
        <p:nvSpPr>
          <p:cNvPr id="10" name="Freeform: Shape 9">
            <a:extLst>
              <a:ext uri="{FF2B5EF4-FFF2-40B4-BE49-F238E27FC236}">
                <a16:creationId xmlns:a16="http://schemas.microsoft.com/office/drawing/2014/main" id="{F0ADDFF7-DDB8-7D61-CD85-B0143D60A758}"/>
              </a:ext>
              <a:ext uri="{C183D7F6-B498-43B3-948B-1728B52AA6E4}">
                <adec:decorative xmlns:adec="http://schemas.microsoft.com/office/drawing/2017/decorative" val="1"/>
              </a:ext>
            </a:extLst>
          </p:cNvPr>
          <p:cNvSpPr/>
          <p:nvPr/>
        </p:nvSpPr>
        <p:spPr>
          <a:xfrm rot="8100000">
            <a:off x="7586234" y="5570679"/>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
        <p:nvSpPr>
          <p:cNvPr id="11" name="Freeform: Shape 10">
            <a:extLst>
              <a:ext uri="{FF2B5EF4-FFF2-40B4-BE49-F238E27FC236}">
                <a16:creationId xmlns:a16="http://schemas.microsoft.com/office/drawing/2014/main" id="{399F1C93-4DE2-9FBB-D493-183F8A79F259}"/>
              </a:ext>
              <a:ext uri="{C183D7F6-B498-43B3-948B-1728B52AA6E4}">
                <adec:decorative xmlns:adec="http://schemas.microsoft.com/office/drawing/2017/decorative" val="1"/>
              </a:ext>
            </a:extLst>
          </p:cNvPr>
          <p:cNvSpPr/>
          <p:nvPr/>
        </p:nvSpPr>
        <p:spPr>
          <a:xfrm rot="8100000">
            <a:off x="6056204" y="42003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Barlow"/>
              <a:ea typeface="+mn-ea"/>
              <a:cs typeface="+mn-cs"/>
            </a:endParaRPr>
          </a:p>
        </p:txBody>
      </p:sp>
    </p:spTree>
    <p:custDataLst>
      <p:tags r:id="rId1"/>
    </p:custDataLst>
    <p:extLst>
      <p:ext uri="{BB962C8B-B14F-4D97-AF65-F5344CB8AC3E}">
        <p14:creationId xmlns:p14="http://schemas.microsoft.com/office/powerpoint/2010/main" val="207295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27DD5-18A8-878E-0D2B-3BE643DA2C3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93C76B-F3BD-FFC1-67E3-7C14A56682F3}"/>
              </a:ext>
            </a:extLst>
          </p:cNvPr>
          <p:cNvSpPr>
            <a:spLocks noGrp="1"/>
          </p:cNvSpPr>
          <p:nvPr>
            <p:ph type="title"/>
          </p:nvPr>
        </p:nvSpPr>
        <p:spPr>
          <a:xfrm>
            <a:off x="432479" y="189100"/>
            <a:ext cx="11759521" cy="581968"/>
          </a:xfrm>
        </p:spPr>
        <p:txBody>
          <a:bodyPr/>
          <a:lstStyle/>
          <a:p>
            <a:pPr>
              <a:lnSpc>
                <a:spcPct val="100000"/>
              </a:lnSpc>
              <a:spcBef>
                <a:spcPts val="0"/>
              </a:spcBef>
              <a:spcAft>
                <a:spcPts val="0"/>
              </a:spcAft>
            </a:pPr>
            <a:r>
              <a:rPr lang="fr-FR" sz="2000" dirty="0"/>
              <a:t>Les Français estiment quant à eux que le développement de la mobilité internationale des apprentis passe d’abord par un meilleur accompagnement dans la recherche d’une entreprise d’accueil </a:t>
            </a:r>
            <a:endParaRPr lang="fr-FR" sz="700" b="0" u="sng" dirty="0"/>
          </a:p>
        </p:txBody>
      </p:sp>
      <p:graphicFrame>
        <p:nvGraphicFramePr>
          <p:cNvPr id="3" name="¤SupprL ¤ReposSignif Graphique Awareness">
            <a:extLst>
              <a:ext uri="{FF2B5EF4-FFF2-40B4-BE49-F238E27FC236}">
                <a16:creationId xmlns:a16="http://schemas.microsoft.com/office/drawing/2014/main" id="{36378820-23EC-9B10-3A20-FE32FCAD9A69}"/>
              </a:ext>
            </a:extLst>
          </p:cNvPr>
          <p:cNvGraphicFramePr>
            <a:graphicFrameLocks/>
          </p:cNvGraphicFramePr>
          <p:nvPr>
            <p:extLst>
              <p:ext uri="{D42A27DB-BD31-4B8C-83A1-F6EECF244321}">
                <p14:modId xmlns:p14="http://schemas.microsoft.com/office/powerpoint/2010/main" val="805984418"/>
              </p:ext>
            </p:extLst>
          </p:nvPr>
        </p:nvGraphicFramePr>
        <p:xfrm>
          <a:off x="6142585" y="1774816"/>
          <a:ext cx="4974053" cy="4695194"/>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3D411963-8C3D-36BC-A15F-D55DFD4680EA}"/>
              </a:ext>
            </a:extLst>
          </p:cNvPr>
          <p:cNvSpPr/>
          <p:nvPr>
            <p:custDataLst>
              <p:tags r:id="rId1"/>
            </p:custDataLst>
          </p:nvPr>
        </p:nvSpPr>
        <p:spPr>
          <a:xfrm>
            <a:off x="330093" y="770275"/>
            <a:ext cx="8505682" cy="646331"/>
          </a:xfrm>
          <a:prstGeom prst="rect">
            <a:avLst/>
          </a:prstGeom>
        </p:spPr>
        <p:txBody>
          <a:bodyPr wrap="square">
            <a:spAutoFit/>
          </a:bodyPr>
          <a:lstStyle/>
          <a:p>
            <a:pPr fontAlgn="base">
              <a:spcAft>
                <a:spcPct val="0"/>
              </a:spcAft>
            </a:pPr>
            <a:r>
              <a:rPr lang="fr-FR" sz="1200" b="1" dirty="0">
                <a:solidFill>
                  <a:schemeClr val="bg1">
                    <a:lumMod val="50000"/>
                  </a:schemeClr>
                </a:solidFill>
              </a:rPr>
              <a:t>Parmi les mesures suivantes, lesquelles devraient être mises en place en priorité pour permettre à davantage d’apprentis de partir à l’étranger ? </a:t>
            </a:r>
          </a:p>
          <a:p>
            <a:pPr fontAlgn="base">
              <a:spcAft>
                <a:spcPct val="0"/>
              </a:spcAft>
            </a:pPr>
            <a:r>
              <a:rPr lang="fr-FR" sz="1200" dirty="0">
                <a:solidFill>
                  <a:schemeClr val="bg1">
                    <a:lumMod val="50000"/>
                  </a:schemeClr>
                </a:solidFill>
                <a:cs typeface="Arial" pitchFamily="34" charset="0"/>
              </a:rPr>
              <a:t>Base :  aux Français / trois réponses possibles</a:t>
            </a:r>
          </a:p>
        </p:txBody>
      </p:sp>
      <p:graphicFrame>
        <p:nvGraphicFramePr>
          <p:cNvPr id="9" name="Tableau 8">
            <a:extLst>
              <a:ext uri="{FF2B5EF4-FFF2-40B4-BE49-F238E27FC236}">
                <a16:creationId xmlns:a16="http://schemas.microsoft.com/office/drawing/2014/main" id="{115B2BF4-14AC-F124-6F0B-1A64C68D8873}"/>
              </a:ext>
            </a:extLst>
          </p:cNvPr>
          <p:cNvGraphicFramePr>
            <a:graphicFrameLocks noGrp="1"/>
          </p:cNvGraphicFramePr>
          <p:nvPr>
            <p:extLst>
              <p:ext uri="{D42A27DB-BD31-4B8C-83A1-F6EECF244321}">
                <p14:modId xmlns:p14="http://schemas.microsoft.com/office/powerpoint/2010/main" val="4223068665"/>
              </p:ext>
            </p:extLst>
          </p:nvPr>
        </p:nvGraphicFramePr>
        <p:xfrm>
          <a:off x="0" y="1742488"/>
          <a:ext cx="6142586" cy="4695191"/>
        </p:xfrm>
        <a:graphic>
          <a:graphicData uri="http://schemas.openxmlformats.org/drawingml/2006/table">
            <a:tbl>
              <a:tblPr firstRow="1" bandRow="1">
                <a:tableStyleId>{5940675A-B579-460E-94D1-54222C63F5DA}</a:tableStyleId>
              </a:tblPr>
              <a:tblGrid>
                <a:gridCol w="6142586">
                  <a:extLst>
                    <a:ext uri="{9D8B030D-6E8A-4147-A177-3AD203B41FA5}">
                      <a16:colId xmlns:a16="http://schemas.microsoft.com/office/drawing/2014/main" val="506482917"/>
                    </a:ext>
                  </a:extLst>
                </a:gridCol>
              </a:tblGrid>
              <a:tr h="519779">
                <a:tc>
                  <a:txBody>
                    <a:bodyPr/>
                    <a:lstStyle/>
                    <a:p>
                      <a:pPr algn="r" fontAlgn="t">
                        <a:buNone/>
                      </a:pPr>
                      <a:r>
                        <a:rPr lang="fr-FR" sz="1200" b="0" i="0" u="none" strike="noStrike" kern="1200" dirty="0">
                          <a:solidFill>
                            <a:schemeClr val="tx1"/>
                          </a:solidFill>
                          <a:effectLst/>
                          <a:latin typeface="+mn-lt"/>
                          <a:ea typeface="+mn-ea"/>
                          <a:cs typeface="+mn-cs"/>
                        </a:rPr>
                        <a:t>Aider les apprentis à trouver une entreprise ou un organisme d’accueil à l’étranger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0736991"/>
                  </a:ext>
                </a:extLst>
              </a:tr>
              <a:tr h="519779">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Prendre davantage en charge les frais de déplacement et de séjour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3020910"/>
                  </a:ext>
                </a:extLst>
              </a:tr>
              <a:tr h="528557">
                <a:tc>
                  <a:txBody>
                    <a:bodyPr/>
                    <a:lstStyle/>
                    <a:p>
                      <a:pPr algn="r" fontAlgn="t">
                        <a:buNone/>
                      </a:pPr>
                      <a:r>
                        <a:rPr lang="fr-FR" sz="1200" b="0" i="0" u="none" strike="noStrike" kern="1200" dirty="0">
                          <a:solidFill>
                            <a:schemeClr val="tx1"/>
                          </a:solidFill>
                          <a:effectLst/>
                          <a:latin typeface="+mn-lt"/>
                          <a:ea typeface="+mn-ea"/>
                          <a:cs typeface="+mn-cs"/>
                        </a:rPr>
                        <a:t>Développer les partenariats entre centres de formation de plusieurs pays européens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69778094"/>
                  </a:ext>
                </a:extLst>
              </a:tr>
              <a:tr h="519779">
                <a:tc>
                  <a:txBody>
                    <a:bodyPr/>
                    <a:lstStyle/>
                    <a:p>
                      <a:pPr algn="r" fontAlgn="t">
                        <a:buNone/>
                      </a:pPr>
                      <a:r>
                        <a:rPr lang="fr-FR" sz="1200" b="0" i="0" u="none" strike="noStrike" kern="1200" dirty="0">
                          <a:solidFill>
                            <a:schemeClr val="tx1"/>
                          </a:solidFill>
                          <a:effectLst/>
                          <a:latin typeface="+mn-lt"/>
                          <a:ea typeface="+mn-ea"/>
                          <a:cs typeface="+mn-cs"/>
                        </a:rPr>
                        <a:t>Simplifier les démarches administratives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6066942"/>
                  </a:ext>
                </a:extLst>
              </a:tr>
              <a:tr h="519779">
                <a:tc>
                  <a:txBody>
                    <a:bodyPr/>
                    <a:lstStyle/>
                    <a:p>
                      <a:pPr algn="r" fontAlgn="t">
                        <a:buNone/>
                      </a:pPr>
                      <a:r>
                        <a:rPr lang="fr-FR" sz="1200" b="0" i="0" u="none" strike="noStrike" kern="1200" dirty="0">
                          <a:solidFill>
                            <a:schemeClr val="tx1"/>
                          </a:solidFill>
                          <a:effectLst/>
                          <a:latin typeface="+mn-lt"/>
                          <a:ea typeface="+mn-ea"/>
                          <a:cs typeface="+mn-cs"/>
                        </a:rPr>
                        <a:t>Renforcer l’accompagnement du jeune avant et pendant son séjour</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0469629"/>
                  </a:ext>
                </a:extLst>
              </a:tr>
              <a:tr h="519779">
                <a:tc>
                  <a:txBody>
                    <a:bodyPr/>
                    <a:lstStyle/>
                    <a:p>
                      <a:pPr algn="r" fontAlgn="t">
                        <a:buNone/>
                      </a:pPr>
                      <a:r>
                        <a:rPr lang="fr-FR" sz="1200" b="0" i="0" u="none" strike="noStrike" kern="1200" dirty="0">
                          <a:solidFill>
                            <a:schemeClr val="tx1"/>
                          </a:solidFill>
                          <a:effectLst/>
                          <a:latin typeface="+mn-lt"/>
                          <a:ea typeface="+mn-ea"/>
                          <a:cs typeface="+mn-cs"/>
                        </a:rPr>
                        <a:t>Mieux informer les apprentis et leur famille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234686"/>
                  </a:ext>
                </a:extLst>
              </a:tr>
              <a:tr h="519779">
                <a:tc>
                  <a:txBody>
                    <a:bodyPr/>
                    <a:lstStyle/>
                    <a:p>
                      <a:pPr algn="r" fontAlgn="t">
                        <a:buNone/>
                      </a:pPr>
                      <a:r>
                        <a:rPr lang="fr-FR" sz="1200" b="0" i="0" u="none" strike="noStrike" kern="1200" dirty="0">
                          <a:solidFill>
                            <a:schemeClr val="tx1"/>
                          </a:solidFill>
                          <a:effectLst/>
                          <a:latin typeface="+mn-lt"/>
                          <a:ea typeface="+mn-ea"/>
                          <a:cs typeface="+mn-cs"/>
                        </a:rPr>
                        <a:t>Aider les petites entreprises à gérer l’absence de leur apprenti</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5298716"/>
                  </a:ext>
                </a:extLst>
              </a:tr>
              <a:tr h="528181">
                <a:tc>
                  <a:txBody>
                    <a:bodyPr/>
                    <a:lstStyle/>
                    <a:p>
                      <a:pPr algn="r" fontAlgn="t">
                        <a:buNone/>
                      </a:pPr>
                      <a:r>
                        <a:rPr lang="fr-FR" sz="1200" b="0" i="0" u="none" strike="noStrike" kern="1200" dirty="0">
                          <a:solidFill>
                            <a:schemeClr val="tx1"/>
                          </a:solidFill>
                          <a:effectLst/>
                          <a:latin typeface="+mn-lt"/>
                          <a:ea typeface="+mn-ea"/>
                          <a:cs typeface="+mn-cs"/>
                        </a:rPr>
                        <a:t>Mieux informer les entreprises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3289774"/>
                  </a:ext>
                </a:extLst>
              </a:tr>
              <a:tr h="519779">
                <a:tc>
                  <a:txBody>
                    <a:bodyPr/>
                    <a:lstStyle/>
                    <a:p>
                      <a:pPr algn="r" fontAlgn="t">
                        <a:buNone/>
                      </a:pPr>
                      <a:r>
                        <a:rPr lang="fr-FR" sz="1200" b="0" i="0" u="none" strike="noStrike" kern="1200" dirty="0">
                          <a:solidFill>
                            <a:schemeClr val="tx1"/>
                          </a:solidFill>
                          <a:effectLst/>
                          <a:latin typeface="+mn-lt"/>
                          <a:ea typeface="+mn-ea"/>
                          <a:cs typeface="+mn-cs"/>
                        </a:rPr>
                        <a:t>Aucune de ces mesures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130942"/>
                  </a:ext>
                </a:extLst>
              </a:tr>
            </a:tbl>
          </a:graphicData>
        </a:graphic>
      </p:graphicFrame>
      <p:grpSp>
        <p:nvGrpSpPr>
          <p:cNvPr id="14" name="Groupe 13">
            <a:extLst>
              <a:ext uri="{FF2B5EF4-FFF2-40B4-BE49-F238E27FC236}">
                <a16:creationId xmlns:a16="http://schemas.microsoft.com/office/drawing/2014/main" id="{9C5E804E-D890-C679-7E89-22DE42865CAF}"/>
              </a:ext>
            </a:extLst>
          </p:cNvPr>
          <p:cNvGrpSpPr/>
          <p:nvPr/>
        </p:nvGrpSpPr>
        <p:grpSpPr>
          <a:xfrm>
            <a:off x="5357417" y="1150325"/>
            <a:ext cx="1909643" cy="576000"/>
            <a:chOff x="5244040" y="1447280"/>
            <a:chExt cx="1909643" cy="576000"/>
          </a:xfrm>
        </p:grpSpPr>
        <p:sp>
          <p:nvSpPr>
            <p:cNvPr id="15" name="Rectangle 14">
              <a:extLst>
                <a:ext uri="{FF2B5EF4-FFF2-40B4-BE49-F238E27FC236}">
                  <a16:creationId xmlns:a16="http://schemas.microsoft.com/office/drawing/2014/main" id="{608BBF70-2D88-BD28-AF57-C73E6E6ACE5C}"/>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r>
                <a:rPr lang="fr-FR" sz="1600" b="1" dirty="0">
                  <a:solidFill>
                    <a:schemeClr val="tx1"/>
                  </a:solidFill>
                </a:rPr>
                <a:t>Français</a:t>
              </a:r>
            </a:p>
          </p:txBody>
        </p:sp>
        <p:grpSp>
          <p:nvGrpSpPr>
            <p:cNvPr id="16" name="Groupe 15">
              <a:extLst>
                <a:ext uri="{FF2B5EF4-FFF2-40B4-BE49-F238E27FC236}">
                  <a16:creationId xmlns:a16="http://schemas.microsoft.com/office/drawing/2014/main" id="{D07BE548-3342-093A-D19A-2E5F09B9DA49}"/>
                </a:ext>
              </a:extLst>
            </p:cNvPr>
            <p:cNvGrpSpPr/>
            <p:nvPr/>
          </p:nvGrpSpPr>
          <p:grpSpPr>
            <a:xfrm>
              <a:off x="5244040" y="1447280"/>
              <a:ext cx="576000" cy="576000"/>
              <a:chOff x="7566157" y="2694602"/>
              <a:chExt cx="792000" cy="792000"/>
            </a:xfrm>
          </p:grpSpPr>
          <p:sp>
            <p:nvSpPr>
              <p:cNvPr id="17" name="Ellipse 16">
                <a:extLst>
                  <a:ext uri="{FF2B5EF4-FFF2-40B4-BE49-F238E27FC236}">
                    <a16:creationId xmlns:a16="http://schemas.microsoft.com/office/drawing/2014/main" id="{3E039ED9-07D4-CB2F-5E0D-D74615D80904}"/>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18" name="Group 19">
                <a:extLst>
                  <a:ext uri="{FF2B5EF4-FFF2-40B4-BE49-F238E27FC236}">
                    <a16:creationId xmlns:a16="http://schemas.microsoft.com/office/drawing/2014/main" id="{ED3EA01E-7626-78A4-A412-467BED3757CE}"/>
                  </a:ext>
                </a:extLst>
              </p:cNvPr>
              <p:cNvGrpSpPr>
                <a:grpSpLocks noChangeAspect="1"/>
              </p:cNvGrpSpPr>
              <p:nvPr/>
            </p:nvGrpSpPr>
            <p:grpSpPr bwMode="auto">
              <a:xfrm>
                <a:off x="7592714" y="2734170"/>
                <a:ext cx="738885" cy="712865"/>
                <a:chOff x="620" y="2887"/>
                <a:chExt cx="374" cy="364"/>
              </a:xfrm>
              <a:noFill/>
            </p:grpSpPr>
            <p:sp>
              <p:nvSpPr>
                <p:cNvPr id="19" name="Freeform 20">
                  <a:extLst>
                    <a:ext uri="{FF2B5EF4-FFF2-40B4-BE49-F238E27FC236}">
                      <a16:creationId xmlns:a16="http://schemas.microsoft.com/office/drawing/2014/main" id="{195DCB55-E448-3345-43C7-26FB73B39849}"/>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0" name="Oval 21">
                  <a:extLst>
                    <a:ext uri="{FF2B5EF4-FFF2-40B4-BE49-F238E27FC236}">
                      <a16:creationId xmlns:a16="http://schemas.microsoft.com/office/drawing/2014/main" id="{056B5DD1-E90C-4C82-6D6E-4E2A853F4D1A}"/>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1" name="Freeform 22">
                  <a:extLst>
                    <a:ext uri="{FF2B5EF4-FFF2-40B4-BE49-F238E27FC236}">
                      <a16:creationId xmlns:a16="http://schemas.microsoft.com/office/drawing/2014/main" id="{426076D8-1481-5349-42C5-0AE35CFDBB60}"/>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2" name="Freeform 23">
                  <a:extLst>
                    <a:ext uri="{FF2B5EF4-FFF2-40B4-BE49-F238E27FC236}">
                      <a16:creationId xmlns:a16="http://schemas.microsoft.com/office/drawing/2014/main" id="{8AAED42B-9A91-EC64-6095-1649472C0B6A}"/>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3" name="Freeform 24">
                  <a:extLst>
                    <a:ext uri="{FF2B5EF4-FFF2-40B4-BE49-F238E27FC236}">
                      <a16:creationId xmlns:a16="http://schemas.microsoft.com/office/drawing/2014/main" id="{BB69E5C3-4E5F-4421-7D00-629D6AADFE80}"/>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4" name="Freeform 25">
                  <a:extLst>
                    <a:ext uri="{FF2B5EF4-FFF2-40B4-BE49-F238E27FC236}">
                      <a16:creationId xmlns:a16="http://schemas.microsoft.com/office/drawing/2014/main" id="{1F1C6598-6E57-32C6-3446-1E10F1DD1F56}"/>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5" name="Freeform 26">
                  <a:extLst>
                    <a:ext uri="{FF2B5EF4-FFF2-40B4-BE49-F238E27FC236}">
                      <a16:creationId xmlns:a16="http://schemas.microsoft.com/office/drawing/2014/main" id="{1872082C-13C1-CE42-32EF-5CB4DAD2EA22}"/>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6" name="Freeform 27">
                  <a:extLst>
                    <a:ext uri="{FF2B5EF4-FFF2-40B4-BE49-F238E27FC236}">
                      <a16:creationId xmlns:a16="http://schemas.microsoft.com/office/drawing/2014/main" id="{F513ABA3-D83F-65EA-9163-C86093AFE887}"/>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7" name="Freeform 28">
                  <a:extLst>
                    <a:ext uri="{FF2B5EF4-FFF2-40B4-BE49-F238E27FC236}">
                      <a16:creationId xmlns:a16="http://schemas.microsoft.com/office/drawing/2014/main" id="{A82A198A-52A6-F183-B746-3F4D09785D18}"/>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8" name="Freeform 29">
                  <a:extLst>
                    <a:ext uri="{FF2B5EF4-FFF2-40B4-BE49-F238E27FC236}">
                      <a16:creationId xmlns:a16="http://schemas.microsoft.com/office/drawing/2014/main" id="{5898A666-DF73-2E0E-E58A-8D95AF743F17}"/>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9" name="Freeform 30">
                  <a:extLst>
                    <a:ext uri="{FF2B5EF4-FFF2-40B4-BE49-F238E27FC236}">
                      <a16:creationId xmlns:a16="http://schemas.microsoft.com/office/drawing/2014/main" id="{2D89246C-F349-D220-2485-EA0565AD53BE}"/>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30" name="Freeform 31">
                  <a:extLst>
                    <a:ext uri="{FF2B5EF4-FFF2-40B4-BE49-F238E27FC236}">
                      <a16:creationId xmlns:a16="http://schemas.microsoft.com/office/drawing/2014/main" id="{F6AD271C-A723-DBD2-157B-E400B76E01B9}"/>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sp>
        <p:nvSpPr>
          <p:cNvPr id="7" name="ZoneTexte 6">
            <a:extLst>
              <a:ext uri="{FF2B5EF4-FFF2-40B4-BE49-F238E27FC236}">
                <a16:creationId xmlns:a16="http://schemas.microsoft.com/office/drawing/2014/main" id="{93072393-B709-4248-B1CC-07BF71BDBF66}"/>
              </a:ext>
            </a:extLst>
          </p:cNvPr>
          <p:cNvSpPr txBox="1"/>
          <p:nvPr/>
        </p:nvSpPr>
        <p:spPr>
          <a:xfrm>
            <a:off x="9291437" y="2470076"/>
            <a:ext cx="1948063" cy="290198"/>
          </a:xfrm>
          <a:prstGeom prst="wedgeRectCallout">
            <a:avLst>
              <a:gd name="adj1" fmla="val -59528"/>
              <a:gd name="adj2" fmla="val -16119"/>
            </a:avLst>
          </a:prstGeom>
          <a:solidFill>
            <a:schemeClr val="tx2"/>
          </a:solidFill>
        </p:spPr>
        <p:txBody>
          <a:bodyPr wrap="square" lIns="108000" tIns="36000" rIns="72000" bIns="36000" rtlCol="0" anchor="ctr">
            <a:noAutofit/>
          </a:bodyPr>
          <a:lstStyle/>
          <a:p>
            <a:pPr algn="l"/>
            <a:r>
              <a:rPr lang="fr-FR" sz="1100" b="1" dirty="0">
                <a:solidFill>
                  <a:schemeClr val="bg1"/>
                </a:solidFill>
              </a:rPr>
              <a:t>46% </a:t>
            </a:r>
            <a:r>
              <a:rPr lang="fr-FR" sz="1000" dirty="0">
                <a:solidFill>
                  <a:schemeClr val="bg1"/>
                </a:solidFill>
              </a:rPr>
              <a:t>parmi les moins de 25 ans</a:t>
            </a:r>
          </a:p>
        </p:txBody>
      </p:sp>
      <p:sp>
        <p:nvSpPr>
          <p:cNvPr id="10" name="ZoneTexte 9">
            <a:extLst>
              <a:ext uri="{FF2B5EF4-FFF2-40B4-BE49-F238E27FC236}">
                <a16:creationId xmlns:a16="http://schemas.microsoft.com/office/drawing/2014/main" id="{395A635A-3BB5-A868-F831-CE64D1979E03}"/>
              </a:ext>
            </a:extLst>
          </p:cNvPr>
          <p:cNvSpPr txBox="1"/>
          <p:nvPr/>
        </p:nvSpPr>
        <p:spPr>
          <a:xfrm>
            <a:off x="9558137" y="1836752"/>
            <a:ext cx="1681363" cy="371056"/>
          </a:xfrm>
          <a:prstGeom prst="wedgeRectCallout">
            <a:avLst>
              <a:gd name="adj1" fmla="val -55127"/>
              <a:gd name="adj2" fmla="val 19819"/>
            </a:avLst>
          </a:prstGeom>
          <a:solidFill>
            <a:schemeClr val="tx2"/>
          </a:solidFill>
        </p:spPr>
        <p:txBody>
          <a:bodyPr wrap="square" lIns="108000" tIns="36000" rIns="72000" bIns="36000" rtlCol="0" anchor="ctr">
            <a:noAutofit/>
          </a:bodyPr>
          <a:lstStyle/>
          <a:p>
            <a:pPr algn="l"/>
            <a:r>
              <a:rPr lang="fr-FR" sz="1100" b="1" dirty="0">
                <a:solidFill>
                  <a:schemeClr val="bg1"/>
                </a:solidFill>
              </a:rPr>
              <a:t>53% </a:t>
            </a:r>
            <a:r>
              <a:rPr lang="fr-FR" sz="1000" dirty="0">
                <a:solidFill>
                  <a:schemeClr val="bg1"/>
                </a:solidFill>
              </a:rPr>
              <a:t>parmi les parents d’enfants de 15 à 25 ans</a:t>
            </a:r>
          </a:p>
        </p:txBody>
      </p:sp>
    </p:spTree>
    <p:extLst>
      <p:ext uri="{BB962C8B-B14F-4D97-AF65-F5344CB8AC3E}">
        <p14:creationId xmlns:p14="http://schemas.microsoft.com/office/powerpoint/2010/main" val="2616898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9289F-588A-B99B-95AA-C1A38BEF7AE5}"/>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0164EBB7-25F0-21C1-CD34-CECF24FDD111}"/>
              </a:ext>
            </a:extLst>
          </p:cNvPr>
          <p:cNvGraphicFramePr/>
          <p:nvPr>
            <p:extLst>
              <p:ext uri="{D42A27DB-BD31-4B8C-83A1-F6EECF244321}">
                <p14:modId xmlns:p14="http://schemas.microsoft.com/office/powerpoint/2010/main" val="3669952198"/>
              </p:ext>
            </p:extLst>
          </p:nvPr>
        </p:nvGraphicFramePr>
        <p:xfrm>
          <a:off x="3191862" y="1648424"/>
          <a:ext cx="5672023" cy="4265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A49B34B1-C3A8-BC9B-EC9D-763F1CF0C63A}"/>
              </a:ext>
            </a:extLst>
          </p:cNvPr>
          <p:cNvGraphicFramePr/>
          <p:nvPr>
            <p:extLst>
              <p:ext uri="{D42A27DB-BD31-4B8C-83A1-F6EECF244321}">
                <p14:modId xmlns:p14="http://schemas.microsoft.com/office/powerpoint/2010/main" val="1972731269"/>
              </p:ext>
            </p:extLst>
          </p:nvPr>
        </p:nvGraphicFramePr>
        <p:xfrm>
          <a:off x="2879749" y="2282823"/>
          <a:ext cx="6675683" cy="3908531"/>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79B0DF31-E366-EDBA-EB47-C4A4F5D9322D}"/>
              </a:ext>
            </a:extLst>
          </p:cNvPr>
          <p:cNvSpPr>
            <a:spLocks noGrp="1"/>
          </p:cNvSpPr>
          <p:nvPr>
            <p:ph type="title"/>
          </p:nvPr>
        </p:nvSpPr>
        <p:spPr>
          <a:xfrm>
            <a:off x="432479" y="189100"/>
            <a:ext cx="11680964" cy="415498"/>
          </a:xfrm>
        </p:spPr>
        <p:txBody>
          <a:bodyPr/>
          <a:lstStyle/>
          <a:p>
            <a:pPr>
              <a:lnSpc>
                <a:spcPct val="100000"/>
              </a:lnSpc>
              <a:spcBef>
                <a:spcPts val="0"/>
              </a:spcBef>
              <a:spcAft>
                <a:spcPts val="0"/>
              </a:spcAft>
            </a:pPr>
            <a:r>
              <a:rPr lang="fr-FR" sz="2000" dirty="0"/>
              <a:t>Près de neuf Français sur dix estiment que la mobilité internationale pourrait améliorer l’attractivité de l’apprentissage pour les jeunes</a:t>
            </a:r>
            <a:endParaRPr lang="fr-FR" sz="2400" b="0" u="sng" dirty="0"/>
          </a:p>
        </p:txBody>
      </p:sp>
      <p:sp>
        <p:nvSpPr>
          <p:cNvPr id="4" name="Rectangle 3">
            <a:extLst>
              <a:ext uri="{FF2B5EF4-FFF2-40B4-BE49-F238E27FC236}">
                <a16:creationId xmlns:a16="http://schemas.microsoft.com/office/drawing/2014/main" id="{E7B8FC26-23CB-24E2-7EC4-DBB56CF2E261}"/>
              </a:ext>
            </a:extLst>
          </p:cNvPr>
          <p:cNvSpPr/>
          <p:nvPr>
            <p:custDataLst>
              <p:tags r:id="rId1"/>
            </p:custDataLst>
          </p:nvPr>
        </p:nvSpPr>
        <p:spPr>
          <a:xfrm>
            <a:off x="360169" y="1004630"/>
            <a:ext cx="9807492" cy="430887"/>
          </a:xfrm>
          <a:prstGeom prst="rect">
            <a:avLst/>
          </a:prstGeom>
        </p:spPr>
        <p:txBody>
          <a:bodyPr wrap="square">
            <a:spAutoFit/>
          </a:bodyPr>
          <a:lstStyle/>
          <a:p>
            <a:pPr fontAlgn="base">
              <a:spcAft>
                <a:spcPct val="0"/>
              </a:spcAft>
            </a:pPr>
            <a:r>
              <a:rPr lang="fr-FR" sz="1100" b="1" dirty="0">
                <a:solidFill>
                  <a:schemeClr val="bg1">
                    <a:lumMod val="50000"/>
                  </a:schemeClr>
                </a:solidFill>
                <a:cs typeface="Arial" pitchFamily="34" charset="0"/>
              </a:rPr>
              <a:t>Pensez-vous que le développement de la mobilité internationale pourrait rendre l’apprentissage plus attractif pour les jeunes ?</a:t>
            </a:r>
          </a:p>
          <a:p>
            <a:pPr fontAlgn="base">
              <a:spcAft>
                <a:spcPct val="0"/>
              </a:spcAft>
            </a:pPr>
            <a:r>
              <a:rPr lang="fr-FR" sz="1100" dirty="0">
                <a:solidFill>
                  <a:schemeClr val="bg1">
                    <a:lumMod val="50000"/>
                  </a:schemeClr>
                </a:solidFill>
                <a:cs typeface="Arial" pitchFamily="34" charset="0"/>
              </a:rPr>
              <a:t>Base :  aux Français</a:t>
            </a:r>
          </a:p>
        </p:txBody>
      </p:sp>
      <p:grpSp>
        <p:nvGrpSpPr>
          <p:cNvPr id="3" name="Groupe 2">
            <a:extLst>
              <a:ext uri="{FF2B5EF4-FFF2-40B4-BE49-F238E27FC236}">
                <a16:creationId xmlns:a16="http://schemas.microsoft.com/office/drawing/2014/main" id="{E91DA667-1D03-4462-B692-61BF3A52FA06}"/>
              </a:ext>
            </a:extLst>
          </p:cNvPr>
          <p:cNvGrpSpPr/>
          <p:nvPr/>
        </p:nvGrpSpPr>
        <p:grpSpPr>
          <a:xfrm>
            <a:off x="4987426" y="1527737"/>
            <a:ext cx="1909643" cy="576000"/>
            <a:chOff x="5244040" y="1447280"/>
            <a:chExt cx="1909643" cy="576000"/>
          </a:xfrm>
        </p:grpSpPr>
        <p:sp>
          <p:nvSpPr>
            <p:cNvPr id="6" name="Rectangle 5">
              <a:extLst>
                <a:ext uri="{FF2B5EF4-FFF2-40B4-BE49-F238E27FC236}">
                  <a16:creationId xmlns:a16="http://schemas.microsoft.com/office/drawing/2014/main" id="{7D5CB704-9519-1DBB-E4CC-D43F1CB888C7}"/>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r>
                <a:rPr lang="fr-FR" sz="1600" b="1" dirty="0">
                  <a:solidFill>
                    <a:schemeClr val="tx1"/>
                  </a:solidFill>
                </a:rPr>
                <a:t>     Français</a:t>
              </a:r>
            </a:p>
          </p:txBody>
        </p:sp>
        <p:grpSp>
          <p:nvGrpSpPr>
            <p:cNvPr id="7" name="Groupe 6">
              <a:extLst>
                <a:ext uri="{FF2B5EF4-FFF2-40B4-BE49-F238E27FC236}">
                  <a16:creationId xmlns:a16="http://schemas.microsoft.com/office/drawing/2014/main" id="{9F58175E-422D-3D3A-E7D1-403074D14365}"/>
                </a:ext>
              </a:extLst>
            </p:cNvPr>
            <p:cNvGrpSpPr/>
            <p:nvPr/>
          </p:nvGrpSpPr>
          <p:grpSpPr>
            <a:xfrm>
              <a:off x="5244040" y="1447280"/>
              <a:ext cx="576000" cy="576000"/>
              <a:chOff x="7566157" y="2694602"/>
              <a:chExt cx="792000" cy="792000"/>
            </a:xfrm>
          </p:grpSpPr>
          <p:sp>
            <p:nvSpPr>
              <p:cNvPr id="8" name="Ellipse 7">
                <a:extLst>
                  <a:ext uri="{FF2B5EF4-FFF2-40B4-BE49-F238E27FC236}">
                    <a16:creationId xmlns:a16="http://schemas.microsoft.com/office/drawing/2014/main" id="{BC0734A3-3AB3-7A32-CD32-4DA5B7FD5104}"/>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9" name="Group 19">
                <a:extLst>
                  <a:ext uri="{FF2B5EF4-FFF2-40B4-BE49-F238E27FC236}">
                    <a16:creationId xmlns:a16="http://schemas.microsoft.com/office/drawing/2014/main" id="{5A41A10A-5C66-5A36-EF16-CAE1B42FF0D0}"/>
                  </a:ext>
                </a:extLst>
              </p:cNvPr>
              <p:cNvGrpSpPr>
                <a:grpSpLocks noChangeAspect="1"/>
              </p:cNvGrpSpPr>
              <p:nvPr/>
            </p:nvGrpSpPr>
            <p:grpSpPr bwMode="auto">
              <a:xfrm>
                <a:off x="7592714" y="2734170"/>
                <a:ext cx="738885" cy="712865"/>
                <a:chOff x="620" y="2887"/>
                <a:chExt cx="374" cy="364"/>
              </a:xfrm>
              <a:noFill/>
            </p:grpSpPr>
            <p:sp>
              <p:nvSpPr>
                <p:cNvPr id="13" name="Freeform 20">
                  <a:extLst>
                    <a:ext uri="{FF2B5EF4-FFF2-40B4-BE49-F238E27FC236}">
                      <a16:creationId xmlns:a16="http://schemas.microsoft.com/office/drawing/2014/main" id="{9BC21878-737B-9D1F-A9A9-5638EF941985}"/>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4" name="Oval 21">
                  <a:extLst>
                    <a:ext uri="{FF2B5EF4-FFF2-40B4-BE49-F238E27FC236}">
                      <a16:creationId xmlns:a16="http://schemas.microsoft.com/office/drawing/2014/main" id="{48BD46E5-49C1-81B6-6C5A-585816DEDB23}"/>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6" name="Freeform 22">
                  <a:extLst>
                    <a:ext uri="{FF2B5EF4-FFF2-40B4-BE49-F238E27FC236}">
                      <a16:creationId xmlns:a16="http://schemas.microsoft.com/office/drawing/2014/main" id="{3E1ADCB6-E3E5-7D7F-F72A-80A8D2B30150}"/>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8" name="Freeform 23">
                  <a:extLst>
                    <a:ext uri="{FF2B5EF4-FFF2-40B4-BE49-F238E27FC236}">
                      <a16:creationId xmlns:a16="http://schemas.microsoft.com/office/drawing/2014/main" id="{F70AFF58-29B8-8120-FE22-5A3319E666C9}"/>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9" name="Freeform 24">
                  <a:extLst>
                    <a:ext uri="{FF2B5EF4-FFF2-40B4-BE49-F238E27FC236}">
                      <a16:creationId xmlns:a16="http://schemas.microsoft.com/office/drawing/2014/main" id="{0C85F2C1-F21E-466D-0EF4-43F2EA02ECA3}"/>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0" name="Freeform 25">
                  <a:extLst>
                    <a:ext uri="{FF2B5EF4-FFF2-40B4-BE49-F238E27FC236}">
                      <a16:creationId xmlns:a16="http://schemas.microsoft.com/office/drawing/2014/main" id="{62A4391F-527A-7EA3-93DE-A48AAB1DDA05}"/>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1" name="Freeform 26">
                  <a:extLst>
                    <a:ext uri="{FF2B5EF4-FFF2-40B4-BE49-F238E27FC236}">
                      <a16:creationId xmlns:a16="http://schemas.microsoft.com/office/drawing/2014/main" id="{E3251BCD-EAED-826B-BD29-B1CAF254D8F4}"/>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2" name="Freeform 27">
                  <a:extLst>
                    <a:ext uri="{FF2B5EF4-FFF2-40B4-BE49-F238E27FC236}">
                      <a16:creationId xmlns:a16="http://schemas.microsoft.com/office/drawing/2014/main" id="{CE9318A6-2A40-272B-8411-2C3A9329DF62}"/>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3" name="Freeform 28">
                  <a:extLst>
                    <a:ext uri="{FF2B5EF4-FFF2-40B4-BE49-F238E27FC236}">
                      <a16:creationId xmlns:a16="http://schemas.microsoft.com/office/drawing/2014/main" id="{A92C2524-9017-1A4A-98C3-24601F4B4F3D}"/>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4" name="Freeform 29">
                  <a:extLst>
                    <a:ext uri="{FF2B5EF4-FFF2-40B4-BE49-F238E27FC236}">
                      <a16:creationId xmlns:a16="http://schemas.microsoft.com/office/drawing/2014/main" id="{B783198C-12AD-3F6C-D8F4-EE142F055BC8}"/>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5" name="Freeform 30">
                  <a:extLst>
                    <a:ext uri="{FF2B5EF4-FFF2-40B4-BE49-F238E27FC236}">
                      <a16:creationId xmlns:a16="http://schemas.microsoft.com/office/drawing/2014/main" id="{930998B1-3C12-5945-E125-E80B078EAC66}"/>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6" name="Freeform 31">
                  <a:extLst>
                    <a:ext uri="{FF2B5EF4-FFF2-40B4-BE49-F238E27FC236}">
                      <a16:creationId xmlns:a16="http://schemas.microsoft.com/office/drawing/2014/main" id="{97A88E1D-8367-4FCB-5E60-3907CD31C77C}"/>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aphicFrame>
        <p:nvGraphicFramePr>
          <p:cNvPr id="15" name="Tableau 14">
            <a:extLst>
              <a:ext uri="{FF2B5EF4-FFF2-40B4-BE49-F238E27FC236}">
                <a16:creationId xmlns:a16="http://schemas.microsoft.com/office/drawing/2014/main" id="{25C3D4FE-CEEE-67C2-4BCE-172EB21C187B}"/>
              </a:ext>
            </a:extLst>
          </p:cNvPr>
          <p:cNvGraphicFramePr>
            <a:graphicFrameLocks noGrp="1"/>
          </p:cNvGraphicFramePr>
          <p:nvPr>
            <p:extLst>
              <p:ext uri="{D42A27DB-BD31-4B8C-83A1-F6EECF244321}">
                <p14:modId xmlns:p14="http://schemas.microsoft.com/office/powerpoint/2010/main" val="395222459"/>
              </p:ext>
            </p:extLst>
          </p:nvPr>
        </p:nvGraphicFramePr>
        <p:xfrm>
          <a:off x="-2" y="5788301"/>
          <a:ext cx="12192000" cy="3708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896815250"/>
                    </a:ext>
                  </a:extLst>
                </a:gridCol>
                <a:gridCol w="2438400">
                  <a:extLst>
                    <a:ext uri="{9D8B030D-6E8A-4147-A177-3AD203B41FA5}">
                      <a16:colId xmlns:a16="http://schemas.microsoft.com/office/drawing/2014/main" val="3201585896"/>
                    </a:ext>
                  </a:extLst>
                </a:gridCol>
                <a:gridCol w="2438400">
                  <a:extLst>
                    <a:ext uri="{9D8B030D-6E8A-4147-A177-3AD203B41FA5}">
                      <a16:colId xmlns:a16="http://schemas.microsoft.com/office/drawing/2014/main" val="130612766"/>
                    </a:ext>
                  </a:extLst>
                </a:gridCol>
                <a:gridCol w="2438400">
                  <a:extLst>
                    <a:ext uri="{9D8B030D-6E8A-4147-A177-3AD203B41FA5}">
                      <a16:colId xmlns:a16="http://schemas.microsoft.com/office/drawing/2014/main" val="3646017439"/>
                    </a:ext>
                  </a:extLst>
                </a:gridCol>
                <a:gridCol w="2438400">
                  <a:extLst>
                    <a:ext uri="{9D8B030D-6E8A-4147-A177-3AD203B41FA5}">
                      <a16:colId xmlns:a16="http://schemas.microsoft.com/office/drawing/2014/main" val="1874329290"/>
                    </a:ext>
                  </a:extLst>
                </a:gridCol>
              </a:tblGrid>
              <a:tr h="370840">
                <a:tc>
                  <a:txBody>
                    <a:bodyPr/>
                    <a:lstStyle/>
                    <a:p>
                      <a:pPr algn="ctr"/>
                      <a:r>
                        <a:rPr lang="fr-FR" sz="1100" dirty="0"/>
                        <a:t>Oui, beaucoup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Oui, un peu</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t>Non, pas vraiment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740F"/>
                    </a:solidFill>
                  </a:tcPr>
                </a:tc>
                <a:tc>
                  <a:txBody>
                    <a:bodyPr/>
                    <a:lstStyle/>
                    <a:p>
                      <a:pPr algn="ctr"/>
                      <a:r>
                        <a:rPr lang="fr-FR" sz="1100" dirty="0"/>
                        <a:t>Non, pas du tout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Vous ne savez pas du tout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sp>
        <p:nvSpPr>
          <p:cNvPr id="27" name="ZoneTexte 26">
            <a:extLst>
              <a:ext uri="{FF2B5EF4-FFF2-40B4-BE49-F238E27FC236}">
                <a16:creationId xmlns:a16="http://schemas.microsoft.com/office/drawing/2014/main" id="{4C677DD5-DE7D-D313-B3E6-544A716776C7}"/>
              </a:ext>
            </a:extLst>
          </p:cNvPr>
          <p:cNvSpPr txBox="1"/>
          <p:nvPr/>
        </p:nvSpPr>
        <p:spPr>
          <a:xfrm>
            <a:off x="8319606" y="1703595"/>
            <a:ext cx="3191116" cy="2330638"/>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chemeClr val="tx2"/>
                </a:solidFill>
              </a:rPr>
              <a:t>87%</a:t>
            </a:r>
          </a:p>
          <a:p>
            <a:pPr algn="l">
              <a:lnSpc>
                <a:spcPct val="115000"/>
              </a:lnSpc>
              <a:spcBef>
                <a:spcPts val="400"/>
              </a:spcBef>
              <a:spcAft>
                <a:spcPts val="400"/>
              </a:spcAft>
            </a:pPr>
            <a:r>
              <a:rPr lang="fr-FR" sz="2000" dirty="0">
                <a:solidFill>
                  <a:schemeClr val="tx2"/>
                </a:solidFill>
              </a:rPr>
              <a:t>Pensent que la mobilité internationale pourrait rendre l’apprentissage plus attractif</a:t>
            </a:r>
          </a:p>
        </p:txBody>
      </p:sp>
      <p:sp>
        <p:nvSpPr>
          <p:cNvPr id="29" name="ZoneTexte 28">
            <a:extLst>
              <a:ext uri="{FF2B5EF4-FFF2-40B4-BE49-F238E27FC236}">
                <a16:creationId xmlns:a16="http://schemas.microsoft.com/office/drawing/2014/main" id="{F8550555-9667-ECA6-076D-5236E1B8B46F}"/>
              </a:ext>
            </a:extLst>
          </p:cNvPr>
          <p:cNvSpPr txBox="1"/>
          <p:nvPr/>
        </p:nvSpPr>
        <p:spPr>
          <a:xfrm>
            <a:off x="793445" y="1703594"/>
            <a:ext cx="3191116" cy="1095556"/>
          </a:xfrm>
          <a:prstGeom prst="rect">
            <a:avLst/>
          </a:prstGeom>
          <a:noFill/>
        </p:spPr>
        <p:txBody>
          <a:bodyPr wrap="square" lIns="0" tIns="0" rIns="0" bIns="0" rtlCol="0">
            <a:spAutoFit/>
          </a:bodyPr>
          <a:lstStyle/>
          <a:p>
            <a:pPr algn="r">
              <a:lnSpc>
                <a:spcPct val="115000"/>
              </a:lnSpc>
              <a:spcBef>
                <a:spcPts val="400"/>
              </a:spcBef>
              <a:spcAft>
                <a:spcPts val="400"/>
              </a:spcAft>
            </a:pPr>
            <a:r>
              <a:rPr lang="fr-FR" sz="4000" b="1" dirty="0">
                <a:solidFill>
                  <a:srgbClr val="E50158"/>
                </a:solidFill>
              </a:rPr>
              <a:t>7%</a:t>
            </a:r>
          </a:p>
          <a:p>
            <a:pPr algn="r">
              <a:lnSpc>
                <a:spcPct val="115000"/>
              </a:lnSpc>
              <a:spcBef>
                <a:spcPts val="400"/>
              </a:spcBef>
              <a:spcAft>
                <a:spcPts val="400"/>
              </a:spcAft>
            </a:pPr>
            <a:r>
              <a:rPr lang="fr-FR" sz="1600" dirty="0">
                <a:solidFill>
                  <a:srgbClr val="E50158"/>
                </a:solidFill>
              </a:rPr>
              <a:t>Ne sont pas d’accord</a:t>
            </a:r>
          </a:p>
        </p:txBody>
      </p:sp>
    </p:spTree>
    <p:extLst>
      <p:ext uri="{BB962C8B-B14F-4D97-AF65-F5344CB8AC3E}">
        <p14:creationId xmlns:p14="http://schemas.microsoft.com/office/powerpoint/2010/main" val="984601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7DC69-884B-BF2D-7FED-B819D9C26F7F}"/>
            </a:ext>
          </a:extLst>
        </p:cNvPr>
        <p:cNvGrpSpPr/>
        <p:nvPr/>
      </p:nvGrpSpPr>
      <p:grpSpPr>
        <a:xfrm>
          <a:off x="0" y="0"/>
          <a:ext cx="0" cy="0"/>
          <a:chOff x="0" y="0"/>
          <a:chExt cx="0" cy="0"/>
        </a:xfrm>
      </p:grpSpPr>
      <p:graphicFrame>
        <p:nvGraphicFramePr>
          <p:cNvPr id="37" name="Graph_ENS">
            <a:extLst>
              <a:ext uri="{FF2B5EF4-FFF2-40B4-BE49-F238E27FC236}">
                <a16:creationId xmlns:a16="http://schemas.microsoft.com/office/drawing/2014/main" id="{7BD6DB10-FFF1-8CCE-2406-EEAD2C83A2B5}"/>
              </a:ext>
            </a:extLst>
          </p:cNvPr>
          <p:cNvGraphicFramePr/>
          <p:nvPr>
            <p:extLst>
              <p:ext uri="{D42A27DB-BD31-4B8C-83A1-F6EECF244321}">
                <p14:modId xmlns:p14="http://schemas.microsoft.com/office/powerpoint/2010/main" val="3447759321"/>
              </p:ext>
            </p:extLst>
          </p:nvPr>
        </p:nvGraphicFramePr>
        <p:xfrm>
          <a:off x="3372837" y="1476974"/>
          <a:ext cx="5672023" cy="4265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aph_ENS">
            <a:extLst>
              <a:ext uri="{FF2B5EF4-FFF2-40B4-BE49-F238E27FC236}">
                <a16:creationId xmlns:a16="http://schemas.microsoft.com/office/drawing/2014/main" id="{3EB5D176-03FA-B00C-5F1E-51D6040C5F25}"/>
              </a:ext>
            </a:extLst>
          </p:cNvPr>
          <p:cNvGraphicFramePr/>
          <p:nvPr>
            <p:extLst>
              <p:ext uri="{D42A27DB-BD31-4B8C-83A1-F6EECF244321}">
                <p14:modId xmlns:p14="http://schemas.microsoft.com/office/powerpoint/2010/main" val="3805358289"/>
              </p:ext>
            </p:extLst>
          </p:nvPr>
        </p:nvGraphicFramePr>
        <p:xfrm>
          <a:off x="3051981" y="2111287"/>
          <a:ext cx="6675683" cy="3908531"/>
        </p:xfrm>
        <a:graphic>
          <a:graphicData uri="http://schemas.openxmlformats.org/drawingml/2006/chart">
            <c:chart xmlns:c="http://schemas.openxmlformats.org/drawingml/2006/chart" xmlns:r="http://schemas.openxmlformats.org/officeDocument/2006/relationships" r:id="rId5"/>
          </a:graphicData>
        </a:graphic>
      </p:graphicFrame>
      <p:sp>
        <p:nvSpPr>
          <p:cNvPr id="2" name="Titre 1">
            <a:extLst>
              <a:ext uri="{FF2B5EF4-FFF2-40B4-BE49-F238E27FC236}">
                <a16:creationId xmlns:a16="http://schemas.microsoft.com/office/drawing/2014/main" id="{C4F73C00-8D4C-CA11-D725-59C05A8D466B}"/>
              </a:ext>
            </a:extLst>
          </p:cNvPr>
          <p:cNvSpPr>
            <a:spLocks noGrp="1"/>
          </p:cNvSpPr>
          <p:nvPr>
            <p:ph type="title"/>
          </p:nvPr>
        </p:nvSpPr>
        <p:spPr>
          <a:xfrm>
            <a:off x="432479" y="189100"/>
            <a:ext cx="11680964" cy="415498"/>
          </a:xfrm>
        </p:spPr>
        <p:txBody>
          <a:bodyPr/>
          <a:lstStyle/>
          <a:p>
            <a:pPr>
              <a:lnSpc>
                <a:spcPct val="100000"/>
              </a:lnSpc>
              <a:spcBef>
                <a:spcPts val="0"/>
              </a:spcBef>
              <a:spcAft>
                <a:spcPts val="0"/>
              </a:spcAft>
            </a:pPr>
            <a:r>
              <a:rPr lang="fr-FR" sz="2000" dirty="0"/>
              <a:t>Huit français sur dix soutiennent l’idée que les pouvoirs publics soutiennent davantage la mobilité internationale des apprentis</a:t>
            </a:r>
            <a:endParaRPr lang="fr-FR" sz="1800" dirty="0"/>
          </a:p>
        </p:txBody>
      </p:sp>
      <p:sp>
        <p:nvSpPr>
          <p:cNvPr id="4" name="Rectangle 3">
            <a:extLst>
              <a:ext uri="{FF2B5EF4-FFF2-40B4-BE49-F238E27FC236}">
                <a16:creationId xmlns:a16="http://schemas.microsoft.com/office/drawing/2014/main" id="{FC347F1C-19EA-18D1-13B9-AF8A5882F6F1}"/>
              </a:ext>
            </a:extLst>
          </p:cNvPr>
          <p:cNvSpPr/>
          <p:nvPr>
            <p:custDataLst>
              <p:tags r:id="rId1"/>
            </p:custDataLst>
          </p:nvPr>
        </p:nvSpPr>
        <p:spPr>
          <a:xfrm>
            <a:off x="341659" y="932201"/>
            <a:ext cx="9807492" cy="430887"/>
          </a:xfrm>
          <a:prstGeom prst="rect">
            <a:avLst/>
          </a:prstGeom>
        </p:spPr>
        <p:txBody>
          <a:bodyPr wrap="square">
            <a:spAutoFit/>
          </a:bodyPr>
          <a:lstStyle/>
          <a:p>
            <a:pPr fontAlgn="base">
              <a:spcAft>
                <a:spcPct val="0"/>
              </a:spcAft>
            </a:pPr>
            <a:r>
              <a:rPr lang="fr-FR" sz="1100" b="1" dirty="0">
                <a:solidFill>
                  <a:schemeClr val="bg1">
                    <a:lumMod val="50000"/>
                  </a:schemeClr>
                </a:solidFill>
                <a:cs typeface="Arial" pitchFamily="34" charset="0"/>
              </a:rPr>
              <a:t>Seriez-vous favorable ou opposé au fait que les pouvoirs publics consacrent davantage de moyens pour permettre aux apprentis de partir à l’étranger ?</a:t>
            </a:r>
          </a:p>
          <a:p>
            <a:pPr fontAlgn="base">
              <a:spcAft>
                <a:spcPct val="0"/>
              </a:spcAft>
            </a:pPr>
            <a:r>
              <a:rPr lang="fr-FR" sz="1100" dirty="0">
                <a:solidFill>
                  <a:schemeClr val="bg1">
                    <a:lumMod val="50000"/>
                  </a:schemeClr>
                </a:solidFill>
                <a:cs typeface="Arial" pitchFamily="34" charset="0"/>
              </a:rPr>
              <a:t>Base :  aux Français</a:t>
            </a:r>
          </a:p>
        </p:txBody>
      </p:sp>
      <p:grpSp>
        <p:nvGrpSpPr>
          <p:cNvPr id="3" name="Groupe 2">
            <a:extLst>
              <a:ext uri="{FF2B5EF4-FFF2-40B4-BE49-F238E27FC236}">
                <a16:creationId xmlns:a16="http://schemas.microsoft.com/office/drawing/2014/main" id="{852438B9-A249-6B17-AD8B-154FD5D31413}"/>
              </a:ext>
            </a:extLst>
          </p:cNvPr>
          <p:cNvGrpSpPr/>
          <p:nvPr/>
        </p:nvGrpSpPr>
        <p:grpSpPr>
          <a:xfrm>
            <a:off x="5318139" y="1394177"/>
            <a:ext cx="1909643" cy="576000"/>
            <a:chOff x="5244040" y="1447280"/>
            <a:chExt cx="1909643" cy="576000"/>
          </a:xfrm>
        </p:grpSpPr>
        <p:sp>
          <p:nvSpPr>
            <p:cNvPr id="6" name="Rectangle 5">
              <a:extLst>
                <a:ext uri="{FF2B5EF4-FFF2-40B4-BE49-F238E27FC236}">
                  <a16:creationId xmlns:a16="http://schemas.microsoft.com/office/drawing/2014/main" id="{EDD0A397-43A7-4120-6DAA-287AA2CA1219}"/>
                </a:ext>
              </a:extLst>
            </p:cNvPr>
            <p:cNvSpPr/>
            <p:nvPr/>
          </p:nvSpPr>
          <p:spPr>
            <a:xfrm>
              <a:off x="5737577" y="1594609"/>
              <a:ext cx="1416106" cy="323681"/>
            </a:xfrm>
            <a:prstGeom prst="rect">
              <a:avLst/>
            </a:prstGeom>
            <a:solidFill>
              <a:srgbClr val="BCC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r>
                <a:rPr lang="fr-FR" sz="1600" b="1" dirty="0">
                  <a:solidFill>
                    <a:schemeClr val="tx1"/>
                  </a:solidFill>
                </a:rPr>
                <a:t>    Français</a:t>
              </a:r>
            </a:p>
          </p:txBody>
        </p:sp>
        <p:grpSp>
          <p:nvGrpSpPr>
            <p:cNvPr id="7" name="Groupe 6">
              <a:extLst>
                <a:ext uri="{FF2B5EF4-FFF2-40B4-BE49-F238E27FC236}">
                  <a16:creationId xmlns:a16="http://schemas.microsoft.com/office/drawing/2014/main" id="{AF9907AE-A6C9-1714-F25E-06D99FA55E24}"/>
                </a:ext>
              </a:extLst>
            </p:cNvPr>
            <p:cNvGrpSpPr/>
            <p:nvPr/>
          </p:nvGrpSpPr>
          <p:grpSpPr>
            <a:xfrm>
              <a:off x="5244040" y="1447280"/>
              <a:ext cx="576000" cy="576000"/>
              <a:chOff x="7566157" y="2694602"/>
              <a:chExt cx="792000" cy="792000"/>
            </a:xfrm>
          </p:grpSpPr>
          <p:sp>
            <p:nvSpPr>
              <p:cNvPr id="8" name="Ellipse 7">
                <a:extLst>
                  <a:ext uri="{FF2B5EF4-FFF2-40B4-BE49-F238E27FC236}">
                    <a16:creationId xmlns:a16="http://schemas.microsoft.com/office/drawing/2014/main" id="{040FEBFB-8AE8-3D18-2526-CC085C18FD91}"/>
                  </a:ext>
                </a:extLst>
              </p:cNvPr>
              <p:cNvSpPr/>
              <p:nvPr/>
            </p:nvSpPr>
            <p:spPr>
              <a:xfrm>
                <a:off x="7566157" y="2694602"/>
                <a:ext cx="792000" cy="7920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Barlow"/>
                  <a:ea typeface="+mn-ea"/>
                  <a:cs typeface="+mn-cs"/>
                </a:endParaRPr>
              </a:p>
            </p:txBody>
          </p:sp>
          <p:grpSp>
            <p:nvGrpSpPr>
              <p:cNvPr id="9" name="Group 19">
                <a:extLst>
                  <a:ext uri="{FF2B5EF4-FFF2-40B4-BE49-F238E27FC236}">
                    <a16:creationId xmlns:a16="http://schemas.microsoft.com/office/drawing/2014/main" id="{7D07C555-221D-A534-B351-C9FA058C438B}"/>
                  </a:ext>
                </a:extLst>
              </p:cNvPr>
              <p:cNvGrpSpPr>
                <a:grpSpLocks noChangeAspect="1"/>
              </p:cNvGrpSpPr>
              <p:nvPr/>
            </p:nvGrpSpPr>
            <p:grpSpPr bwMode="auto">
              <a:xfrm>
                <a:off x="7592714" y="2734170"/>
                <a:ext cx="738885" cy="712865"/>
                <a:chOff x="620" y="2887"/>
                <a:chExt cx="374" cy="364"/>
              </a:xfrm>
              <a:noFill/>
            </p:grpSpPr>
            <p:sp>
              <p:nvSpPr>
                <p:cNvPr id="13" name="Freeform 20">
                  <a:extLst>
                    <a:ext uri="{FF2B5EF4-FFF2-40B4-BE49-F238E27FC236}">
                      <a16:creationId xmlns:a16="http://schemas.microsoft.com/office/drawing/2014/main" id="{2477687A-9267-5A45-7234-FD6AA8D370A1}"/>
                    </a:ext>
                  </a:extLst>
                </p:cNvPr>
                <p:cNvSpPr>
                  <a:spLocks/>
                </p:cNvSpPr>
                <p:nvPr/>
              </p:nvSpPr>
              <p:spPr bwMode="auto">
                <a:xfrm>
                  <a:off x="764" y="3100"/>
                  <a:ext cx="85" cy="51"/>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4" name="Oval 21">
                  <a:extLst>
                    <a:ext uri="{FF2B5EF4-FFF2-40B4-BE49-F238E27FC236}">
                      <a16:creationId xmlns:a16="http://schemas.microsoft.com/office/drawing/2014/main" id="{AE7970C1-CD42-A194-8AC4-FED232557587}"/>
                    </a:ext>
                  </a:extLst>
                </p:cNvPr>
                <p:cNvSpPr>
                  <a:spLocks noChangeArrowheads="1"/>
                </p:cNvSpPr>
                <p:nvPr/>
              </p:nvSpPr>
              <p:spPr bwMode="auto">
                <a:xfrm>
                  <a:off x="713" y="2998"/>
                  <a:ext cx="187" cy="187"/>
                </a:xfrm>
                <a:prstGeom prst="ellipse">
                  <a:avLst/>
                </a:pr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6" name="Freeform 22">
                  <a:extLst>
                    <a:ext uri="{FF2B5EF4-FFF2-40B4-BE49-F238E27FC236}">
                      <a16:creationId xmlns:a16="http://schemas.microsoft.com/office/drawing/2014/main" id="{3F697616-9265-2F26-E22F-C3330AA27EE0}"/>
                    </a:ext>
                  </a:extLst>
                </p:cNvPr>
                <p:cNvSpPr>
                  <a:spLocks/>
                </p:cNvSpPr>
                <p:nvPr/>
              </p:nvSpPr>
              <p:spPr bwMode="auto">
                <a:xfrm>
                  <a:off x="781" y="3032"/>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8" name="Freeform 23">
                  <a:extLst>
                    <a:ext uri="{FF2B5EF4-FFF2-40B4-BE49-F238E27FC236}">
                      <a16:creationId xmlns:a16="http://schemas.microsoft.com/office/drawing/2014/main" id="{9695BE5C-3287-AD0C-7FB6-CF81B880D97F}"/>
                    </a:ext>
                  </a:extLst>
                </p:cNvPr>
                <p:cNvSpPr>
                  <a:spLocks/>
                </p:cNvSpPr>
                <p:nvPr/>
              </p:nvSpPr>
              <p:spPr bwMode="auto">
                <a:xfrm>
                  <a:off x="696" y="2955"/>
                  <a:ext cx="85" cy="52"/>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19" name="Freeform 24">
                  <a:extLst>
                    <a:ext uri="{FF2B5EF4-FFF2-40B4-BE49-F238E27FC236}">
                      <a16:creationId xmlns:a16="http://schemas.microsoft.com/office/drawing/2014/main" id="{23190616-CE14-11F6-B837-7081C263A2FD}"/>
                    </a:ext>
                  </a:extLst>
                </p:cNvPr>
                <p:cNvSpPr>
                  <a:spLocks/>
                </p:cNvSpPr>
                <p:nvPr/>
              </p:nvSpPr>
              <p:spPr bwMode="auto">
                <a:xfrm>
                  <a:off x="713" y="2887"/>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0" name="Freeform 25">
                  <a:extLst>
                    <a:ext uri="{FF2B5EF4-FFF2-40B4-BE49-F238E27FC236}">
                      <a16:creationId xmlns:a16="http://schemas.microsoft.com/office/drawing/2014/main" id="{54ECEA4A-F5C2-FB01-299C-16F87AE9BCE6}"/>
                    </a:ext>
                  </a:extLst>
                </p:cNvPr>
                <p:cNvSpPr>
                  <a:spLocks/>
                </p:cNvSpPr>
                <p:nvPr/>
              </p:nvSpPr>
              <p:spPr bwMode="auto">
                <a:xfrm>
                  <a:off x="832" y="2955"/>
                  <a:ext cx="85" cy="52"/>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1" name="Freeform 26">
                  <a:extLst>
                    <a:ext uri="{FF2B5EF4-FFF2-40B4-BE49-F238E27FC236}">
                      <a16:creationId xmlns:a16="http://schemas.microsoft.com/office/drawing/2014/main" id="{58317767-8E1F-5061-21EF-FE97A8452428}"/>
                    </a:ext>
                  </a:extLst>
                </p:cNvPr>
                <p:cNvSpPr>
                  <a:spLocks/>
                </p:cNvSpPr>
                <p:nvPr/>
              </p:nvSpPr>
              <p:spPr bwMode="auto">
                <a:xfrm>
                  <a:off x="849" y="2887"/>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2" name="Freeform 27">
                  <a:extLst>
                    <a:ext uri="{FF2B5EF4-FFF2-40B4-BE49-F238E27FC236}">
                      <a16:creationId xmlns:a16="http://schemas.microsoft.com/office/drawing/2014/main" id="{E8611A42-BCC3-EDDE-46EC-08959BA92878}"/>
                    </a:ext>
                  </a:extLst>
                </p:cNvPr>
                <p:cNvSpPr>
                  <a:spLocks/>
                </p:cNvSpPr>
                <p:nvPr/>
              </p:nvSpPr>
              <p:spPr bwMode="auto">
                <a:xfrm>
                  <a:off x="917" y="3092"/>
                  <a:ext cx="77" cy="51"/>
                </a:xfrm>
                <a:custGeom>
                  <a:avLst/>
                  <a:gdLst>
                    <a:gd name="T0" fmla="*/ 36 w 36"/>
                    <a:gd name="T1" fmla="*/ 24 h 24"/>
                    <a:gd name="T2" fmla="*/ 36 w 36"/>
                    <a:gd name="T3" fmla="*/ 12 h 24"/>
                    <a:gd name="T4" fmla="*/ 16 w 36"/>
                    <a:gd name="T5" fmla="*/ 0 h 24"/>
                    <a:gd name="T6" fmla="*/ 0 w 36"/>
                    <a:gd name="T7" fmla="*/ 6 h 24"/>
                  </a:gdLst>
                  <a:ahLst/>
                  <a:cxnLst>
                    <a:cxn ang="0">
                      <a:pos x="T0" y="T1"/>
                    </a:cxn>
                    <a:cxn ang="0">
                      <a:pos x="T2" y="T3"/>
                    </a:cxn>
                    <a:cxn ang="0">
                      <a:pos x="T4" y="T5"/>
                    </a:cxn>
                    <a:cxn ang="0">
                      <a:pos x="T6" y="T7"/>
                    </a:cxn>
                  </a:cxnLst>
                  <a:rect l="0" t="0" r="r" b="b"/>
                  <a:pathLst>
                    <a:path w="36" h="24">
                      <a:moveTo>
                        <a:pt x="36" y="24"/>
                      </a:moveTo>
                      <a:cubicBezTo>
                        <a:pt x="36" y="12"/>
                        <a:pt x="36" y="12"/>
                        <a:pt x="36" y="12"/>
                      </a:cubicBezTo>
                      <a:cubicBezTo>
                        <a:pt x="36" y="7"/>
                        <a:pt x="25" y="0"/>
                        <a:pt x="16" y="0"/>
                      </a:cubicBezTo>
                      <a:cubicBezTo>
                        <a:pt x="10" y="0"/>
                        <a:pt x="4" y="3"/>
                        <a:pt x="0"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3" name="Freeform 28">
                  <a:extLst>
                    <a:ext uri="{FF2B5EF4-FFF2-40B4-BE49-F238E27FC236}">
                      <a16:creationId xmlns:a16="http://schemas.microsoft.com/office/drawing/2014/main" id="{5EF33086-0F4F-5956-BA26-526081C6D947}"/>
                    </a:ext>
                  </a:extLst>
                </p:cNvPr>
                <p:cNvSpPr>
                  <a:spLocks/>
                </p:cNvSpPr>
                <p:nvPr/>
              </p:nvSpPr>
              <p:spPr bwMode="auto">
                <a:xfrm>
                  <a:off x="926" y="3024"/>
                  <a:ext cx="51" cy="68"/>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4" name="Freeform 29">
                  <a:extLst>
                    <a:ext uri="{FF2B5EF4-FFF2-40B4-BE49-F238E27FC236}">
                      <a16:creationId xmlns:a16="http://schemas.microsoft.com/office/drawing/2014/main" id="{64019B94-C8F8-9B2B-3282-433FCC66BDE8}"/>
                    </a:ext>
                  </a:extLst>
                </p:cNvPr>
                <p:cNvSpPr>
                  <a:spLocks/>
                </p:cNvSpPr>
                <p:nvPr/>
              </p:nvSpPr>
              <p:spPr bwMode="auto">
                <a:xfrm>
                  <a:off x="620" y="3092"/>
                  <a:ext cx="76" cy="51"/>
                </a:xfrm>
                <a:custGeom>
                  <a:avLst/>
                  <a:gdLst>
                    <a:gd name="T0" fmla="*/ 0 w 36"/>
                    <a:gd name="T1" fmla="*/ 24 h 24"/>
                    <a:gd name="T2" fmla="*/ 0 w 36"/>
                    <a:gd name="T3" fmla="*/ 12 h 24"/>
                    <a:gd name="T4" fmla="*/ 20 w 36"/>
                    <a:gd name="T5" fmla="*/ 0 h 24"/>
                    <a:gd name="T6" fmla="*/ 36 w 36"/>
                    <a:gd name="T7" fmla="*/ 6 h 24"/>
                  </a:gdLst>
                  <a:ahLst/>
                  <a:cxnLst>
                    <a:cxn ang="0">
                      <a:pos x="T0" y="T1"/>
                    </a:cxn>
                    <a:cxn ang="0">
                      <a:pos x="T2" y="T3"/>
                    </a:cxn>
                    <a:cxn ang="0">
                      <a:pos x="T4" y="T5"/>
                    </a:cxn>
                    <a:cxn ang="0">
                      <a:pos x="T6" y="T7"/>
                    </a:cxn>
                  </a:cxnLst>
                  <a:rect l="0" t="0" r="r" b="b"/>
                  <a:pathLst>
                    <a:path w="36" h="24">
                      <a:moveTo>
                        <a:pt x="0" y="24"/>
                      </a:moveTo>
                      <a:cubicBezTo>
                        <a:pt x="0" y="12"/>
                        <a:pt x="0" y="12"/>
                        <a:pt x="0" y="12"/>
                      </a:cubicBezTo>
                      <a:cubicBezTo>
                        <a:pt x="0" y="7"/>
                        <a:pt x="11" y="0"/>
                        <a:pt x="20" y="0"/>
                      </a:cubicBezTo>
                      <a:cubicBezTo>
                        <a:pt x="26" y="0"/>
                        <a:pt x="32" y="3"/>
                        <a:pt x="36" y="6"/>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5" name="Freeform 30">
                  <a:extLst>
                    <a:ext uri="{FF2B5EF4-FFF2-40B4-BE49-F238E27FC236}">
                      <a16:creationId xmlns:a16="http://schemas.microsoft.com/office/drawing/2014/main" id="{AD4001AA-1BF6-FF01-6586-91E30282BB91}"/>
                    </a:ext>
                  </a:extLst>
                </p:cNvPr>
                <p:cNvSpPr>
                  <a:spLocks/>
                </p:cNvSpPr>
                <p:nvPr/>
              </p:nvSpPr>
              <p:spPr bwMode="auto">
                <a:xfrm>
                  <a:off x="637" y="3024"/>
                  <a:ext cx="51" cy="68"/>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sp>
              <p:nvSpPr>
                <p:cNvPr id="26" name="Freeform 31">
                  <a:extLst>
                    <a:ext uri="{FF2B5EF4-FFF2-40B4-BE49-F238E27FC236}">
                      <a16:creationId xmlns:a16="http://schemas.microsoft.com/office/drawing/2014/main" id="{47D607E3-AF03-E55C-E084-3D13B2DB6EE3}"/>
                    </a:ext>
                  </a:extLst>
                </p:cNvPr>
                <p:cNvSpPr>
                  <a:spLocks/>
                </p:cNvSpPr>
                <p:nvPr/>
              </p:nvSpPr>
              <p:spPr bwMode="auto">
                <a:xfrm>
                  <a:off x="855" y="3143"/>
                  <a:ext cx="109" cy="108"/>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grpFill/>
                <a:ln w="12700" cap="rnd">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121B5A"/>
                    </a:solidFill>
                    <a:effectLst/>
                    <a:uLnTx/>
                    <a:uFillTx/>
                    <a:latin typeface="Arial"/>
                    <a:ea typeface="+mn-ea"/>
                    <a:cs typeface="+mn-cs"/>
                  </a:endParaRPr>
                </a:p>
              </p:txBody>
            </p:sp>
          </p:grpSp>
        </p:grpSp>
      </p:grpSp>
      <p:graphicFrame>
        <p:nvGraphicFramePr>
          <p:cNvPr id="15" name="Tableau 14">
            <a:extLst>
              <a:ext uri="{FF2B5EF4-FFF2-40B4-BE49-F238E27FC236}">
                <a16:creationId xmlns:a16="http://schemas.microsoft.com/office/drawing/2014/main" id="{A0CACCD2-683B-615B-0D83-F4D3627AE360}"/>
              </a:ext>
            </a:extLst>
          </p:cNvPr>
          <p:cNvGraphicFramePr>
            <a:graphicFrameLocks noGrp="1"/>
          </p:cNvGraphicFramePr>
          <p:nvPr>
            <p:extLst>
              <p:ext uri="{D42A27DB-BD31-4B8C-83A1-F6EECF244321}">
                <p14:modId xmlns:p14="http://schemas.microsoft.com/office/powerpoint/2010/main" val="4263194375"/>
              </p:ext>
            </p:extLst>
          </p:nvPr>
        </p:nvGraphicFramePr>
        <p:xfrm>
          <a:off x="-2" y="5740676"/>
          <a:ext cx="12192000" cy="3708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1896815250"/>
                    </a:ext>
                  </a:extLst>
                </a:gridCol>
                <a:gridCol w="2438400">
                  <a:extLst>
                    <a:ext uri="{9D8B030D-6E8A-4147-A177-3AD203B41FA5}">
                      <a16:colId xmlns:a16="http://schemas.microsoft.com/office/drawing/2014/main" val="3201585896"/>
                    </a:ext>
                  </a:extLst>
                </a:gridCol>
                <a:gridCol w="2438400">
                  <a:extLst>
                    <a:ext uri="{9D8B030D-6E8A-4147-A177-3AD203B41FA5}">
                      <a16:colId xmlns:a16="http://schemas.microsoft.com/office/drawing/2014/main" val="130612766"/>
                    </a:ext>
                  </a:extLst>
                </a:gridCol>
                <a:gridCol w="2438400">
                  <a:extLst>
                    <a:ext uri="{9D8B030D-6E8A-4147-A177-3AD203B41FA5}">
                      <a16:colId xmlns:a16="http://schemas.microsoft.com/office/drawing/2014/main" val="3646017439"/>
                    </a:ext>
                  </a:extLst>
                </a:gridCol>
                <a:gridCol w="2438400">
                  <a:extLst>
                    <a:ext uri="{9D8B030D-6E8A-4147-A177-3AD203B41FA5}">
                      <a16:colId xmlns:a16="http://schemas.microsoft.com/office/drawing/2014/main" val="1874329290"/>
                    </a:ext>
                  </a:extLst>
                </a:gridCol>
              </a:tblGrid>
              <a:tr h="370840">
                <a:tc>
                  <a:txBody>
                    <a:bodyPr/>
                    <a:lstStyle/>
                    <a:p>
                      <a:pPr algn="ctr"/>
                      <a:r>
                        <a:rPr lang="fr-FR" sz="1100" dirty="0"/>
                        <a:t>Tout à fait favorables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50000"/>
                      </a:schemeClr>
                    </a:solidFill>
                  </a:tcPr>
                </a:tc>
                <a:tc>
                  <a:txBody>
                    <a:bodyPr/>
                    <a:lstStyle/>
                    <a:p>
                      <a:pPr algn="ctr"/>
                      <a:r>
                        <a:rPr lang="fr-FR" sz="1100" dirty="0"/>
                        <a:t>Plutôt favorables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dirty="0"/>
                        <a:t>Plutôt opposés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740F"/>
                    </a:solidFill>
                  </a:tcPr>
                </a:tc>
                <a:tc>
                  <a:txBody>
                    <a:bodyPr/>
                    <a:lstStyle/>
                    <a:p>
                      <a:pPr algn="ctr"/>
                      <a:r>
                        <a:rPr lang="fr-FR" sz="1100" dirty="0"/>
                        <a:t>Tout à fait opposés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0158"/>
                    </a:solidFill>
                  </a:tcPr>
                </a:tc>
                <a:tc>
                  <a:txBody>
                    <a:bodyPr/>
                    <a:lstStyle/>
                    <a:p>
                      <a:pPr algn="ctr"/>
                      <a:r>
                        <a:rPr lang="fr-FR" sz="1100" dirty="0"/>
                        <a:t>Vous ne savez pas du tout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791321703"/>
                  </a:ext>
                </a:extLst>
              </a:tr>
            </a:tbl>
          </a:graphicData>
        </a:graphic>
      </p:graphicFrame>
      <p:sp>
        <p:nvSpPr>
          <p:cNvPr id="27" name="ZoneTexte 26">
            <a:extLst>
              <a:ext uri="{FF2B5EF4-FFF2-40B4-BE49-F238E27FC236}">
                <a16:creationId xmlns:a16="http://schemas.microsoft.com/office/drawing/2014/main" id="{1E5C8DB0-58CE-EB6D-0C26-C28FEFA32243}"/>
              </a:ext>
            </a:extLst>
          </p:cNvPr>
          <p:cNvSpPr txBox="1"/>
          <p:nvPr/>
        </p:nvSpPr>
        <p:spPr>
          <a:xfrm>
            <a:off x="8319606" y="1703595"/>
            <a:ext cx="3191116" cy="1268809"/>
          </a:xfrm>
          <a:prstGeom prst="rect">
            <a:avLst/>
          </a:prstGeom>
          <a:noFill/>
        </p:spPr>
        <p:txBody>
          <a:bodyPr wrap="square" lIns="0" tIns="0" rIns="0" bIns="0" rtlCol="0">
            <a:spAutoFit/>
          </a:bodyPr>
          <a:lstStyle/>
          <a:p>
            <a:pPr algn="l">
              <a:lnSpc>
                <a:spcPct val="115000"/>
              </a:lnSpc>
              <a:spcBef>
                <a:spcPts val="400"/>
              </a:spcBef>
              <a:spcAft>
                <a:spcPts val="400"/>
              </a:spcAft>
            </a:pPr>
            <a:r>
              <a:rPr lang="fr-FR" sz="4800" b="1" dirty="0">
                <a:solidFill>
                  <a:schemeClr val="tx2"/>
                </a:solidFill>
              </a:rPr>
              <a:t>79%</a:t>
            </a:r>
          </a:p>
          <a:p>
            <a:pPr algn="l">
              <a:lnSpc>
                <a:spcPct val="115000"/>
              </a:lnSpc>
              <a:spcBef>
                <a:spcPts val="400"/>
              </a:spcBef>
              <a:spcAft>
                <a:spcPts val="400"/>
              </a:spcAft>
            </a:pPr>
            <a:r>
              <a:rPr lang="fr-FR" sz="2000" dirty="0">
                <a:solidFill>
                  <a:schemeClr val="tx2"/>
                </a:solidFill>
              </a:rPr>
              <a:t>Y sont favorables</a:t>
            </a:r>
          </a:p>
        </p:txBody>
      </p:sp>
      <p:sp>
        <p:nvSpPr>
          <p:cNvPr id="29" name="ZoneTexte 28">
            <a:extLst>
              <a:ext uri="{FF2B5EF4-FFF2-40B4-BE49-F238E27FC236}">
                <a16:creationId xmlns:a16="http://schemas.microsoft.com/office/drawing/2014/main" id="{2705CF7C-FCA3-938F-AE51-EC07C83EE914}"/>
              </a:ext>
            </a:extLst>
          </p:cNvPr>
          <p:cNvSpPr txBox="1"/>
          <p:nvPr/>
        </p:nvSpPr>
        <p:spPr>
          <a:xfrm>
            <a:off x="793445" y="1703594"/>
            <a:ext cx="3191116" cy="1095556"/>
          </a:xfrm>
          <a:prstGeom prst="rect">
            <a:avLst/>
          </a:prstGeom>
          <a:noFill/>
        </p:spPr>
        <p:txBody>
          <a:bodyPr wrap="square" lIns="0" tIns="0" rIns="0" bIns="0" rtlCol="0">
            <a:spAutoFit/>
          </a:bodyPr>
          <a:lstStyle/>
          <a:p>
            <a:pPr algn="r">
              <a:lnSpc>
                <a:spcPct val="115000"/>
              </a:lnSpc>
              <a:spcBef>
                <a:spcPts val="400"/>
              </a:spcBef>
              <a:spcAft>
                <a:spcPts val="400"/>
              </a:spcAft>
            </a:pPr>
            <a:r>
              <a:rPr lang="fr-FR" sz="4000" b="1" dirty="0">
                <a:solidFill>
                  <a:srgbClr val="E50158"/>
                </a:solidFill>
              </a:rPr>
              <a:t>11%</a:t>
            </a:r>
          </a:p>
          <a:p>
            <a:pPr algn="r">
              <a:lnSpc>
                <a:spcPct val="115000"/>
              </a:lnSpc>
              <a:spcBef>
                <a:spcPts val="400"/>
              </a:spcBef>
              <a:spcAft>
                <a:spcPts val="400"/>
              </a:spcAft>
            </a:pPr>
            <a:r>
              <a:rPr lang="fr-FR" sz="1600" dirty="0">
                <a:solidFill>
                  <a:srgbClr val="E50158"/>
                </a:solidFill>
              </a:rPr>
              <a:t>Y sont défavorables</a:t>
            </a:r>
          </a:p>
        </p:txBody>
      </p:sp>
      <p:sp>
        <p:nvSpPr>
          <p:cNvPr id="33" name="ZoneTexte 32">
            <a:extLst>
              <a:ext uri="{FF2B5EF4-FFF2-40B4-BE49-F238E27FC236}">
                <a16:creationId xmlns:a16="http://schemas.microsoft.com/office/drawing/2014/main" id="{5AB89AFC-6ED0-DB6E-D4DE-BB5E250C75FC}"/>
              </a:ext>
            </a:extLst>
          </p:cNvPr>
          <p:cNvSpPr txBox="1"/>
          <p:nvPr/>
        </p:nvSpPr>
        <p:spPr>
          <a:xfrm>
            <a:off x="8450755" y="3116585"/>
            <a:ext cx="1948063" cy="290198"/>
          </a:xfrm>
          <a:prstGeom prst="wedgeRectCallout">
            <a:avLst>
              <a:gd name="adj1" fmla="val -59528"/>
              <a:gd name="adj2" fmla="val -32530"/>
            </a:avLst>
          </a:prstGeom>
          <a:solidFill>
            <a:schemeClr val="tx2"/>
          </a:solidFill>
        </p:spPr>
        <p:txBody>
          <a:bodyPr wrap="square" lIns="108000" tIns="36000" rIns="72000" bIns="36000" rtlCol="0" anchor="ctr">
            <a:noAutofit/>
          </a:bodyPr>
          <a:lstStyle/>
          <a:p>
            <a:pPr algn="l"/>
            <a:r>
              <a:rPr lang="fr-FR" sz="1100" b="1" dirty="0">
                <a:solidFill>
                  <a:schemeClr val="bg1"/>
                </a:solidFill>
              </a:rPr>
              <a:t>85% </a:t>
            </a:r>
            <a:r>
              <a:rPr lang="fr-FR" sz="1000" dirty="0">
                <a:solidFill>
                  <a:schemeClr val="bg1"/>
                </a:solidFill>
              </a:rPr>
              <a:t>parmi les moins de 25 ans</a:t>
            </a:r>
          </a:p>
        </p:txBody>
      </p:sp>
    </p:spTree>
    <p:extLst>
      <p:ext uri="{BB962C8B-B14F-4D97-AF65-F5344CB8AC3E}">
        <p14:creationId xmlns:p14="http://schemas.microsoft.com/office/powerpoint/2010/main" val="4272059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36327FA-293A-A271-3181-1C153E46F60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F0FCD78-9CA9-5361-C6C3-621AE88484C7}"/>
              </a:ext>
            </a:extLst>
          </p:cNvPr>
          <p:cNvSpPr>
            <a:spLocks noGrp="1"/>
          </p:cNvSpPr>
          <p:nvPr>
            <p:ph type="title"/>
          </p:nvPr>
        </p:nvSpPr>
        <p:spPr>
          <a:xfrm>
            <a:off x="432000" y="1350000"/>
            <a:ext cx="5791000" cy="715669"/>
          </a:xfrm>
        </p:spPr>
        <p:txBody>
          <a:bodyPr/>
          <a:lstStyle/>
          <a:p>
            <a:r>
              <a:rPr lang="fr-FR" dirty="0"/>
              <a:t>Annexes </a:t>
            </a:r>
          </a:p>
        </p:txBody>
      </p:sp>
      <p:pic>
        <p:nvPicPr>
          <p:cNvPr id="19" name="Picture Placeholder 18">
            <a:extLst>
              <a:ext uri="{FF2B5EF4-FFF2-40B4-BE49-F238E27FC236}">
                <a16:creationId xmlns:a16="http://schemas.microsoft.com/office/drawing/2014/main" id="{3FA803A9-DD85-BB33-67D7-73B937E7B10A}"/>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l="2914" t="8555" r="12818" b="7084"/>
          <a:stretch/>
        </p:blipFill>
        <p:spPr>
          <a:xfrm>
            <a:off x="1905000" y="0"/>
            <a:ext cx="10300263" cy="6870700"/>
          </a:xfrm>
        </p:spPr>
      </p:pic>
      <p:sp>
        <p:nvSpPr>
          <p:cNvPr id="11" name="Right Triangle 10">
            <a:extLst>
              <a:ext uri="{FF2B5EF4-FFF2-40B4-BE49-F238E27FC236}">
                <a16:creationId xmlns:a16="http://schemas.microsoft.com/office/drawing/2014/main" id="{473BC57B-ACC1-4403-EED4-CD5E5D6759A1}"/>
              </a:ext>
              <a:ext uri="{C183D7F6-B498-43B3-948B-1728B52AA6E4}">
                <adec:decorative xmlns:adec="http://schemas.microsoft.com/office/drawing/2017/decorative" val="1"/>
              </a:ext>
            </a:extLst>
          </p:cNvPr>
          <p:cNvSpPr/>
          <p:nvPr/>
        </p:nvSpPr>
        <p:spPr>
          <a:xfrm rot="16200000">
            <a:off x="8661370" y="3324649"/>
            <a:ext cx="3492560" cy="3594098"/>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sp>
        <p:nvSpPr>
          <p:cNvPr id="9" name="Freeform: Shape 8">
            <a:extLst>
              <a:ext uri="{FF2B5EF4-FFF2-40B4-BE49-F238E27FC236}">
                <a16:creationId xmlns:a16="http://schemas.microsoft.com/office/drawing/2014/main" id="{F29A16FD-0E95-19D8-7B5B-90EF3DBC0A8F}"/>
              </a:ext>
              <a:ext uri="{C183D7F6-B498-43B3-948B-1728B52AA6E4}">
                <adec:decorative xmlns:adec="http://schemas.microsoft.com/office/drawing/2017/decorative" val="1"/>
              </a:ext>
            </a:extLst>
          </p:cNvPr>
          <p:cNvSpPr/>
          <p:nvPr/>
        </p:nvSpPr>
        <p:spPr>
          <a:xfrm rot="8100000">
            <a:off x="7902608" y="557600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sp>
        <p:nvSpPr>
          <p:cNvPr id="20" name="Freeform: Shape 19">
            <a:extLst>
              <a:ext uri="{FF2B5EF4-FFF2-40B4-BE49-F238E27FC236}">
                <a16:creationId xmlns:a16="http://schemas.microsoft.com/office/drawing/2014/main" id="{EAD5E15A-BB3A-602F-4F6E-500CD9EE1FB3}"/>
              </a:ext>
              <a:ext uri="{C183D7F6-B498-43B3-948B-1728B52AA6E4}">
                <adec:decorative xmlns:adec="http://schemas.microsoft.com/office/drawing/2017/decorative" val="1"/>
              </a:ext>
            </a:extLst>
          </p:cNvPr>
          <p:cNvSpPr/>
          <p:nvPr/>
        </p:nvSpPr>
        <p:spPr>
          <a:xfrm rot="18900000">
            <a:off x="6149040" y="431596"/>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10" name="Picture 3" descr="A blue and green logo&#10;&#10;AI-generated content may be incorrect.">
            <a:extLst>
              <a:ext uri="{FF2B5EF4-FFF2-40B4-BE49-F238E27FC236}">
                <a16:creationId xmlns:a16="http://schemas.microsoft.com/office/drawing/2014/main" id="{F53BB2A9-E889-22FA-A00E-B67F90D895FB}"/>
              </a:ext>
            </a:extLst>
          </p:cNvPr>
          <p:cNvPicPr>
            <a:picLocks noChangeAspect="1"/>
          </p:cNvPicPr>
          <p:nvPr/>
        </p:nvPicPr>
        <p:blipFill>
          <a:blip r:embed="rId4"/>
          <a:stretch>
            <a:fillRect/>
          </a:stretch>
        </p:blipFill>
        <p:spPr>
          <a:xfrm>
            <a:off x="11084349" y="6104444"/>
            <a:ext cx="947207" cy="585070"/>
          </a:xfrm>
          <a:prstGeom prst="rect">
            <a:avLst/>
          </a:prstGeom>
        </p:spPr>
      </p:pic>
    </p:spTree>
    <p:extLst>
      <p:ext uri="{BB962C8B-B14F-4D97-AF65-F5344CB8AC3E}">
        <p14:creationId xmlns:p14="http://schemas.microsoft.com/office/powerpoint/2010/main" val="2098551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14A8DEC-4702-2B33-FDCF-58669595F17C}"/>
              </a:ext>
            </a:extLst>
          </p:cNvPr>
          <p:cNvSpPr>
            <a:spLocks noGrp="1"/>
          </p:cNvSpPr>
          <p:nvPr>
            <p:ph type="title"/>
          </p:nvPr>
        </p:nvSpPr>
        <p:spPr/>
        <p:txBody>
          <a:bodyPr/>
          <a:lstStyle/>
          <a:p>
            <a:r>
              <a:rPr lang="fr-FR" dirty="0"/>
              <a:t>NOS ENGAGEMENTS</a:t>
            </a:r>
          </a:p>
        </p:txBody>
      </p:sp>
      <p:sp>
        <p:nvSpPr>
          <p:cNvPr id="6" name="Content Placeholder 5">
            <a:extLst>
              <a:ext uri="{FF2B5EF4-FFF2-40B4-BE49-F238E27FC236}">
                <a16:creationId xmlns:a16="http://schemas.microsoft.com/office/drawing/2014/main" id="{EDD76FF7-3EEB-AEE9-534D-D09534D51EE3}"/>
              </a:ext>
            </a:extLst>
          </p:cNvPr>
          <p:cNvSpPr>
            <a:spLocks noGrp="1"/>
          </p:cNvSpPr>
          <p:nvPr>
            <p:ph idx="1"/>
          </p:nvPr>
        </p:nvSpPr>
        <p:spPr>
          <a:xfrm>
            <a:off x="450000" y="1257832"/>
            <a:ext cx="11274425" cy="435502"/>
          </a:xfrm>
        </p:spPr>
        <p:txBody>
          <a:bodyPr/>
          <a:lstStyle/>
          <a:p>
            <a:r>
              <a:rPr lang="en-GB" sz="2000" dirty="0"/>
              <a:t>CODES PROFESSIONNELS, CERTIFICATION QUALITÉ CONSERVATION ET PROTECTION DES DONNÉES</a:t>
            </a:r>
          </a:p>
        </p:txBody>
      </p:sp>
      <p:pic>
        <p:nvPicPr>
          <p:cNvPr id="2" name="Picture 2">
            <a:extLst>
              <a:ext uri="{FF2B5EF4-FFF2-40B4-BE49-F238E27FC236}">
                <a16:creationId xmlns:a16="http://schemas.microsoft.com/office/drawing/2014/main" id="{6414B488-64CA-D5CE-ABB8-BAD0E67EA4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641" r="956" b="19645"/>
          <a:stretch/>
        </p:blipFill>
        <p:spPr bwMode="auto">
          <a:xfrm>
            <a:off x="11270550" y="210404"/>
            <a:ext cx="662152" cy="405897"/>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contenu 15">
            <a:extLst>
              <a:ext uri="{FF2B5EF4-FFF2-40B4-BE49-F238E27FC236}">
                <a16:creationId xmlns:a16="http://schemas.microsoft.com/office/drawing/2014/main" id="{CA39466F-634E-9881-D633-FE7B56CCB02C}"/>
              </a:ext>
            </a:extLst>
          </p:cNvPr>
          <p:cNvSpPr txBox="1">
            <a:spLocks/>
          </p:cNvSpPr>
          <p:nvPr/>
        </p:nvSpPr>
        <p:spPr>
          <a:xfrm>
            <a:off x="249773" y="1973501"/>
            <a:ext cx="6065042" cy="1336250"/>
          </a:xfrm>
          <a:prstGeom prst="rect">
            <a:avLst/>
          </a:prstGeom>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
                <a:srgbClr val="E87722"/>
              </a:buClr>
              <a:buSzPct val="50000"/>
              <a:buNone/>
              <a:tabLst/>
              <a:defRPr/>
            </a:pPr>
            <a:r>
              <a:rPr kumimoji="0" lang="fr-FR" sz="1200" b="0" i="0" u="none" strike="noStrike" kern="1200" cap="none" spc="0" normalizeH="0" baseline="0" dirty="0">
                <a:ln>
                  <a:noFill/>
                </a:ln>
                <a:solidFill>
                  <a:prstClr val="black"/>
                </a:solidFill>
                <a:effectLst/>
                <a:uLnTx/>
                <a:uFillTx/>
                <a:ea typeface="+mn-ea"/>
                <a:cs typeface="+mn-cs"/>
              </a:rPr>
              <a:t>Ipsos est membre des organismes professionnels français et européens des études de marché et d’opinion suivants : </a:t>
            </a:r>
          </a:p>
          <a:p>
            <a:pPr lvl="1">
              <a:buClr>
                <a:schemeClr val="tx1"/>
              </a:buClr>
              <a:buFont typeface="Arial" panose="020B0604020202020204" pitchFamily="34" charset="0"/>
              <a:buChar char="•"/>
              <a:defRPr/>
            </a:pPr>
            <a:r>
              <a:rPr kumimoji="0" lang="fr-FR" sz="1200" b="1" i="0" u="none" strike="noStrike" kern="1200" cap="none" spc="0" normalizeH="0" baseline="0" dirty="0">
                <a:ln>
                  <a:noFill/>
                </a:ln>
                <a:solidFill>
                  <a:prstClr val="black"/>
                </a:solidFill>
                <a:effectLst/>
                <a:uLnTx/>
                <a:uFillTx/>
                <a:ea typeface="+mn-ea"/>
                <a:cs typeface="+mn-cs"/>
              </a:rPr>
              <a:t>SYNTEC</a:t>
            </a:r>
            <a:r>
              <a:rPr kumimoji="0" lang="fr-FR" sz="1200" b="0" i="0" u="none" strike="noStrike" kern="1200" cap="none" spc="0" normalizeH="0" baseline="0" dirty="0">
                <a:ln>
                  <a:noFill/>
                </a:ln>
                <a:solidFill>
                  <a:prstClr val="black"/>
                </a:solidFill>
                <a:effectLst/>
                <a:uLnTx/>
                <a:uFillTx/>
                <a:ea typeface="+mn-ea"/>
                <a:cs typeface="+mn-cs"/>
              </a:rPr>
              <a:t> (syndicat professionnel des sociétés d’études de marché en </a:t>
            </a:r>
            <a:r>
              <a:rPr kumimoji="0" lang="fr-FR" sz="1200" b="0" i="0" u="none" strike="noStrike" kern="1200" cap="none" spc="0" normalizeH="0" baseline="0" dirty="0" err="1">
                <a:ln>
                  <a:noFill/>
                </a:ln>
                <a:solidFill>
                  <a:prstClr val="black"/>
                </a:solidFill>
                <a:effectLst/>
                <a:uLnTx/>
                <a:uFillTx/>
                <a:ea typeface="+mn-ea"/>
                <a:cs typeface="+mn-cs"/>
              </a:rPr>
              <a:t>france</a:t>
            </a:r>
            <a:r>
              <a:rPr kumimoji="0" lang="fr-FR" sz="1200" b="0" i="0" u="none" strike="noStrike" kern="1200" cap="none" spc="0" normalizeH="0" baseline="0" dirty="0">
                <a:ln>
                  <a:noFill/>
                </a:ln>
                <a:solidFill>
                  <a:prstClr val="black"/>
                </a:solidFill>
                <a:effectLst/>
                <a:uLnTx/>
                <a:uFillTx/>
                <a:ea typeface="+mn-ea"/>
                <a:cs typeface="+mn-cs"/>
              </a:rPr>
              <a:t> ; </a:t>
            </a:r>
            <a:r>
              <a:rPr kumimoji="0" lang="fr-FR" sz="1200" b="0" i="0" u="none" strike="noStrike" kern="1200" cap="none" spc="0" normalizeH="0" baseline="0" dirty="0">
                <a:ln>
                  <a:noFill/>
                </a:ln>
                <a:solidFill>
                  <a:prstClr val="black"/>
                </a:solidFill>
                <a:effectLst/>
                <a:uLnTx/>
                <a:uFillTx/>
                <a:ea typeface="+mn-ea"/>
                <a:cs typeface="+mn-cs"/>
                <a:hlinkClick r:id="rId4"/>
              </a:rPr>
              <a:t>www.Syntec-etudes.Com</a:t>
            </a:r>
            <a:r>
              <a:rPr kumimoji="0" lang="fr-FR" sz="1200" b="0" i="0" u="none" strike="noStrike" kern="1200" cap="none" spc="0" normalizeH="0" baseline="0" dirty="0">
                <a:ln>
                  <a:noFill/>
                </a:ln>
                <a:solidFill>
                  <a:prstClr val="black"/>
                </a:solidFill>
                <a:effectLst/>
                <a:uLnTx/>
                <a:uFillTx/>
                <a:ea typeface="+mn-ea"/>
                <a:cs typeface="+mn-cs"/>
              </a:rPr>
              <a:t>)</a:t>
            </a:r>
          </a:p>
          <a:p>
            <a:pPr lvl="1">
              <a:buClr>
                <a:schemeClr val="tx1"/>
              </a:buClr>
              <a:buFont typeface="Arial" panose="020B0604020202020204" pitchFamily="34" charset="0"/>
              <a:buChar char="•"/>
              <a:defRPr/>
            </a:pPr>
            <a:r>
              <a:rPr kumimoji="0" lang="fr-FR" sz="1200" b="1" i="0" u="none" strike="noStrike" kern="1200" cap="none" spc="0" normalizeH="0" baseline="0" dirty="0">
                <a:ln>
                  <a:noFill/>
                </a:ln>
                <a:solidFill>
                  <a:prstClr val="black"/>
                </a:solidFill>
                <a:effectLst/>
                <a:uLnTx/>
                <a:uFillTx/>
                <a:ea typeface="+mn-ea"/>
                <a:cs typeface="+mn-cs"/>
              </a:rPr>
              <a:t>ESOMAR</a:t>
            </a:r>
            <a:r>
              <a:rPr kumimoji="0" lang="fr-FR" sz="1200" b="0" i="0" u="none" strike="noStrike" kern="1200" cap="none" spc="0" normalizeH="0" baseline="0" dirty="0">
                <a:ln>
                  <a:noFill/>
                </a:ln>
                <a:solidFill>
                  <a:prstClr val="black"/>
                </a:solidFill>
                <a:effectLst/>
                <a:uLnTx/>
                <a:uFillTx/>
                <a:ea typeface="+mn-ea"/>
                <a:cs typeface="+mn-cs"/>
              </a:rPr>
              <a:t> (</a:t>
            </a:r>
            <a:r>
              <a:rPr kumimoji="0" lang="fr-FR" sz="1200" b="0" i="0" u="none" strike="noStrike" kern="1200" cap="none" spc="0" normalizeH="0" baseline="0" dirty="0" err="1">
                <a:ln>
                  <a:noFill/>
                </a:ln>
                <a:solidFill>
                  <a:prstClr val="black"/>
                </a:solidFill>
                <a:effectLst/>
                <a:uLnTx/>
                <a:uFillTx/>
                <a:ea typeface="+mn-ea"/>
                <a:cs typeface="+mn-cs"/>
              </a:rPr>
              <a:t>European</a:t>
            </a:r>
            <a:r>
              <a:rPr kumimoji="0" lang="fr-FR" sz="1200" b="0" i="0" u="none" strike="noStrike" kern="1200" cap="none" spc="0" normalizeH="0" baseline="0" dirty="0">
                <a:ln>
                  <a:noFill/>
                </a:ln>
                <a:solidFill>
                  <a:prstClr val="black"/>
                </a:solidFill>
                <a:effectLst/>
                <a:uLnTx/>
                <a:uFillTx/>
                <a:ea typeface="+mn-ea"/>
                <a:cs typeface="+mn-cs"/>
              </a:rPr>
              <a:t> Society for Opinion and  Market </a:t>
            </a:r>
            <a:r>
              <a:rPr kumimoji="0" lang="fr-FR" sz="1200" b="0" i="0" u="none" strike="noStrike" kern="1200" cap="none" spc="0" normalizeH="0" baseline="0" dirty="0" err="1">
                <a:ln>
                  <a:noFill/>
                </a:ln>
                <a:solidFill>
                  <a:prstClr val="black"/>
                </a:solidFill>
                <a:effectLst/>
                <a:uLnTx/>
                <a:uFillTx/>
                <a:ea typeface="+mn-ea"/>
                <a:cs typeface="+mn-cs"/>
              </a:rPr>
              <a:t>Research</a:t>
            </a:r>
            <a:r>
              <a:rPr kumimoji="0" lang="fr-FR" sz="1200" b="0" i="0" u="none" strike="noStrike" kern="1200" cap="none" spc="0" normalizeH="0" baseline="0" dirty="0">
                <a:ln>
                  <a:noFill/>
                </a:ln>
                <a:solidFill>
                  <a:prstClr val="black"/>
                </a:solidFill>
                <a:effectLst/>
                <a:uLnTx/>
                <a:uFillTx/>
                <a:ea typeface="+mn-ea"/>
                <a:cs typeface="+mn-cs"/>
              </a:rPr>
              <a:t>, </a:t>
            </a:r>
            <a:r>
              <a:rPr kumimoji="0" lang="fr-FR" sz="1200" b="0" i="0" u="none" strike="noStrike" kern="1200" cap="none" spc="0" normalizeH="0" baseline="0" dirty="0">
                <a:ln>
                  <a:noFill/>
                </a:ln>
                <a:solidFill>
                  <a:prstClr val="black"/>
                </a:solidFill>
                <a:effectLst/>
                <a:uLnTx/>
                <a:uFillTx/>
                <a:ea typeface="+mn-ea"/>
                <a:cs typeface="+mn-cs"/>
                <a:hlinkClick r:id="rId5"/>
              </a:rPr>
              <a:t>www.Esomar.Org</a:t>
            </a:r>
            <a:r>
              <a:rPr kumimoji="0" lang="fr-FR" sz="1200" b="0" i="0" u="none" strike="noStrike" kern="1200" cap="none" spc="0" normalizeH="0" baseline="0" dirty="0">
                <a:ln>
                  <a:noFill/>
                </a:ln>
                <a:solidFill>
                  <a:prstClr val="black"/>
                </a:solidFill>
                <a:effectLst/>
                <a:uLnTx/>
                <a:uFillTx/>
                <a:ea typeface="+mn-ea"/>
                <a:cs typeface="+mn-cs"/>
              </a:rPr>
              <a:t>)</a:t>
            </a:r>
          </a:p>
        </p:txBody>
      </p:sp>
      <p:pic>
        <p:nvPicPr>
          <p:cNvPr id="9" name="Picture 3" descr="D:\Users\Bastien.Paysant\Desktop\afaq.jpg">
            <a:extLst>
              <a:ext uri="{FF2B5EF4-FFF2-40B4-BE49-F238E27FC236}">
                <a16:creationId xmlns:a16="http://schemas.microsoft.com/office/drawing/2014/main" id="{58CD9E89-CF96-0095-36FD-FB440CA9C0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7776" y="2108151"/>
            <a:ext cx="508695" cy="46800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2F0CC309-8B9D-7373-0FB8-529E33D6E290}"/>
              </a:ext>
            </a:extLst>
          </p:cNvPr>
          <p:cNvSpPr txBox="1"/>
          <p:nvPr/>
        </p:nvSpPr>
        <p:spPr>
          <a:xfrm>
            <a:off x="6515042" y="1973501"/>
            <a:ext cx="4903158" cy="1200329"/>
          </a:xfrm>
          <a:prstGeom prst="rect">
            <a:avLst/>
          </a:prstGeom>
          <a:noFill/>
        </p:spPr>
        <p:txBody>
          <a:bodyPr wrap="square">
            <a:spAutoFit/>
          </a:bodyPr>
          <a:lstStyle/>
          <a:p>
            <a:pPr marL="133350" marR="0" lvl="1"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a:ln>
                  <a:noFill/>
                </a:ln>
                <a:solidFill>
                  <a:prstClr val="black"/>
                </a:solidFill>
                <a:effectLst/>
                <a:uLnTx/>
                <a:uFillTx/>
                <a:latin typeface="Barlow" pitchFamily="2" charset="77"/>
              </a:rPr>
              <a:t>	Ipsos France est certifiée  ISO 20252 : </a:t>
            </a:r>
          </a:p>
          <a:p>
            <a:pPr marL="133350" marR="0" lvl="1"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a:ln>
                  <a:noFill/>
                </a:ln>
                <a:solidFill>
                  <a:prstClr val="black"/>
                </a:solidFill>
                <a:effectLst/>
                <a:uLnTx/>
                <a:uFillTx/>
                <a:latin typeface="Barlow" pitchFamily="2" charset="77"/>
              </a:rPr>
              <a:t>	Market Research - version 2019 </a:t>
            </a:r>
          </a:p>
          <a:p>
            <a:pPr marL="133350" marR="0" lvl="1"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a:ln>
                  <a:noFill/>
                </a:ln>
                <a:solidFill>
                  <a:prstClr val="black"/>
                </a:solidFill>
                <a:effectLst/>
                <a:uLnTx/>
                <a:uFillTx/>
                <a:latin typeface="Barlow" pitchFamily="2" charset="77"/>
              </a:rPr>
              <a:t>	par AFNOR CERTIFICATION</a:t>
            </a:r>
          </a:p>
          <a:p>
            <a:pPr marL="133350" marR="0" lvl="1"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a:ln>
                <a:noFill/>
              </a:ln>
              <a:solidFill>
                <a:prstClr val="black"/>
              </a:solidFill>
              <a:effectLst/>
              <a:uLnTx/>
              <a:uFillTx/>
              <a:latin typeface="Barlow" pitchFamily="2" charset="77"/>
            </a:endParaRPr>
          </a:p>
          <a:p>
            <a:pPr marL="133350" marR="0" lvl="1"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a:ln>
                  <a:noFill/>
                </a:ln>
                <a:solidFill>
                  <a:prstClr val="black"/>
                </a:solidFill>
                <a:effectLst/>
                <a:uLnTx/>
                <a:uFillTx/>
                <a:latin typeface="Barlow" pitchFamily="2" charset="77"/>
              </a:rPr>
              <a:t>Ce document est élaboré dans le respect de ces codes et normes internationales.</a:t>
            </a:r>
          </a:p>
        </p:txBody>
      </p:sp>
      <p:grpSp>
        <p:nvGrpSpPr>
          <p:cNvPr id="12" name="Groupe 11">
            <a:extLst>
              <a:ext uri="{FF2B5EF4-FFF2-40B4-BE49-F238E27FC236}">
                <a16:creationId xmlns:a16="http://schemas.microsoft.com/office/drawing/2014/main" id="{F8E709BA-16C3-32B9-3C85-A0CDA079C549}"/>
              </a:ext>
            </a:extLst>
          </p:cNvPr>
          <p:cNvGrpSpPr/>
          <p:nvPr/>
        </p:nvGrpSpPr>
        <p:grpSpPr>
          <a:xfrm>
            <a:off x="494450" y="3518668"/>
            <a:ext cx="10567250" cy="2167061"/>
            <a:chOff x="742969" y="3503977"/>
            <a:chExt cx="10567250" cy="2167061"/>
          </a:xfrm>
        </p:grpSpPr>
        <p:sp>
          <p:nvSpPr>
            <p:cNvPr id="13" name="Espace réservé du contenu 15">
              <a:extLst>
                <a:ext uri="{FF2B5EF4-FFF2-40B4-BE49-F238E27FC236}">
                  <a16:creationId xmlns:a16="http://schemas.microsoft.com/office/drawing/2014/main" id="{562D2AA2-6310-98FF-7B48-D4F39B3B6EE3}"/>
                </a:ext>
              </a:extLst>
            </p:cNvPr>
            <p:cNvSpPr txBox="1">
              <a:spLocks/>
            </p:cNvSpPr>
            <p:nvPr/>
          </p:nvSpPr>
          <p:spPr>
            <a:xfrm>
              <a:off x="742969" y="3503977"/>
              <a:ext cx="10567250" cy="2167061"/>
            </a:xfrm>
            <a:prstGeom prst="rect">
              <a:avLst/>
            </a:prstGeom>
          </p:spPr>
          <p:txBody>
            <a:bodyPr vert="horz" lIns="0" tIns="45720" rIns="0" bIns="45720" rtlCol="0">
              <a:noAutofit/>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100000"/>
                </a:lnSpc>
                <a:spcBef>
                  <a:spcPts val="1800"/>
                </a:spcBef>
                <a:spcAft>
                  <a:spcPts val="0"/>
                </a:spcAft>
                <a:buClrTx/>
                <a:buSzPct val="50000"/>
                <a:buFont typeface="HelveticaNeueLT Std Lt Cn" panose="020B0406020202030204" pitchFamily="34" charset="0"/>
                <a:buNone/>
                <a:tabLst/>
                <a:defRPr/>
              </a:pPr>
              <a:r>
                <a:rPr kumimoji="0" lang="fr-FR" sz="1200" b="0" i="0" u="none" strike="noStrike" kern="1200" cap="none" spc="0" normalizeH="0" baseline="0">
                  <a:ln>
                    <a:noFill/>
                  </a:ln>
                  <a:solidFill>
                    <a:prstClr val="black"/>
                  </a:solidFill>
                  <a:effectLst/>
                  <a:uLnTx/>
                  <a:uFillTx/>
                  <a:ea typeface="+mn-ea"/>
                  <a:cs typeface="+mn-cs"/>
                </a:rPr>
                <a:t>Ipsos France s’engage à appliquer le </a:t>
              </a:r>
              <a:r>
                <a:rPr kumimoji="0" lang="fr-FR" sz="1200" b="1" i="0" u="none" strike="noStrike" kern="1200" cap="none" spc="0" normalizeH="0" baseline="0">
                  <a:ln>
                    <a:noFill/>
                  </a:ln>
                  <a:solidFill>
                    <a:prstClr val="black"/>
                  </a:solidFill>
                  <a:effectLst/>
                  <a:uLnTx/>
                  <a:uFillTx/>
                  <a:ea typeface="+mn-ea"/>
                  <a:cs typeface="+mn-cs"/>
                </a:rPr>
                <a:t>code ICC/Esomar </a:t>
              </a:r>
              <a:r>
                <a:rPr kumimoji="0" lang="fr-FR" sz="1200" b="0" i="0" u="none" strike="noStrike" kern="1200" cap="none" spc="0" normalizeH="0" baseline="0">
                  <a:ln>
                    <a:noFill/>
                  </a:ln>
                  <a:solidFill>
                    <a:prstClr val="black"/>
                  </a:solidFill>
                  <a:effectLst/>
                  <a:uLnTx/>
                  <a:uFillTx/>
                  <a:ea typeface="+mn-ea"/>
                  <a:cs typeface="+mn-cs"/>
                </a:rPr>
                <a:t>des études de marché et d’opinion. Ce code définit les règles déontologiques des professionnels des études de marché et établit les mesures de protection dont bénéficient les personnes interrogées. </a:t>
              </a:r>
            </a:p>
            <a:p>
              <a:pPr marL="0">
                <a:buNone/>
                <a:defRPr/>
              </a:pPr>
              <a:r>
                <a:rPr lang="fr-FR" sz="1200">
                  <a:solidFill>
                    <a:prstClr val="black"/>
                  </a:solidFill>
                </a:rPr>
                <a:t>                    </a:t>
              </a:r>
              <a:r>
                <a:rPr kumimoji="0" lang="fr-FR" sz="1200" b="0" i="0" u="none" strike="noStrike" kern="1200" cap="none" spc="0" normalizeH="0" baseline="0">
                  <a:ln>
                    <a:noFill/>
                  </a:ln>
                  <a:solidFill>
                    <a:prstClr val="black"/>
                  </a:solidFill>
                  <a:effectLst/>
                  <a:uLnTx/>
                  <a:uFillTx/>
                  <a:ea typeface="+mn-ea"/>
                  <a:cs typeface="+mn-cs"/>
                </a:rPr>
                <a:t>Ipsos s’engage à respecter les lois applicables. Ipsos a désigné un Data Protection Officer et a mis place un plan de conformité au Règlement Général sur                  </a:t>
              </a:r>
              <a:br>
                <a:rPr kumimoji="0" lang="fr-FR" sz="1200" b="0" i="0" u="none" strike="noStrike" kern="1200" cap="none" spc="0" normalizeH="0" baseline="0">
                  <a:ln>
                    <a:noFill/>
                  </a:ln>
                  <a:solidFill>
                    <a:prstClr val="black"/>
                  </a:solidFill>
                  <a:effectLst/>
                  <a:uLnTx/>
                  <a:uFillTx/>
                  <a:ea typeface="+mn-ea"/>
                  <a:cs typeface="+mn-cs"/>
                </a:rPr>
              </a:br>
              <a:r>
                <a:rPr kumimoji="0" lang="fr-FR" sz="1200" b="0" i="0" u="none" strike="noStrike" kern="1200" cap="none" spc="0" normalizeH="0" baseline="0">
                  <a:ln>
                    <a:noFill/>
                  </a:ln>
                  <a:solidFill>
                    <a:prstClr val="black"/>
                  </a:solidFill>
                  <a:effectLst/>
                  <a:uLnTx/>
                  <a:uFillTx/>
                  <a:ea typeface="+mn-ea"/>
                  <a:cs typeface="+mn-cs"/>
                </a:rPr>
                <a:t>                    la Protection des Données (Règlement (UE) 2016/679). Pour plus d’informations sur notre politique en matière de protection des données personnelles : </a:t>
              </a:r>
              <a:br>
                <a:rPr kumimoji="0" lang="fr-FR" sz="1200" b="0" i="0" u="none" strike="noStrike" kern="1200" cap="none" spc="0" normalizeH="0" baseline="0">
                  <a:ln>
                    <a:noFill/>
                  </a:ln>
                  <a:solidFill>
                    <a:prstClr val="black"/>
                  </a:solidFill>
                  <a:effectLst/>
                  <a:uLnTx/>
                  <a:uFillTx/>
                  <a:ea typeface="+mn-ea"/>
                  <a:cs typeface="+mn-cs"/>
                </a:rPr>
              </a:br>
              <a:r>
                <a:rPr kumimoji="0" lang="fr-FR" sz="1200" b="0" i="0" u="none" strike="noStrike" kern="1200" cap="none" spc="0" normalizeH="0" baseline="0">
                  <a:ln>
                    <a:noFill/>
                  </a:ln>
                  <a:solidFill>
                    <a:prstClr val="black"/>
                  </a:solidFill>
                  <a:effectLst/>
                  <a:uLnTx/>
                  <a:uFillTx/>
                  <a:ea typeface="+mn-ea"/>
                  <a:cs typeface="+mn-cs"/>
                </a:rPr>
                <a:t>                    </a:t>
              </a:r>
              <a:r>
                <a:rPr kumimoji="0" lang="fr-FR" sz="1200" b="0" i="0" u="none" strike="noStrike" kern="1200" cap="none" spc="0" normalizeH="0" baseline="0">
                  <a:ln>
                    <a:noFill/>
                  </a:ln>
                  <a:solidFill>
                    <a:prstClr val="black"/>
                  </a:solidFill>
                  <a:effectLst/>
                  <a:uLnTx/>
                  <a:uFillTx/>
                  <a:ea typeface="+mn-ea"/>
                  <a:cs typeface="+mn-cs"/>
                  <a:hlinkClick r:id="rId7"/>
                </a:rPr>
                <a:t>https://www.ipsos.com/fr-fr/confidentialite-et-protection-des-donnees-personnelles</a:t>
              </a:r>
              <a:endParaRPr kumimoji="0" lang="fr-FR" sz="1200" b="0" i="0" u="none" strike="noStrike" kern="1200" cap="none" spc="0" normalizeH="0" baseline="0">
                <a:ln>
                  <a:noFill/>
                </a:ln>
                <a:solidFill>
                  <a:prstClr val="black"/>
                </a:solidFill>
                <a:effectLst/>
                <a:uLnTx/>
                <a:uFillTx/>
                <a:ea typeface="+mn-ea"/>
                <a:cs typeface="+mn-cs"/>
              </a:endParaRPr>
            </a:p>
            <a:p>
              <a:pPr marL="0" marR="0" lvl="0" indent="-228600" algn="l" defTabSz="914400" rtl="0" eaLnBrk="1" fontAlgn="auto" latinLnBrk="0" hangingPunct="1">
                <a:lnSpc>
                  <a:spcPct val="100000"/>
                </a:lnSpc>
                <a:spcBef>
                  <a:spcPts val="1800"/>
                </a:spcBef>
                <a:spcAft>
                  <a:spcPts val="0"/>
                </a:spcAft>
                <a:buClrTx/>
                <a:buSzPct val="50000"/>
                <a:buFont typeface="HelveticaNeueLT Std Lt Cn" panose="020B0406020202030204" pitchFamily="34" charset="0"/>
                <a:buNone/>
                <a:tabLst/>
                <a:defRPr/>
              </a:pPr>
              <a:r>
                <a:rPr kumimoji="0" lang="fr-FR" sz="1200" b="0" i="0" u="none" strike="noStrike" kern="1200" cap="none" spc="0" normalizeH="0" baseline="0">
                  <a:ln>
                    <a:noFill/>
                  </a:ln>
                  <a:solidFill>
                    <a:prstClr val="black"/>
                  </a:solidFill>
                  <a:effectLst/>
                  <a:uLnTx/>
                  <a:uFillTx/>
                  <a:ea typeface="+mn-ea"/>
                  <a:cs typeface="+mn-cs"/>
                </a:rPr>
                <a:t>A ce titre, la durée de conservation des données personnelles des personnes interviewées dans le cadre d’une étude est, à moins d’un engagement contractuel spécifique :</a:t>
              </a:r>
            </a:p>
            <a:p>
              <a:pPr marL="0" marR="0" lvl="0" indent="-228600" algn="l" defTabSz="914400" rtl="0" eaLnBrk="1" fontAlgn="auto" latinLnBrk="0" hangingPunct="1">
                <a:lnSpc>
                  <a:spcPct val="100000"/>
                </a:lnSpc>
                <a:spcBef>
                  <a:spcPts val="1800"/>
                </a:spcBef>
                <a:spcAft>
                  <a:spcPts val="0"/>
                </a:spcAft>
                <a:buClrTx/>
                <a:buSzPct val="50000"/>
                <a:buFont typeface="HelveticaNeueLT Std Lt Cn" panose="020B0406020202030204" pitchFamily="34" charset="0"/>
                <a:buNone/>
                <a:tabLst/>
                <a:defRPr/>
              </a:pPr>
              <a:r>
                <a:rPr kumimoji="0" lang="fr-FR" sz="1200" b="0" i="0" u="none" strike="noStrike" kern="1200" cap="none" spc="0" normalizeH="0" baseline="0">
                  <a:ln>
                    <a:noFill/>
                  </a:ln>
                  <a:solidFill>
                    <a:prstClr val="black"/>
                  </a:solidFill>
                  <a:effectLst/>
                  <a:uLnTx/>
                  <a:uFillTx/>
                  <a:ea typeface="+mn-ea"/>
                  <a:cs typeface="+mn-cs"/>
                </a:rPr>
                <a:t>de 12 mois suivant la date de fin d’une étude Ad Hoc .</a:t>
              </a:r>
            </a:p>
            <a:p>
              <a:pPr marL="0" marR="0" lvl="0" indent="-228600" algn="l" defTabSz="914400" rtl="0" eaLnBrk="1" fontAlgn="auto" latinLnBrk="0" hangingPunct="1">
                <a:lnSpc>
                  <a:spcPct val="100000"/>
                </a:lnSpc>
                <a:spcBef>
                  <a:spcPts val="1800"/>
                </a:spcBef>
                <a:spcAft>
                  <a:spcPts val="0"/>
                </a:spcAft>
                <a:buClrTx/>
                <a:buSzPct val="50000"/>
                <a:buFont typeface="HelveticaNeueLT Std Lt Cn" panose="020B0406020202030204" pitchFamily="34" charset="0"/>
                <a:buNone/>
                <a:tabLst/>
                <a:defRPr/>
              </a:pPr>
              <a:r>
                <a:rPr kumimoji="0" lang="fr-FR" sz="1200" b="0" i="0" u="none" strike="noStrike" kern="1200" cap="none" spc="0" normalizeH="0" baseline="0">
                  <a:ln>
                    <a:noFill/>
                  </a:ln>
                  <a:solidFill>
                    <a:prstClr val="black"/>
                  </a:solidFill>
                  <a:effectLst/>
                  <a:uLnTx/>
                  <a:uFillTx/>
                  <a:ea typeface="+mn-ea"/>
                  <a:cs typeface="+mn-cs"/>
                </a:rPr>
                <a:t>de 36 mois suivant la date de fin de chaque vague d’une étude récurrente.</a:t>
              </a:r>
            </a:p>
          </p:txBody>
        </p:sp>
        <p:pic>
          <p:nvPicPr>
            <p:cNvPr id="14" name="Image 13">
              <a:extLst>
                <a:ext uri="{FF2B5EF4-FFF2-40B4-BE49-F238E27FC236}">
                  <a16:creationId xmlns:a16="http://schemas.microsoft.com/office/drawing/2014/main" id="{10996519-DCE4-8869-A003-CDC0AB295B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7277" y="4168935"/>
              <a:ext cx="480800" cy="480800"/>
            </a:xfrm>
            <a:prstGeom prst="rect">
              <a:avLst/>
            </a:prstGeom>
          </p:spPr>
        </p:pic>
      </p:grpSp>
    </p:spTree>
    <p:extLst>
      <p:ext uri="{BB962C8B-B14F-4D97-AF65-F5344CB8AC3E}">
        <p14:creationId xmlns:p14="http://schemas.microsoft.com/office/powerpoint/2010/main" val="4195395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6FDC075-FC63-4B8C-CA61-D2A5A7F47855}"/>
              </a:ext>
            </a:extLst>
          </p:cNvPr>
          <p:cNvSpPr>
            <a:spLocks noGrp="1"/>
          </p:cNvSpPr>
          <p:nvPr>
            <p:ph idx="1"/>
          </p:nvPr>
        </p:nvSpPr>
        <p:spPr/>
        <p:txBody>
          <a:bodyPr/>
          <a:lstStyle/>
          <a:p>
            <a:r>
              <a:rPr lang="fr-FR" b="1" noProof="0" dirty="0">
                <a:latin typeface="Barlow" pitchFamily="2" charset="77"/>
              </a:rPr>
              <a:t>En l’occurrence s’agissant de cette étude : </a:t>
            </a:r>
          </a:p>
          <a:p>
            <a:pPr lvl="1"/>
            <a:r>
              <a:rPr lang="fr-FR" sz="1200" noProof="0" dirty="0">
                <a:latin typeface="Barlow" pitchFamily="2" charset="77"/>
              </a:rPr>
              <a:t>Intervalle de confiance : </a:t>
            </a:r>
            <a:r>
              <a:rPr lang="fr-FR" sz="1200" b="1" noProof="0" dirty="0">
                <a:solidFill>
                  <a:schemeClr val="tx2"/>
                </a:solidFill>
                <a:latin typeface="Barlow" pitchFamily="2" charset="77"/>
              </a:rPr>
              <a:t>95</a:t>
            </a:r>
          </a:p>
          <a:p>
            <a:pPr lvl="1"/>
            <a:r>
              <a:rPr lang="fr-FR" sz="1200" noProof="0" dirty="0">
                <a:latin typeface="Barlow" pitchFamily="2" charset="77"/>
              </a:rPr>
              <a:t>Taille d’échantillon </a:t>
            </a:r>
            <a:r>
              <a:rPr lang="fr-FR" sz="1200" noProof="0" dirty="0">
                <a:solidFill>
                  <a:schemeClr val="tx2"/>
                </a:solidFill>
                <a:latin typeface="Barlow" pitchFamily="2" charset="77"/>
              </a:rPr>
              <a:t>: </a:t>
            </a:r>
            <a:r>
              <a:rPr lang="fr-FR" sz="1200" b="1" noProof="0" dirty="0">
                <a:solidFill>
                  <a:schemeClr val="tx2"/>
                </a:solidFill>
                <a:latin typeface="Barlow" pitchFamily="2" charset="77"/>
              </a:rPr>
              <a:t>1000</a:t>
            </a:r>
          </a:p>
          <a:p>
            <a:r>
              <a:rPr lang="fr-FR" b="1" noProof="0" dirty="0">
                <a:latin typeface="Barlow" pitchFamily="2" charset="77"/>
              </a:rPr>
              <a:t>Les proportions observées sont comprises entre  :</a:t>
            </a:r>
          </a:p>
        </p:txBody>
      </p:sp>
      <p:sp>
        <p:nvSpPr>
          <p:cNvPr id="3" name="Titre 2">
            <a:extLst>
              <a:ext uri="{FF2B5EF4-FFF2-40B4-BE49-F238E27FC236}">
                <a16:creationId xmlns:a16="http://schemas.microsoft.com/office/drawing/2014/main" id="{A335430B-CE3B-8431-B254-1329B4D2E609}"/>
              </a:ext>
            </a:extLst>
          </p:cNvPr>
          <p:cNvSpPr>
            <a:spLocks noGrp="1"/>
          </p:cNvSpPr>
          <p:nvPr>
            <p:ph type="title"/>
          </p:nvPr>
        </p:nvSpPr>
        <p:spPr/>
        <p:txBody>
          <a:bodyPr/>
          <a:lstStyle/>
          <a:p>
            <a:r>
              <a:rPr lang="fr-FR" dirty="0">
                <a:latin typeface="Barlow" pitchFamily="2" charset="77"/>
              </a:rPr>
              <a:t>FIABILITÉ DES RÉSULTATS - </a:t>
            </a:r>
            <a:r>
              <a:rPr lang="fr-FR" u="sng" dirty="0">
                <a:latin typeface="Barlow" pitchFamily="2" charset="77"/>
              </a:rPr>
              <a:t>FRANÇAIS</a:t>
            </a:r>
            <a:br>
              <a:rPr lang="fr-FR" dirty="0">
                <a:latin typeface="Barlow" pitchFamily="2" charset="77"/>
              </a:rPr>
            </a:br>
            <a:endParaRPr lang="fr-FR" dirty="0">
              <a:latin typeface="Barlow" pitchFamily="2" charset="77"/>
            </a:endParaRPr>
          </a:p>
        </p:txBody>
      </p:sp>
      <p:sp>
        <p:nvSpPr>
          <p:cNvPr id="9" name="Espace réservé du contenu 1">
            <a:extLst>
              <a:ext uri="{FF2B5EF4-FFF2-40B4-BE49-F238E27FC236}">
                <a16:creationId xmlns:a16="http://schemas.microsoft.com/office/drawing/2014/main" id="{63049BCF-D59A-55ED-119E-4AE4B6379A17}"/>
              </a:ext>
            </a:extLst>
          </p:cNvPr>
          <p:cNvSpPr txBox="1">
            <a:spLocks/>
          </p:cNvSpPr>
          <p:nvPr/>
        </p:nvSpPr>
        <p:spPr>
          <a:xfrm>
            <a:off x="442913" y="1417543"/>
            <a:ext cx="2528888" cy="390621"/>
          </a:xfrm>
          <a:prstGeom prst="rect">
            <a:avLst/>
          </a:prstGeom>
        </p:spPr>
        <p:txBody>
          <a:bodyPr vert="horz" lIns="0" tIns="0" rIns="0" bIns="0" numCol="1" spcCol="30600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2400" b="0" kern="1200">
                <a:solidFill>
                  <a:schemeClr val="tx1"/>
                </a:solidFill>
                <a:latin typeface="+mn-lt"/>
                <a:ea typeface="+mn-ea"/>
                <a:cs typeface="+mn-cs"/>
              </a:defRPr>
            </a:lvl1pPr>
            <a:lvl2pPr marL="266700" indent="-266700" algn="l" defTabSz="914400" rtl="0" eaLnBrk="1" latinLnBrk="0" hangingPunct="1">
              <a:lnSpc>
                <a:spcPct val="115000"/>
              </a:lnSpc>
              <a:spcBef>
                <a:spcPts val="400"/>
              </a:spcBef>
              <a:spcAft>
                <a:spcPts val="400"/>
              </a:spcAft>
              <a:buSzPct val="100000"/>
              <a:buFont typeface="Barlow" panose="020B0604020202020204" pitchFamily="34" charset="0"/>
              <a:buChar char="•"/>
              <a:defRPr sz="2400" b="0" kern="1200">
                <a:solidFill>
                  <a:schemeClr val="tx1"/>
                </a:solidFill>
                <a:latin typeface="+mn-lt"/>
                <a:ea typeface="+mn-ea"/>
                <a:cs typeface="+mn-cs"/>
              </a:defRPr>
            </a:lvl2pPr>
            <a:lvl3pPr marL="630238" indent="-260350" algn="l" defTabSz="914400" rtl="0" eaLnBrk="1" latinLnBrk="0" hangingPunct="1">
              <a:lnSpc>
                <a:spcPct val="115000"/>
              </a:lnSpc>
              <a:spcBef>
                <a:spcPts val="400"/>
              </a:spcBef>
              <a:spcAft>
                <a:spcPts val="400"/>
              </a:spcAft>
              <a:buFont typeface="Barlow" panose="020B0604020202020204" pitchFamily="34" charset="0"/>
              <a:buChar char="‒"/>
              <a:defRPr sz="2400" b="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Barlow"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Barlow"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fr-FR">
                <a:solidFill>
                  <a:srgbClr val="009D9C"/>
                </a:solidFill>
                <a:latin typeface="Barlow" pitchFamily="2" charset="77"/>
              </a:rPr>
              <a:t>Feuille de calcul</a:t>
            </a:r>
          </a:p>
        </p:txBody>
      </p:sp>
      <p:graphicFrame>
        <p:nvGraphicFramePr>
          <p:cNvPr id="11" name="Espace réservé du contenu 13">
            <a:extLst>
              <a:ext uri="{FF2B5EF4-FFF2-40B4-BE49-F238E27FC236}">
                <a16:creationId xmlns:a16="http://schemas.microsoft.com/office/drawing/2014/main" id="{DAC7CDE7-E38B-9BCE-4E00-289236BDFACA}"/>
              </a:ext>
            </a:extLst>
          </p:cNvPr>
          <p:cNvGraphicFramePr>
            <a:graphicFrameLocks/>
          </p:cNvGraphicFramePr>
          <p:nvPr>
            <p:extLst>
              <p:ext uri="{D42A27DB-BD31-4B8C-83A1-F6EECF244321}">
                <p14:modId xmlns:p14="http://schemas.microsoft.com/office/powerpoint/2010/main" val="1145331538"/>
              </p:ext>
            </p:extLst>
          </p:nvPr>
        </p:nvGraphicFramePr>
        <p:xfrm>
          <a:off x="1595500" y="3370882"/>
          <a:ext cx="9535739" cy="27748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3961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145C9-407E-8009-AAF9-BC348293489D}"/>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7B40CED-035C-EFCB-5D29-B49CC0F9538B}"/>
              </a:ext>
            </a:extLst>
          </p:cNvPr>
          <p:cNvSpPr>
            <a:spLocks noGrp="1"/>
          </p:cNvSpPr>
          <p:nvPr>
            <p:ph idx="1"/>
          </p:nvPr>
        </p:nvSpPr>
        <p:spPr/>
        <p:txBody>
          <a:bodyPr/>
          <a:lstStyle/>
          <a:p>
            <a:r>
              <a:rPr lang="fr-FR" b="1" noProof="0" dirty="0">
                <a:latin typeface="Barlow" pitchFamily="2" charset="77"/>
              </a:rPr>
              <a:t>En l’occurrence s’agissant de cette étude : </a:t>
            </a:r>
          </a:p>
          <a:p>
            <a:pPr lvl="1"/>
            <a:r>
              <a:rPr lang="fr-FR" sz="1200" noProof="0" dirty="0">
                <a:latin typeface="Barlow" pitchFamily="2" charset="77"/>
              </a:rPr>
              <a:t>Intervalle de confiance : </a:t>
            </a:r>
            <a:r>
              <a:rPr lang="fr-FR" sz="1200" b="1" noProof="0" dirty="0">
                <a:solidFill>
                  <a:schemeClr val="tx2"/>
                </a:solidFill>
                <a:latin typeface="Barlow" pitchFamily="2" charset="77"/>
              </a:rPr>
              <a:t>95</a:t>
            </a:r>
          </a:p>
          <a:p>
            <a:pPr lvl="1"/>
            <a:r>
              <a:rPr lang="fr-FR" sz="1200" noProof="0" dirty="0">
                <a:latin typeface="Barlow" pitchFamily="2" charset="77"/>
              </a:rPr>
              <a:t>Taille d’échantillon </a:t>
            </a:r>
            <a:r>
              <a:rPr lang="fr-FR" sz="1200" noProof="0" dirty="0">
                <a:solidFill>
                  <a:schemeClr val="tx2"/>
                </a:solidFill>
                <a:latin typeface="Barlow" pitchFamily="2" charset="77"/>
              </a:rPr>
              <a:t>: </a:t>
            </a:r>
            <a:r>
              <a:rPr lang="fr-FR" sz="1200" b="1" noProof="0" dirty="0">
                <a:solidFill>
                  <a:schemeClr val="tx2"/>
                </a:solidFill>
                <a:latin typeface="Barlow" pitchFamily="2" charset="77"/>
              </a:rPr>
              <a:t>300</a:t>
            </a:r>
          </a:p>
          <a:p>
            <a:r>
              <a:rPr lang="fr-FR" b="1" noProof="0" dirty="0">
                <a:latin typeface="Barlow" pitchFamily="2" charset="77"/>
              </a:rPr>
              <a:t>Les proportions observées sont comprises entre  :</a:t>
            </a:r>
          </a:p>
        </p:txBody>
      </p:sp>
      <p:sp>
        <p:nvSpPr>
          <p:cNvPr id="3" name="Titre 2">
            <a:extLst>
              <a:ext uri="{FF2B5EF4-FFF2-40B4-BE49-F238E27FC236}">
                <a16:creationId xmlns:a16="http://schemas.microsoft.com/office/drawing/2014/main" id="{CCD3AEF4-A779-AD4B-3787-E2E61FE52798}"/>
              </a:ext>
            </a:extLst>
          </p:cNvPr>
          <p:cNvSpPr>
            <a:spLocks noGrp="1"/>
          </p:cNvSpPr>
          <p:nvPr>
            <p:ph type="title"/>
          </p:nvPr>
        </p:nvSpPr>
        <p:spPr/>
        <p:txBody>
          <a:bodyPr/>
          <a:lstStyle/>
          <a:p>
            <a:r>
              <a:rPr lang="fr-FR" dirty="0">
                <a:latin typeface="Barlow" pitchFamily="2" charset="77"/>
              </a:rPr>
              <a:t>FIABILITÉ DES RÉSULTATS - </a:t>
            </a:r>
            <a:r>
              <a:rPr lang="fr-FR" u="sng" dirty="0">
                <a:latin typeface="Barlow" pitchFamily="2" charset="77"/>
              </a:rPr>
              <a:t>ENTREPRISES</a:t>
            </a:r>
            <a:br>
              <a:rPr lang="fr-FR" dirty="0">
                <a:latin typeface="Barlow" pitchFamily="2" charset="77"/>
              </a:rPr>
            </a:br>
            <a:endParaRPr lang="fr-FR" dirty="0">
              <a:latin typeface="Barlow" pitchFamily="2" charset="77"/>
            </a:endParaRPr>
          </a:p>
        </p:txBody>
      </p:sp>
      <p:sp>
        <p:nvSpPr>
          <p:cNvPr id="9" name="Espace réservé du contenu 1">
            <a:extLst>
              <a:ext uri="{FF2B5EF4-FFF2-40B4-BE49-F238E27FC236}">
                <a16:creationId xmlns:a16="http://schemas.microsoft.com/office/drawing/2014/main" id="{A290F62D-65D0-2EBF-3D84-E1E5AED3919D}"/>
              </a:ext>
            </a:extLst>
          </p:cNvPr>
          <p:cNvSpPr txBox="1">
            <a:spLocks/>
          </p:cNvSpPr>
          <p:nvPr/>
        </p:nvSpPr>
        <p:spPr>
          <a:xfrm>
            <a:off x="442913" y="1417543"/>
            <a:ext cx="2528888" cy="390621"/>
          </a:xfrm>
          <a:prstGeom prst="rect">
            <a:avLst/>
          </a:prstGeom>
        </p:spPr>
        <p:txBody>
          <a:bodyPr vert="horz" lIns="0" tIns="0" rIns="0" bIns="0" numCol="1" spcCol="306000" rtlCol="0">
            <a:noAutofit/>
          </a:bodyPr>
          <a:lst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2400" b="0" kern="1200">
                <a:solidFill>
                  <a:schemeClr val="tx1"/>
                </a:solidFill>
                <a:latin typeface="+mn-lt"/>
                <a:ea typeface="+mn-ea"/>
                <a:cs typeface="+mn-cs"/>
              </a:defRPr>
            </a:lvl1pPr>
            <a:lvl2pPr marL="266700" indent="-266700" algn="l" defTabSz="914400" rtl="0" eaLnBrk="1" latinLnBrk="0" hangingPunct="1">
              <a:lnSpc>
                <a:spcPct val="115000"/>
              </a:lnSpc>
              <a:spcBef>
                <a:spcPts val="400"/>
              </a:spcBef>
              <a:spcAft>
                <a:spcPts val="400"/>
              </a:spcAft>
              <a:buSzPct val="100000"/>
              <a:buFont typeface="Barlow" panose="020B0604020202020204" pitchFamily="34" charset="0"/>
              <a:buChar char="•"/>
              <a:defRPr sz="2400" b="0" kern="1200">
                <a:solidFill>
                  <a:schemeClr val="tx1"/>
                </a:solidFill>
                <a:latin typeface="+mn-lt"/>
                <a:ea typeface="+mn-ea"/>
                <a:cs typeface="+mn-cs"/>
              </a:defRPr>
            </a:lvl2pPr>
            <a:lvl3pPr marL="630238" indent="-260350" algn="l" defTabSz="914400" rtl="0" eaLnBrk="1" latinLnBrk="0" hangingPunct="1">
              <a:lnSpc>
                <a:spcPct val="115000"/>
              </a:lnSpc>
              <a:spcBef>
                <a:spcPts val="400"/>
              </a:spcBef>
              <a:spcAft>
                <a:spcPts val="400"/>
              </a:spcAft>
              <a:buFont typeface="Barlow" panose="020B0604020202020204" pitchFamily="34" charset="0"/>
              <a:buChar char="‒"/>
              <a:defRPr sz="2400" b="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Barlow"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Barlow"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fr-FR">
                <a:solidFill>
                  <a:srgbClr val="009D9C"/>
                </a:solidFill>
                <a:latin typeface="Barlow" pitchFamily="2" charset="77"/>
              </a:rPr>
              <a:t>Feuille de calcul</a:t>
            </a:r>
          </a:p>
        </p:txBody>
      </p:sp>
      <p:graphicFrame>
        <p:nvGraphicFramePr>
          <p:cNvPr id="11" name="Espace réservé du contenu 13">
            <a:extLst>
              <a:ext uri="{FF2B5EF4-FFF2-40B4-BE49-F238E27FC236}">
                <a16:creationId xmlns:a16="http://schemas.microsoft.com/office/drawing/2014/main" id="{F5AC48ED-5AE3-A998-B78F-4C170C63CF7A}"/>
              </a:ext>
            </a:extLst>
          </p:cNvPr>
          <p:cNvGraphicFramePr>
            <a:graphicFrameLocks/>
          </p:cNvGraphicFramePr>
          <p:nvPr>
            <p:extLst>
              <p:ext uri="{D42A27DB-BD31-4B8C-83A1-F6EECF244321}">
                <p14:modId xmlns:p14="http://schemas.microsoft.com/office/powerpoint/2010/main" val="2627499947"/>
              </p:ext>
            </p:extLst>
          </p:nvPr>
        </p:nvGraphicFramePr>
        <p:xfrm>
          <a:off x="1595500" y="3370882"/>
          <a:ext cx="9535739" cy="27748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84510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Single Corner Snipped 16">
            <a:extLst>
              <a:ext uri="{FF2B5EF4-FFF2-40B4-BE49-F238E27FC236}">
                <a16:creationId xmlns:a16="http://schemas.microsoft.com/office/drawing/2014/main" id="{8ED06548-C34A-8A85-CBB5-5B322C2D503E}"/>
              </a:ext>
            </a:extLst>
          </p:cNvPr>
          <p:cNvSpPr/>
          <p:nvPr/>
        </p:nvSpPr>
        <p:spPr>
          <a:xfrm rot="5400000">
            <a:off x="7906302" y="2215119"/>
            <a:ext cx="4635500" cy="3050071"/>
          </a:xfrm>
          <a:prstGeom prst="snip1Rect">
            <a:avLst>
              <a:gd name="adj" fmla="val 127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72000" rIns="72000" bIns="144000"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400" b="1" i="0" u="none" strike="noStrike" kern="1200" cap="none" spc="0" normalizeH="0" baseline="0" noProof="0">
              <a:ln>
                <a:noFill/>
              </a:ln>
              <a:solidFill>
                <a:srgbClr val="000000"/>
              </a:solidFill>
              <a:effectLst/>
              <a:uLnTx/>
              <a:uFillTx/>
              <a:latin typeface="Barlow"/>
              <a:ea typeface="+mn-ea"/>
              <a:cs typeface="+mn-cs"/>
            </a:endParaRPr>
          </a:p>
        </p:txBody>
      </p:sp>
      <p:sp>
        <p:nvSpPr>
          <p:cNvPr id="22" name="Rectangle: Single Corner Snipped 16">
            <a:extLst>
              <a:ext uri="{FF2B5EF4-FFF2-40B4-BE49-F238E27FC236}">
                <a16:creationId xmlns:a16="http://schemas.microsoft.com/office/drawing/2014/main" id="{D7F28E3C-CD2A-01D2-FF02-F118B48636C0}"/>
              </a:ext>
            </a:extLst>
          </p:cNvPr>
          <p:cNvSpPr/>
          <p:nvPr/>
        </p:nvSpPr>
        <p:spPr>
          <a:xfrm rot="5400000">
            <a:off x="3876432" y="1410699"/>
            <a:ext cx="4635499" cy="4658909"/>
          </a:xfrm>
          <a:prstGeom prst="snip1Rect">
            <a:avLst>
              <a:gd name="adj" fmla="val 127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72000" rIns="72000" bIns="144000"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400" b="1" i="0" u="none" strike="noStrike" kern="1200" cap="none" spc="0" normalizeH="0" baseline="0" noProof="0">
              <a:ln>
                <a:noFill/>
              </a:ln>
              <a:solidFill>
                <a:srgbClr val="000000"/>
              </a:solidFill>
              <a:effectLst/>
              <a:uLnTx/>
              <a:uFillTx/>
              <a:latin typeface="Barlow"/>
              <a:ea typeface="+mn-ea"/>
              <a:cs typeface="+mn-cs"/>
            </a:endParaRPr>
          </a:p>
        </p:txBody>
      </p:sp>
      <p:sp>
        <p:nvSpPr>
          <p:cNvPr id="21" name="Rectangle: Single Corner Snipped 16">
            <a:extLst>
              <a:ext uri="{FF2B5EF4-FFF2-40B4-BE49-F238E27FC236}">
                <a16:creationId xmlns:a16="http://schemas.microsoft.com/office/drawing/2014/main" id="{1C063275-7611-FE6A-32A5-01B66B0A7531}"/>
              </a:ext>
            </a:extLst>
          </p:cNvPr>
          <p:cNvSpPr/>
          <p:nvPr/>
        </p:nvSpPr>
        <p:spPr>
          <a:xfrm rot="5400000">
            <a:off x="-252626" y="2115925"/>
            <a:ext cx="4635499" cy="3248452"/>
          </a:xfrm>
          <a:prstGeom prst="snip1Rect">
            <a:avLst>
              <a:gd name="adj" fmla="val 127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72000" rIns="72000" bIns="144000"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400" b="1" i="0" u="none" strike="noStrike" kern="1200" cap="none" spc="0" normalizeH="0" baseline="0" noProof="0">
              <a:ln>
                <a:noFill/>
              </a:ln>
              <a:solidFill>
                <a:srgbClr val="000000"/>
              </a:solidFill>
              <a:effectLst/>
              <a:uLnTx/>
              <a:uFillTx/>
              <a:latin typeface="Barlow"/>
              <a:ea typeface="+mn-ea"/>
              <a:cs typeface="+mn-cs"/>
            </a:endParaRPr>
          </a:p>
        </p:txBody>
      </p:sp>
      <p:graphicFrame>
        <p:nvGraphicFramePr>
          <p:cNvPr id="12" name="Objet 11" hidden="1">
            <a:extLst>
              <a:ext uri="{FF2B5EF4-FFF2-40B4-BE49-F238E27FC236}">
                <a16:creationId xmlns:a16="http://schemas.microsoft.com/office/drawing/2014/main" id="{01D1D66B-1509-4BD5-BFC3-158EC3A45D7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12" name="Objet 11" hidden="1">
                        <a:extLst>
                          <a:ext uri="{FF2B5EF4-FFF2-40B4-BE49-F238E27FC236}">
                            <a16:creationId xmlns:a16="http://schemas.microsoft.com/office/drawing/2014/main" id="{01D1D66B-1509-4BD5-BFC3-158EC3A45D7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1562F974-1B89-4A0E-B1EF-4BEBB7F60E32}"/>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prstClr val="white"/>
              </a:solidFill>
              <a:effectLst/>
              <a:uLnTx/>
              <a:uFillTx/>
              <a:latin typeface="Arial Black" panose="020B0A04020102020204" pitchFamily="34" charset="0"/>
              <a:ea typeface="+mn-ea"/>
              <a:cs typeface="+mn-cs"/>
              <a:sym typeface="Arial Black" panose="020B0A04020102020204" pitchFamily="34" charset="0"/>
            </a:endParaRPr>
          </a:p>
        </p:txBody>
      </p:sp>
      <p:sp>
        <p:nvSpPr>
          <p:cNvPr id="16" name="Espace réservé du contenu 15">
            <a:extLst>
              <a:ext uri="{FF2B5EF4-FFF2-40B4-BE49-F238E27FC236}">
                <a16:creationId xmlns:a16="http://schemas.microsoft.com/office/drawing/2014/main" id="{0F520391-8AED-4B48-80B9-3BAC3CBB277B}"/>
              </a:ext>
            </a:extLst>
          </p:cNvPr>
          <p:cNvSpPr>
            <a:spLocks noGrp="1"/>
          </p:cNvSpPr>
          <p:nvPr>
            <p:ph idx="1"/>
          </p:nvPr>
        </p:nvSpPr>
        <p:spPr>
          <a:xfrm>
            <a:off x="646085" y="1937669"/>
            <a:ext cx="3043261" cy="4120231"/>
          </a:xfrm>
        </p:spPr>
        <p:txBody>
          <a:bodyPr/>
          <a:lstStyle/>
          <a:p>
            <a:pPr lvl="1">
              <a:buFont typeface="Arial" panose="020B0604020202020204" pitchFamily="34" charset="0"/>
              <a:buChar char="•"/>
            </a:pPr>
            <a:r>
              <a:rPr lang="fr-FR" sz="1200" b="1" noProof="0" dirty="0"/>
              <a:t>Populations cibles : </a:t>
            </a:r>
            <a:r>
              <a:rPr lang="fr-FR" sz="1200" b="1" noProof="0" dirty="0">
                <a:solidFill>
                  <a:srgbClr val="2F469C"/>
                </a:solidFill>
              </a:rPr>
              <a:t>Entreprises </a:t>
            </a:r>
            <a:r>
              <a:rPr lang="fr-FR" sz="1200" noProof="0" dirty="0">
                <a:solidFill>
                  <a:srgbClr val="2F469C"/>
                </a:solidFill>
              </a:rPr>
              <a:t>de 6 salariés et plus, tous secteurs </a:t>
            </a:r>
            <a:r>
              <a:rPr lang="fr-FR" sz="1200" dirty="0">
                <a:solidFill>
                  <a:srgbClr val="2F469C"/>
                </a:solidFill>
              </a:rPr>
              <a:t>et </a:t>
            </a:r>
            <a:r>
              <a:rPr lang="fr-FR" sz="1200" b="1" dirty="0">
                <a:solidFill>
                  <a:srgbClr val="2F469C"/>
                </a:solidFill>
              </a:rPr>
              <a:t>Français </a:t>
            </a:r>
            <a:r>
              <a:rPr lang="fr-FR" sz="1200" dirty="0">
                <a:solidFill>
                  <a:srgbClr val="2F469C"/>
                </a:solidFill>
              </a:rPr>
              <a:t>âgés de plus de 18 ans représentatifs de la population française</a:t>
            </a:r>
          </a:p>
          <a:p>
            <a:pPr lvl="1">
              <a:buFont typeface="Arial" panose="020B0604020202020204" pitchFamily="34" charset="0"/>
              <a:buChar char="•"/>
            </a:pPr>
            <a:r>
              <a:rPr lang="fr-FR" sz="1200" b="1" noProof="0" dirty="0"/>
              <a:t>Sélection de l’interviewé : </a:t>
            </a:r>
            <a:r>
              <a:rPr lang="fr-FR" sz="1200" noProof="0" dirty="0"/>
              <a:t>Désignation de la personne interrogée par la méthode des quotas.</a:t>
            </a:r>
          </a:p>
          <a:p>
            <a:pPr lvl="1">
              <a:buFont typeface="Arial" panose="020B0604020202020204" pitchFamily="34" charset="0"/>
              <a:buChar char="•"/>
            </a:pPr>
            <a:r>
              <a:rPr lang="fr-FR" sz="1200" b="1" noProof="0" dirty="0"/>
              <a:t>Représentativité : </a:t>
            </a:r>
            <a:r>
              <a:rPr lang="fr-FR" sz="1200" noProof="0" dirty="0"/>
              <a:t>Critères et sources de représentativité de l’échantillon  : </a:t>
            </a:r>
          </a:p>
          <a:p>
            <a:pPr lvl="1">
              <a:buFont typeface="Courier New" panose="02070309020205020404" pitchFamily="49" charset="0"/>
              <a:buChar char="o"/>
            </a:pPr>
            <a:r>
              <a:rPr lang="fr-FR" sz="1200" noProof="0" dirty="0">
                <a:solidFill>
                  <a:srgbClr val="2F469C"/>
                </a:solidFill>
              </a:rPr>
              <a:t>Le secteur d’activité et le nombre de salariés pour les entreprises</a:t>
            </a:r>
          </a:p>
          <a:p>
            <a:pPr lvl="1">
              <a:buFont typeface="Courier New" panose="02070309020205020404" pitchFamily="49" charset="0"/>
              <a:buChar char="o"/>
            </a:pPr>
            <a:r>
              <a:rPr lang="fr-FR" sz="1200" noProof="0" dirty="0">
                <a:solidFill>
                  <a:srgbClr val="2F469C"/>
                </a:solidFill>
              </a:rPr>
              <a:t>Le sexe, l’âge, la région, la catégorie d’agglomération et la profession pour les Français</a:t>
            </a:r>
          </a:p>
          <a:p>
            <a:pPr lvl="1">
              <a:buFont typeface="Arial" panose="020B0604020202020204" pitchFamily="34" charset="0"/>
              <a:buChar char="•"/>
            </a:pPr>
            <a:r>
              <a:rPr lang="fr-FR" sz="1200" noProof="0" dirty="0"/>
              <a:t>Points d’enquête définis à l’avance</a:t>
            </a:r>
          </a:p>
        </p:txBody>
      </p:sp>
      <p:sp>
        <p:nvSpPr>
          <p:cNvPr id="3" name="Espace réservé du contenu 2">
            <a:extLst>
              <a:ext uri="{FF2B5EF4-FFF2-40B4-BE49-F238E27FC236}">
                <a16:creationId xmlns:a16="http://schemas.microsoft.com/office/drawing/2014/main" id="{B332E9F9-4153-4F87-BA8E-5FFBEA2A90F9}"/>
              </a:ext>
            </a:extLst>
          </p:cNvPr>
          <p:cNvSpPr>
            <a:spLocks noGrp="1"/>
          </p:cNvSpPr>
          <p:nvPr>
            <p:ph idx="15"/>
          </p:nvPr>
        </p:nvSpPr>
        <p:spPr>
          <a:xfrm>
            <a:off x="4115928" y="1937671"/>
            <a:ext cx="4293410" cy="3868080"/>
          </a:xfrm>
        </p:spPr>
        <p:txBody>
          <a:bodyPr/>
          <a:lstStyle/>
          <a:p>
            <a:pPr lvl="1">
              <a:buFont typeface="Arial" panose="020B0604020202020204" pitchFamily="34" charset="0"/>
              <a:buChar char="•"/>
            </a:pPr>
            <a:r>
              <a:rPr lang="fr-FR" sz="1200" b="1" noProof="0" dirty="0"/>
              <a:t>Dates de terrain :  </a:t>
            </a:r>
            <a:r>
              <a:rPr lang="fr-FR" sz="1200" noProof="0" dirty="0">
                <a:solidFill>
                  <a:schemeClr val="tx2"/>
                </a:solidFill>
              </a:rPr>
              <a:t>01 au 06 octobre 2026</a:t>
            </a:r>
          </a:p>
          <a:p>
            <a:pPr lvl="1">
              <a:buFont typeface="Arial" panose="020B0604020202020204" pitchFamily="34" charset="0"/>
              <a:buChar char="•"/>
            </a:pPr>
            <a:r>
              <a:rPr lang="fr-FR" sz="1200" b="1" noProof="0" dirty="0"/>
              <a:t>Echantillon réalisé :</a:t>
            </a:r>
            <a:r>
              <a:rPr lang="fr-FR" sz="1200" b="1" noProof="0" dirty="0">
                <a:solidFill>
                  <a:schemeClr val="tx2"/>
                </a:solidFill>
              </a:rPr>
              <a:t> </a:t>
            </a:r>
            <a:r>
              <a:rPr lang="fr-FR" sz="1200" noProof="0" dirty="0">
                <a:solidFill>
                  <a:schemeClr val="tx2"/>
                </a:solidFill>
              </a:rPr>
              <a:t>1300 </a:t>
            </a:r>
            <a:r>
              <a:rPr lang="fr-FR" sz="1200" noProof="0" dirty="0"/>
              <a:t>cas</a:t>
            </a:r>
          </a:p>
          <a:p>
            <a:pPr lvl="1">
              <a:buFont typeface="Arial" panose="020B0604020202020204" pitchFamily="34" charset="0"/>
              <a:buChar char="•"/>
            </a:pPr>
            <a:r>
              <a:rPr lang="fr-FR" sz="1200" b="1" noProof="0" dirty="0"/>
              <a:t>Mode de recueil : </a:t>
            </a:r>
            <a:r>
              <a:rPr lang="fr-FR" sz="1200" noProof="0" dirty="0"/>
              <a:t>Recueil </a:t>
            </a:r>
            <a:r>
              <a:rPr lang="fr-FR" sz="1200" dirty="0">
                <a:solidFill>
                  <a:schemeClr val="tx2"/>
                </a:solidFill>
              </a:rPr>
              <a:t>en ligne</a:t>
            </a:r>
            <a:endParaRPr lang="fr-FR" sz="1200" noProof="0" dirty="0">
              <a:solidFill>
                <a:schemeClr val="tx2"/>
              </a:solidFill>
            </a:endParaRPr>
          </a:p>
          <a:p>
            <a:pPr lvl="1">
              <a:buFont typeface="Arial" panose="020B0604020202020204" pitchFamily="34" charset="0"/>
              <a:buChar char="•"/>
            </a:pPr>
            <a:r>
              <a:rPr lang="fr-FR" sz="1200" b="1" noProof="0" dirty="0"/>
              <a:t>Méthodes de contrôle de la qualité de la collecte: </a:t>
            </a:r>
            <a:r>
              <a:rPr lang="fr-FR" sz="1200" noProof="0" dirty="0">
                <a:solidFill>
                  <a:schemeClr val="tx2"/>
                </a:solidFill>
              </a:rPr>
              <a:t>contrôle des questionnaires, et élimination des straight-liners</a:t>
            </a:r>
          </a:p>
          <a:p>
            <a:pPr lvl="1">
              <a:buFont typeface="Arial" panose="020B0604020202020204" pitchFamily="34" charset="0"/>
              <a:buChar char="•"/>
            </a:pPr>
            <a:r>
              <a:rPr lang="fr-FR" sz="1200" dirty="0"/>
              <a:t>Les données seront conservées 2 ans</a:t>
            </a:r>
            <a:endParaRPr lang="fr-FR" sz="1200" noProof="0" dirty="0">
              <a:solidFill>
                <a:schemeClr val="tx2"/>
              </a:solidFill>
            </a:endParaRPr>
          </a:p>
        </p:txBody>
      </p:sp>
      <p:sp>
        <p:nvSpPr>
          <p:cNvPr id="4" name="Espace réservé du contenu 3">
            <a:extLst>
              <a:ext uri="{FF2B5EF4-FFF2-40B4-BE49-F238E27FC236}">
                <a16:creationId xmlns:a16="http://schemas.microsoft.com/office/drawing/2014/main" id="{45571CBA-1356-48AC-91A5-A89B0015A9A4}"/>
              </a:ext>
            </a:extLst>
          </p:cNvPr>
          <p:cNvSpPr>
            <a:spLocks noGrp="1"/>
          </p:cNvSpPr>
          <p:nvPr>
            <p:ph idx="16"/>
          </p:nvPr>
        </p:nvSpPr>
        <p:spPr>
          <a:xfrm>
            <a:off x="8959008" y="1937670"/>
            <a:ext cx="2420192" cy="3868080"/>
          </a:xfrm>
        </p:spPr>
        <p:txBody>
          <a:bodyPr/>
          <a:lstStyle/>
          <a:p>
            <a:pPr lvl="1">
              <a:buFont typeface="Arial" panose="020B0604020202020204" pitchFamily="34" charset="0"/>
              <a:buChar char="•"/>
            </a:pPr>
            <a:r>
              <a:rPr lang="fr-FR" sz="1200" noProof="0" dirty="0"/>
              <a:t>Echantillon </a:t>
            </a:r>
            <a:r>
              <a:rPr lang="fr-FR" sz="1200" noProof="0" dirty="0">
                <a:solidFill>
                  <a:schemeClr val="accent4"/>
                </a:solidFill>
              </a:rPr>
              <a:t>pondéré</a:t>
            </a:r>
          </a:p>
          <a:p>
            <a:pPr lvl="1">
              <a:buFont typeface="Arial" panose="020B0604020202020204" pitchFamily="34" charset="0"/>
              <a:buChar char="•"/>
            </a:pPr>
            <a:r>
              <a:rPr lang="fr-FR" sz="1200" noProof="0" dirty="0"/>
              <a:t>Méthode de pondération utilisée : méthode de calage sur marges</a:t>
            </a:r>
          </a:p>
          <a:p>
            <a:pPr lvl="1">
              <a:buFont typeface="Arial" panose="020B0604020202020204" pitchFamily="34" charset="0"/>
              <a:buChar char="•"/>
            </a:pPr>
            <a:r>
              <a:rPr lang="fr-FR" sz="1200" noProof="0" dirty="0"/>
              <a:t>Critères de pondération :</a:t>
            </a:r>
          </a:p>
          <a:p>
            <a:pPr lvl="1">
              <a:buFont typeface="Courier New" panose="02070309020205020404" pitchFamily="49" charset="0"/>
              <a:buChar char="o"/>
            </a:pPr>
            <a:r>
              <a:rPr lang="fr-FR" sz="1200" dirty="0">
                <a:solidFill>
                  <a:schemeClr val="accent4"/>
                </a:solidFill>
              </a:rPr>
              <a:t>Le secteur d’activité et le nombre de salariés pour les entreprises</a:t>
            </a:r>
          </a:p>
          <a:p>
            <a:pPr lvl="1">
              <a:buFont typeface="Courier New" panose="02070309020205020404" pitchFamily="49" charset="0"/>
              <a:buChar char="o"/>
            </a:pPr>
            <a:r>
              <a:rPr lang="fr-FR" sz="1200" dirty="0">
                <a:solidFill>
                  <a:schemeClr val="accent4"/>
                </a:solidFill>
              </a:rPr>
              <a:t>Le sexe, l’âge, la région, la catégorie d’agglomération et la profession pour les Français</a:t>
            </a:r>
          </a:p>
          <a:p>
            <a:pPr lvl="1">
              <a:buFont typeface="Arial" panose="020B0604020202020204" pitchFamily="34" charset="0"/>
              <a:buChar char="•"/>
            </a:pPr>
            <a:endParaRPr lang="fr-FR" sz="1200" noProof="0" dirty="0">
              <a:solidFill>
                <a:srgbClr val="A365B4"/>
              </a:solidFill>
              <a:highlight>
                <a:srgbClr val="FFFF00"/>
              </a:highlight>
            </a:endParaRPr>
          </a:p>
        </p:txBody>
      </p:sp>
      <p:sp>
        <p:nvSpPr>
          <p:cNvPr id="36" name="Espace réservé du texte 35">
            <a:extLst>
              <a:ext uri="{FF2B5EF4-FFF2-40B4-BE49-F238E27FC236}">
                <a16:creationId xmlns:a16="http://schemas.microsoft.com/office/drawing/2014/main" id="{8C1D852A-9587-4550-AC88-6C8F96E5959C}"/>
              </a:ext>
            </a:extLst>
          </p:cNvPr>
          <p:cNvSpPr>
            <a:spLocks noGrp="1"/>
          </p:cNvSpPr>
          <p:nvPr>
            <p:ph type="body" sz="quarter" idx="17"/>
          </p:nvPr>
        </p:nvSpPr>
        <p:spPr>
          <a:xfrm>
            <a:off x="404786" y="877887"/>
            <a:ext cx="1721159" cy="316753"/>
          </a:xfrm>
        </p:spPr>
        <p:txBody>
          <a:bodyPr/>
          <a:lstStyle/>
          <a:p>
            <a:r>
              <a:rPr lang="fr-FR" noProof="0" dirty="0">
                <a:solidFill>
                  <a:schemeClr val="tx1"/>
                </a:solidFill>
              </a:rPr>
              <a:t>Étude en ligne</a:t>
            </a:r>
          </a:p>
        </p:txBody>
      </p:sp>
      <p:sp>
        <p:nvSpPr>
          <p:cNvPr id="7" name="Titre 6">
            <a:extLst>
              <a:ext uri="{FF2B5EF4-FFF2-40B4-BE49-F238E27FC236}">
                <a16:creationId xmlns:a16="http://schemas.microsoft.com/office/drawing/2014/main" id="{B999A344-DFD6-4A27-917D-18E3F328FD24}"/>
              </a:ext>
            </a:extLst>
          </p:cNvPr>
          <p:cNvSpPr>
            <a:spLocks noGrp="1"/>
          </p:cNvSpPr>
          <p:nvPr>
            <p:ph type="title"/>
          </p:nvPr>
        </p:nvSpPr>
        <p:spPr/>
        <p:txBody>
          <a:bodyPr/>
          <a:lstStyle/>
          <a:p>
            <a:r>
              <a:rPr lang="fr-FR" noProof="0" dirty="0"/>
              <a:t>Fiche technique</a:t>
            </a:r>
          </a:p>
        </p:txBody>
      </p:sp>
      <p:sp>
        <p:nvSpPr>
          <p:cNvPr id="29" name="TextBox 47">
            <a:extLst>
              <a:ext uri="{FF2B5EF4-FFF2-40B4-BE49-F238E27FC236}">
                <a16:creationId xmlns:a16="http://schemas.microsoft.com/office/drawing/2014/main" id="{BD9B14E1-C9B7-413E-9F72-7CDD2B6FC5E0}"/>
              </a:ext>
            </a:extLst>
          </p:cNvPr>
          <p:cNvSpPr txBox="1"/>
          <p:nvPr/>
        </p:nvSpPr>
        <p:spPr>
          <a:xfrm>
            <a:off x="646086" y="1551789"/>
            <a:ext cx="1968488" cy="246221"/>
          </a:xfrm>
          <a:prstGeom prst="rect">
            <a:avLst/>
          </a:prstGeom>
          <a:noFill/>
        </p:spPr>
        <p:txBody>
          <a:bodyPr wrap="square" lIns="0" tIns="0" rIns="0" bIns="0" rtlCol="0">
            <a:spAutoFit/>
          </a:bodyPr>
          <a:lstStyle/>
          <a:p>
            <a:pPr>
              <a:defRPr/>
            </a:pPr>
            <a:r>
              <a:rPr kumimoji="0" lang="fr-FR" sz="1600" i="0" u="none" strike="noStrike" kern="1200" cap="none" spc="0" normalizeH="0" baseline="0" noProof="0">
                <a:ln>
                  <a:noFill/>
                </a:ln>
                <a:solidFill>
                  <a:srgbClr val="2F469C"/>
                </a:solidFill>
                <a:effectLst/>
                <a:uLnTx/>
                <a:uFillTx/>
                <a:latin typeface="+mj-lt"/>
                <a:ea typeface="+mn-ea"/>
                <a:cs typeface="+mn-cs"/>
              </a:rPr>
              <a:t>ÉCHANTILLON</a:t>
            </a:r>
          </a:p>
        </p:txBody>
      </p:sp>
      <p:sp>
        <p:nvSpPr>
          <p:cNvPr id="30" name="TextBox 47">
            <a:extLst>
              <a:ext uri="{FF2B5EF4-FFF2-40B4-BE49-F238E27FC236}">
                <a16:creationId xmlns:a16="http://schemas.microsoft.com/office/drawing/2014/main" id="{1FE31664-6D6E-4976-A1A2-600B2B5B91A4}"/>
              </a:ext>
            </a:extLst>
          </p:cNvPr>
          <p:cNvSpPr txBox="1"/>
          <p:nvPr/>
        </p:nvSpPr>
        <p:spPr>
          <a:xfrm>
            <a:off x="4115928" y="1554971"/>
            <a:ext cx="2547045"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solidFill>
                  <a:srgbClr val="009D9C"/>
                </a:solidFill>
                <a:effectLst/>
                <a:uLnTx/>
                <a:uFillTx/>
                <a:latin typeface="+mj-lt"/>
                <a:ea typeface="+mn-ea"/>
                <a:cs typeface="+mn-cs"/>
              </a:rPr>
              <a:t>COLLECTE DE DONNÉES</a:t>
            </a:r>
          </a:p>
        </p:txBody>
      </p:sp>
      <p:sp>
        <p:nvSpPr>
          <p:cNvPr id="31" name="TextBox 47">
            <a:extLst>
              <a:ext uri="{FF2B5EF4-FFF2-40B4-BE49-F238E27FC236}">
                <a16:creationId xmlns:a16="http://schemas.microsoft.com/office/drawing/2014/main" id="{E7D79DFA-2A88-4598-806A-14DB9B6317CE}"/>
              </a:ext>
            </a:extLst>
          </p:cNvPr>
          <p:cNvSpPr txBox="1"/>
          <p:nvPr/>
        </p:nvSpPr>
        <p:spPr>
          <a:xfrm>
            <a:off x="8959008" y="1551789"/>
            <a:ext cx="3110133"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solidFill>
                  <a:srgbClr val="84329B"/>
                </a:solidFill>
                <a:effectLst/>
                <a:uLnTx/>
                <a:uFillTx/>
                <a:latin typeface="+mj-lt"/>
                <a:ea typeface="+mn-ea"/>
                <a:cs typeface="+mn-cs"/>
              </a:rPr>
              <a:t>TRAITEMENTS DES DONNÉES</a:t>
            </a:r>
          </a:p>
        </p:txBody>
      </p:sp>
      <p:sp>
        <p:nvSpPr>
          <p:cNvPr id="15" name="ZoneTexte 14">
            <a:extLst>
              <a:ext uri="{FF2B5EF4-FFF2-40B4-BE49-F238E27FC236}">
                <a16:creationId xmlns:a16="http://schemas.microsoft.com/office/drawing/2014/main" id="{D9D874C7-F1C8-779E-3E7D-7E7CF56AD7CF}"/>
              </a:ext>
            </a:extLst>
          </p:cNvPr>
          <p:cNvSpPr txBox="1"/>
          <p:nvPr/>
        </p:nvSpPr>
        <p:spPr>
          <a:xfrm>
            <a:off x="8626064" y="5514523"/>
            <a:ext cx="2919850"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lumMod val="50000"/>
                  </a:prstClr>
                </a:solidFill>
                <a:effectLst/>
                <a:uLnTx/>
                <a:uFillTx/>
                <a:ea typeface="+mn-ea"/>
                <a:cs typeface="+mn-cs"/>
              </a:rPr>
              <a:t>Compléments d’informations méthodologiques disponibles sur demande</a:t>
            </a:r>
          </a:p>
        </p:txBody>
      </p:sp>
    </p:spTree>
    <p:extLst>
      <p:ext uri="{BB962C8B-B14F-4D97-AF65-F5344CB8AC3E}">
        <p14:creationId xmlns:p14="http://schemas.microsoft.com/office/powerpoint/2010/main" val="3058639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Single Corner Snipped 16">
            <a:extLst>
              <a:ext uri="{FF2B5EF4-FFF2-40B4-BE49-F238E27FC236}">
                <a16:creationId xmlns:a16="http://schemas.microsoft.com/office/drawing/2014/main" id="{95E01ADC-335D-89E3-16C2-904BF5B7CEC9}"/>
              </a:ext>
            </a:extLst>
          </p:cNvPr>
          <p:cNvSpPr/>
          <p:nvPr/>
        </p:nvSpPr>
        <p:spPr>
          <a:xfrm rot="5400000">
            <a:off x="8121931" y="2076678"/>
            <a:ext cx="4400548" cy="3091996"/>
          </a:xfrm>
          <a:prstGeom prst="snip1Rect">
            <a:avLst>
              <a:gd name="adj" fmla="val 127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72000" rIns="72000" bIns="144000"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400" b="1" i="0" u="none" strike="noStrike" kern="1200" cap="none" spc="0" normalizeH="0" baseline="0" noProof="0">
              <a:ln>
                <a:noFill/>
              </a:ln>
              <a:solidFill>
                <a:srgbClr val="000000"/>
              </a:solidFill>
              <a:effectLst/>
              <a:uLnTx/>
              <a:uFillTx/>
              <a:latin typeface="Barlow"/>
              <a:ea typeface="+mn-ea"/>
              <a:cs typeface="+mn-cs"/>
            </a:endParaRPr>
          </a:p>
        </p:txBody>
      </p:sp>
      <p:sp>
        <p:nvSpPr>
          <p:cNvPr id="18" name="Rectangle: Single Corner Snipped 16">
            <a:extLst>
              <a:ext uri="{FF2B5EF4-FFF2-40B4-BE49-F238E27FC236}">
                <a16:creationId xmlns:a16="http://schemas.microsoft.com/office/drawing/2014/main" id="{BB77BE84-83D3-A5CD-6C81-C5F873554686}"/>
              </a:ext>
            </a:extLst>
          </p:cNvPr>
          <p:cNvSpPr/>
          <p:nvPr/>
        </p:nvSpPr>
        <p:spPr>
          <a:xfrm rot="5400000">
            <a:off x="2183070" y="-310668"/>
            <a:ext cx="4400548" cy="7866688"/>
          </a:xfrm>
          <a:prstGeom prst="snip1Rect">
            <a:avLst>
              <a:gd name="adj" fmla="val 127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44000" tIns="72000" rIns="72000" bIns="144000" rtlCol="0" anchor="t"/>
          <a:lstStyle/>
          <a:p>
            <a:pPr marL="0" marR="0" lvl="0" indent="0" algn="l" defTabSz="914400" rtl="0" eaLnBrk="1" fontAlgn="auto" latinLnBrk="0" hangingPunct="1">
              <a:lnSpc>
                <a:spcPct val="115000"/>
              </a:lnSpc>
              <a:spcBef>
                <a:spcPts val="400"/>
              </a:spcBef>
              <a:spcAft>
                <a:spcPts val="400"/>
              </a:spcAft>
              <a:buClrTx/>
              <a:buSzTx/>
              <a:buFontTx/>
              <a:buNone/>
              <a:tabLst/>
              <a:defRPr/>
            </a:pPr>
            <a:endParaRPr kumimoji="0" lang="fr-FR" sz="1400" b="1" i="0" u="none" strike="noStrike" kern="1200" cap="none" spc="0" normalizeH="0" baseline="0" noProof="0" dirty="0">
              <a:ln>
                <a:noFill/>
              </a:ln>
              <a:solidFill>
                <a:srgbClr val="000000"/>
              </a:solidFill>
              <a:effectLst/>
              <a:uLnTx/>
              <a:uFillTx/>
              <a:latin typeface="Barlow"/>
              <a:ea typeface="+mn-ea"/>
              <a:cs typeface="+mn-cs"/>
            </a:endParaRPr>
          </a:p>
        </p:txBody>
      </p:sp>
      <p:graphicFrame>
        <p:nvGraphicFramePr>
          <p:cNvPr id="12" name="Objet 11" hidden="1">
            <a:extLst>
              <a:ext uri="{FF2B5EF4-FFF2-40B4-BE49-F238E27FC236}">
                <a16:creationId xmlns:a16="http://schemas.microsoft.com/office/drawing/2014/main" id="{01D1D66B-1509-4BD5-BFC3-158EC3A45D7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12" name="Objet 11" hidden="1">
                        <a:extLst>
                          <a:ext uri="{FF2B5EF4-FFF2-40B4-BE49-F238E27FC236}">
                            <a16:creationId xmlns:a16="http://schemas.microsoft.com/office/drawing/2014/main" id="{01D1D66B-1509-4BD5-BFC3-158EC3A45D7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1562F974-1B89-4A0E-B1EF-4BEBB7F60E32}"/>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prstClr val="white"/>
              </a:solidFill>
              <a:effectLst/>
              <a:uLnTx/>
              <a:uFillTx/>
              <a:latin typeface="Arial Black" panose="020B0A04020102020204" pitchFamily="34" charset="0"/>
              <a:ea typeface="+mn-ea"/>
              <a:cs typeface="+mn-cs"/>
              <a:sym typeface="Arial Black" panose="020B0A04020102020204" pitchFamily="34" charset="0"/>
            </a:endParaRPr>
          </a:p>
        </p:txBody>
      </p:sp>
      <p:sp>
        <p:nvSpPr>
          <p:cNvPr id="16" name="Espace réservé du contenu 15">
            <a:extLst>
              <a:ext uri="{FF2B5EF4-FFF2-40B4-BE49-F238E27FC236}">
                <a16:creationId xmlns:a16="http://schemas.microsoft.com/office/drawing/2014/main" id="{0F520391-8AED-4B48-80B9-3BAC3CBB277B}"/>
              </a:ext>
            </a:extLst>
          </p:cNvPr>
          <p:cNvSpPr>
            <a:spLocks noGrp="1"/>
          </p:cNvSpPr>
          <p:nvPr>
            <p:ph idx="1"/>
          </p:nvPr>
        </p:nvSpPr>
        <p:spPr>
          <a:xfrm>
            <a:off x="726229" y="2175207"/>
            <a:ext cx="4814914" cy="2854201"/>
          </a:xfrm>
        </p:spPr>
        <p:txBody>
          <a:bodyPr/>
          <a:lstStyle/>
          <a:p>
            <a:pPr lvl="1">
              <a:lnSpc>
                <a:spcPct val="100000"/>
              </a:lnSpc>
              <a:buFont typeface="Arial" panose="020B0604020202020204" pitchFamily="34" charset="0"/>
              <a:buChar char="•"/>
            </a:pPr>
            <a:r>
              <a:rPr lang="fr-FR" sz="1200" noProof="0" dirty="0"/>
              <a:t>Design et méthodologie</a:t>
            </a:r>
          </a:p>
          <a:p>
            <a:pPr lvl="1">
              <a:lnSpc>
                <a:spcPct val="100000"/>
              </a:lnSpc>
              <a:buFont typeface="Arial" panose="020B0604020202020204" pitchFamily="34" charset="0"/>
              <a:buChar char="•"/>
            </a:pPr>
            <a:r>
              <a:rPr lang="fr-FR" sz="1200" noProof="0" dirty="0"/>
              <a:t>Echantillonnage</a:t>
            </a:r>
          </a:p>
          <a:p>
            <a:pPr lvl="1">
              <a:lnSpc>
                <a:spcPct val="100000"/>
              </a:lnSpc>
              <a:buFont typeface="Arial" panose="020B0604020202020204" pitchFamily="34" charset="0"/>
              <a:buChar char="•"/>
            </a:pPr>
            <a:r>
              <a:rPr lang="fr-FR" sz="1200" noProof="0" dirty="0"/>
              <a:t>Elaboration du questionnaire / Scripting et validation</a:t>
            </a:r>
          </a:p>
          <a:p>
            <a:pPr lvl="1">
              <a:lnSpc>
                <a:spcPct val="100000"/>
              </a:lnSpc>
              <a:buFont typeface="Arial" panose="020B0604020202020204" pitchFamily="34" charset="0"/>
              <a:buChar char="•"/>
            </a:pPr>
            <a:r>
              <a:rPr lang="fr-FR" sz="1200" noProof="0" dirty="0"/>
              <a:t>Traitement des données</a:t>
            </a:r>
          </a:p>
          <a:p>
            <a:pPr lvl="1">
              <a:lnSpc>
                <a:spcPct val="100000"/>
              </a:lnSpc>
              <a:buFont typeface="Arial" panose="020B0604020202020204" pitchFamily="34" charset="0"/>
              <a:buChar char="•"/>
            </a:pPr>
            <a:r>
              <a:rPr lang="fr-FR" sz="1200" noProof="0" dirty="0"/>
              <a:t>Validation des analyses statistiques</a:t>
            </a:r>
          </a:p>
          <a:p>
            <a:pPr lvl="1">
              <a:lnSpc>
                <a:spcPct val="100000"/>
              </a:lnSpc>
              <a:buFont typeface="Arial" panose="020B0604020202020204" pitchFamily="34" charset="0"/>
              <a:buChar char="•"/>
            </a:pPr>
            <a:r>
              <a:rPr lang="fr-FR" sz="1200" noProof="0" dirty="0"/>
              <a:t>Elaboration du rapport d’étude</a:t>
            </a:r>
          </a:p>
          <a:p>
            <a:pPr lvl="1">
              <a:lnSpc>
                <a:spcPct val="100000"/>
              </a:lnSpc>
              <a:buFont typeface="Arial" panose="020B0604020202020204" pitchFamily="34" charset="0"/>
              <a:buChar char="•"/>
            </a:pPr>
            <a:r>
              <a:rPr lang="fr-FR" sz="1200" noProof="0" dirty="0"/>
              <a:t>Conception de la présentation des résultats</a:t>
            </a:r>
          </a:p>
          <a:p>
            <a:pPr lvl="1">
              <a:lnSpc>
                <a:spcPct val="100000"/>
              </a:lnSpc>
              <a:buFont typeface="Arial" panose="020B0604020202020204" pitchFamily="34" charset="0"/>
              <a:buChar char="•"/>
            </a:pPr>
            <a:r>
              <a:rPr lang="fr-FR" sz="1200" noProof="0" dirty="0"/>
              <a:t>Mise en forme des résultats</a:t>
            </a:r>
          </a:p>
          <a:p>
            <a:pPr lvl="1">
              <a:lnSpc>
                <a:spcPct val="100000"/>
              </a:lnSpc>
              <a:buFont typeface="Arial" panose="020B0604020202020204" pitchFamily="34" charset="0"/>
              <a:buChar char="•"/>
            </a:pPr>
            <a:r>
              <a:rPr lang="fr-FR" sz="1200" noProof="0" dirty="0"/>
              <a:t>Présentation orale</a:t>
            </a:r>
          </a:p>
          <a:p>
            <a:pPr lvl="1">
              <a:lnSpc>
                <a:spcPct val="100000"/>
              </a:lnSpc>
              <a:buFont typeface="Arial" panose="020B0604020202020204" pitchFamily="34" charset="0"/>
              <a:buChar char="•"/>
            </a:pPr>
            <a:endParaRPr lang="fr-FR" sz="1200" noProof="0" dirty="0"/>
          </a:p>
        </p:txBody>
      </p:sp>
      <p:sp>
        <p:nvSpPr>
          <p:cNvPr id="3" name="Espace réservé du contenu 2">
            <a:extLst>
              <a:ext uri="{FF2B5EF4-FFF2-40B4-BE49-F238E27FC236}">
                <a16:creationId xmlns:a16="http://schemas.microsoft.com/office/drawing/2014/main" id="{B332E9F9-4153-4F87-BA8E-5FFBEA2A90F9}"/>
              </a:ext>
            </a:extLst>
          </p:cNvPr>
          <p:cNvSpPr>
            <a:spLocks noGrp="1"/>
          </p:cNvSpPr>
          <p:nvPr>
            <p:ph idx="15"/>
          </p:nvPr>
        </p:nvSpPr>
        <p:spPr>
          <a:xfrm>
            <a:off x="8989787" y="2247482"/>
            <a:ext cx="2021759" cy="2934356"/>
          </a:xfrm>
        </p:spPr>
        <p:txBody>
          <a:bodyPr/>
          <a:lstStyle/>
          <a:p>
            <a:pPr lvl="1">
              <a:lnSpc>
                <a:spcPct val="100000"/>
              </a:lnSpc>
              <a:buFont typeface="Arial" panose="020B0604020202020204" pitchFamily="34" charset="0"/>
              <a:buChar char="•"/>
            </a:pPr>
            <a:r>
              <a:rPr lang="fr-FR" sz="1200" noProof="0" dirty="0"/>
              <a:t>Collecte des données</a:t>
            </a:r>
          </a:p>
        </p:txBody>
      </p:sp>
      <p:sp>
        <p:nvSpPr>
          <p:cNvPr id="7" name="Titre 6">
            <a:extLst>
              <a:ext uri="{FF2B5EF4-FFF2-40B4-BE49-F238E27FC236}">
                <a16:creationId xmlns:a16="http://schemas.microsoft.com/office/drawing/2014/main" id="{B999A344-DFD6-4A27-917D-18E3F328FD24}"/>
              </a:ext>
            </a:extLst>
          </p:cNvPr>
          <p:cNvSpPr>
            <a:spLocks noGrp="1"/>
          </p:cNvSpPr>
          <p:nvPr>
            <p:ph type="title"/>
          </p:nvPr>
        </p:nvSpPr>
        <p:spPr/>
        <p:txBody>
          <a:bodyPr/>
          <a:lstStyle/>
          <a:p>
            <a:r>
              <a:rPr lang="fr-FR" noProof="0"/>
              <a:t>Fiche technique</a:t>
            </a:r>
          </a:p>
        </p:txBody>
      </p:sp>
      <p:sp>
        <p:nvSpPr>
          <p:cNvPr id="14" name="Espace réservé du texte 13">
            <a:extLst>
              <a:ext uri="{FF2B5EF4-FFF2-40B4-BE49-F238E27FC236}">
                <a16:creationId xmlns:a16="http://schemas.microsoft.com/office/drawing/2014/main" id="{1345D04A-5814-6FF7-C5ED-2B2CDA623C00}"/>
              </a:ext>
            </a:extLst>
          </p:cNvPr>
          <p:cNvSpPr>
            <a:spLocks noGrp="1"/>
          </p:cNvSpPr>
          <p:nvPr>
            <p:ph type="body" sz="quarter" idx="18"/>
          </p:nvPr>
        </p:nvSpPr>
        <p:spPr/>
        <p:txBody>
          <a:bodyPr/>
          <a:lstStyle/>
          <a:p>
            <a:endParaRPr lang="fr-FR"/>
          </a:p>
        </p:txBody>
      </p:sp>
      <p:sp>
        <p:nvSpPr>
          <p:cNvPr id="31" name="TextBox 47">
            <a:extLst>
              <a:ext uri="{FF2B5EF4-FFF2-40B4-BE49-F238E27FC236}">
                <a16:creationId xmlns:a16="http://schemas.microsoft.com/office/drawing/2014/main" id="{9B0CB6D9-2650-4FBF-96B3-51FF5E91534E}"/>
              </a:ext>
            </a:extLst>
          </p:cNvPr>
          <p:cNvSpPr txBox="1"/>
          <p:nvPr/>
        </p:nvSpPr>
        <p:spPr>
          <a:xfrm>
            <a:off x="582161" y="1592342"/>
            <a:ext cx="6965268"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dirty="0">
                <a:ln>
                  <a:noFill/>
                </a:ln>
                <a:solidFill>
                  <a:srgbClr val="2F469C"/>
                </a:solidFill>
                <a:effectLst/>
                <a:uLnTx/>
                <a:uFillTx/>
                <a:latin typeface="+mj-lt"/>
                <a:ea typeface="+mn-ea"/>
                <a:cs typeface="+mn-cs"/>
              </a:rPr>
              <a:t>LES ACTIVITÉS CONDUITES OU COORDONNÉES PAR LES ÉQUIPES IPSOS bva</a:t>
            </a:r>
          </a:p>
        </p:txBody>
      </p:sp>
      <p:sp>
        <p:nvSpPr>
          <p:cNvPr id="32" name="TextBox 47">
            <a:extLst>
              <a:ext uri="{FF2B5EF4-FFF2-40B4-BE49-F238E27FC236}">
                <a16:creationId xmlns:a16="http://schemas.microsoft.com/office/drawing/2014/main" id="{E60F06E3-3087-4345-B133-7FB04D0E0324}"/>
              </a:ext>
            </a:extLst>
          </p:cNvPr>
          <p:cNvSpPr txBox="1"/>
          <p:nvPr/>
        </p:nvSpPr>
        <p:spPr>
          <a:xfrm>
            <a:off x="8989787" y="1647134"/>
            <a:ext cx="3242469" cy="4924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i="0" u="none" strike="noStrike" kern="1200" cap="none" spc="0" normalizeH="0" baseline="0" noProof="0">
                <a:ln>
                  <a:noFill/>
                </a:ln>
                <a:solidFill>
                  <a:srgbClr val="009D9C"/>
                </a:solidFill>
                <a:effectLst/>
                <a:uLnTx/>
                <a:uFillTx/>
                <a:latin typeface="+mj-lt"/>
                <a:ea typeface="+mn-ea"/>
                <a:cs typeface="+mn-cs"/>
              </a:rPr>
              <a:t>LES ACTIVITÉS CONFIÉES À NOS PARTENAIRES RÉFÉRENCÉS</a:t>
            </a:r>
          </a:p>
        </p:txBody>
      </p:sp>
      <p:sp>
        <p:nvSpPr>
          <p:cNvPr id="4" name="ZoneTexte 3">
            <a:extLst>
              <a:ext uri="{FF2B5EF4-FFF2-40B4-BE49-F238E27FC236}">
                <a16:creationId xmlns:a16="http://schemas.microsoft.com/office/drawing/2014/main" id="{8CB040DD-65DC-C11D-CF55-4B5B2C6D4C21}"/>
              </a:ext>
            </a:extLst>
          </p:cNvPr>
          <p:cNvSpPr txBox="1"/>
          <p:nvPr/>
        </p:nvSpPr>
        <p:spPr>
          <a:xfrm>
            <a:off x="4655458" y="2122830"/>
            <a:ext cx="3937459" cy="2231380"/>
          </a:xfrm>
          <a:prstGeom prst="rect">
            <a:avLst/>
          </a:prstGeom>
          <a:noFill/>
        </p:spPr>
        <p:txBody>
          <a:bodyPr wrap="square">
            <a:spAutoFit/>
          </a:bodyPr>
          <a:lstStyle/>
          <a:p>
            <a:pPr lvl="1">
              <a:lnSpc>
                <a:spcPct val="100000"/>
              </a:lnSpc>
              <a:spcBef>
                <a:spcPts val="600"/>
              </a:spcBef>
              <a:spcAft>
                <a:spcPts val="600"/>
              </a:spcAft>
              <a:buFont typeface="Arial" panose="020B0604020202020204" pitchFamily="34" charset="0"/>
              <a:buChar char="•"/>
            </a:pPr>
            <a:r>
              <a:rPr lang="fr-FR" sz="1200" dirty="0"/>
              <a:t>Analyses et synthèse</a:t>
            </a:r>
          </a:p>
          <a:p>
            <a:pPr lvl="1">
              <a:lnSpc>
                <a:spcPct val="100000"/>
              </a:lnSpc>
              <a:spcBef>
                <a:spcPts val="600"/>
              </a:spcBef>
              <a:spcAft>
                <a:spcPts val="600"/>
              </a:spcAft>
              <a:buFont typeface="Arial" panose="020B0604020202020204" pitchFamily="34" charset="0"/>
              <a:buChar char="•"/>
            </a:pPr>
            <a:r>
              <a:rPr lang="fr-FR" sz="1200" dirty="0" err="1"/>
              <a:t>RoutageImpression</a:t>
            </a:r>
            <a:endParaRPr lang="fr-FR" sz="1200" dirty="0"/>
          </a:p>
          <a:p>
            <a:pPr lvl="1">
              <a:lnSpc>
                <a:spcPct val="100000"/>
              </a:lnSpc>
              <a:spcBef>
                <a:spcPts val="600"/>
              </a:spcBef>
              <a:spcAft>
                <a:spcPts val="600"/>
              </a:spcAft>
              <a:buFont typeface="Arial" panose="020B0604020202020204" pitchFamily="34" charset="0"/>
              <a:buChar char="•"/>
            </a:pPr>
            <a:r>
              <a:rPr lang="fr-FR" sz="1200" dirty="0"/>
              <a:t>Saisie / Scanning</a:t>
            </a:r>
          </a:p>
          <a:p>
            <a:pPr lvl="1">
              <a:lnSpc>
                <a:spcPct val="100000"/>
              </a:lnSpc>
              <a:spcBef>
                <a:spcPts val="600"/>
              </a:spcBef>
              <a:spcAft>
                <a:spcPts val="600"/>
              </a:spcAft>
              <a:buFont typeface="Arial" panose="020B0604020202020204" pitchFamily="34" charset="0"/>
              <a:buChar char="•"/>
            </a:pPr>
            <a:r>
              <a:rPr lang="fr-FR" sz="1200" dirty="0"/>
              <a:t>Organisation des salles/ location du matériel</a:t>
            </a:r>
          </a:p>
          <a:p>
            <a:pPr lvl="1">
              <a:lnSpc>
                <a:spcPct val="100000"/>
              </a:lnSpc>
              <a:spcBef>
                <a:spcPts val="600"/>
              </a:spcBef>
              <a:spcAft>
                <a:spcPts val="600"/>
              </a:spcAft>
              <a:buFont typeface="Arial" panose="020B0604020202020204" pitchFamily="34" charset="0"/>
              <a:buChar char="•"/>
            </a:pPr>
            <a:r>
              <a:rPr lang="fr-FR" sz="1200" dirty="0"/>
              <a:t>Pré recrutement des participants</a:t>
            </a:r>
          </a:p>
          <a:p>
            <a:pPr lvl="1">
              <a:lnSpc>
                <a:spcPct val="100000"/>
              </a:lnSpc>
              <a:spcBef>
                <a:spcPts val="600"/>
              </a:spcBef>
              <a:spcAft>
                <a:spcPts val="600"/>
              </a:spcAft>
              <a:buFont typeface="Arial" panose="020B0604020202020204" pitchFamily="34" charset="0"/>
              <a:buChar char="•"/>
            </a:pPr>
            <a:r>
              <a:rPr lang="fr-FR" sz="1200" dirty="0"/>
              <a:t>Mise en forme des résultats</a:t>
            </a:r>
          </a:p>
          <a:p>
            <a:pPr marL="133350" lvl="1" indent="0">
              <a:lnSpc>
                <a:spcPct val="100000"/>
              </a:lnSpc>
              <a:buNone/>
            </a:pPr>
            <a:endParaRPr lang="fr-FR" sz="1200" dirty="0"/>
          </a:p>
        </p:txBody>
      </p:sp>
    </p:spTree>
    <p:extLst>
      <p:ext uri="{BB962C8B-B14F-4D97-AF65-F5344CB8AC3E}">
        <p14:creationId xmlns:p14="http://schemas.microsoft.com/office/powerpoint/2010/main" val="22638893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xml><?xml version="1.0" encoding="utf-8"?>
<p:tagLst xmlns:a="http://schemas.openxmlformats.org/drawingml/2006/main" xmlns:r="http://schemas.openxmlformats.org/officeDocument/2006/relationships" xmlns:p="http://schemas.openxmlformats.org/presentationml/2006/main">
  <p:tag name="OFFICEATWORKDOCUMENTPART:SLIDEPACKAGEREFERENCE_SIZE" val="1"/>
  <p:tag name="OFFICEATWORKDOCUMENTPART:SLIDEPACKAGEREFERENCE_0" val="b2ZmaWNlYXR3b3JrRG9jdW1lbnRQYXJ0OlUyRnNkR1ZrWDE5RUhWMmRvQ2VHR0pQNUcySmhPaWdEOXdLQWdESjNCZ2RSVWQ4RWJQdUtIc2kwYm9xVW5FcWtGREh0THRCWnNueGpKT0Fwb0h1NTBVdHZUUWFVaUpaVURoRGhTMDc4NVl3dlRvMzdZZ21TS09hUHdUcXVxbE9Sc090cmVHdjN6azU3RWZMV1cza0w3UXlieTBHRkszbklMNm8vUEZkL24zZGx6citwdS8rOVNTV0tTVUhCVE0vYWppVEorN0ZJNmRCNkkwMHlzR1Iwb1ZjR3VaQkdCQWswV3RSYlYrRHNNR2pFRmpEdElNS01NbkFMMDBqNGNkMjFZcnJMVkloTnJUa0d5NUI2L2Z2bk9CcDVDbnduTmJiSWY0TXBhSHViNlhJRHloWjF4aTJLUnNVdENqUnlsNWgxSFRqaEpyM0ZoYW9paVJqb05Cazk3cGZRMnVheW1Mb2dsZzhKTEpEVndqYkFwbEFKb2ZDZVBzd20zMTl2MFRxOXlReWNlQk04SnVsNkplVUlTRWNzT21lakFGbTZnV09EaHZRWjR2L1BDaVIvKzVLdWpkWU16ZGc1VzhzZkVTNE9vWG5IWVRmNkxsREpsRlp4N01OZEJFNDg3UlFkWm1IcnJqMkFtYk1PQ29LaStTMkRSZW40NEhudWF2aitva3BxbytuZEJsWGNuZDZqTDkyVXZjd3lGc0VzazlQWEd2eEI4ZExpL2R0TWlZRzdxZGtmSm4xMVEwNkxBUnFZZVhuRkY3ZU5ZQUJUWVMwUE94ZlIvUm9FbVVBQWRyNHN1TzRhemI2VVdOUWR6VnRNdWVjNU1sb2RrUG5zVzNSS09scmVpYVloL2p2Nll5Z3NkZHNMYnVNVHp4aHl0MTB0eU1HblNqb1UvV0c2VlkrK1hQcGhIMFVKVlZDU0laTVY4bm9yK21raFlibmlZYVhrcHRuS01Mc2sxcHM2SmNpVmp2TTJtTmZjN2RlWUZYbVVWMTRPaStZRWx1RjQzcDJtb09GY1R5aGpsWm9rSTJaWUljemVTQitKbEJLNWlmSDJvRjYxT1hVeWM2VW1RTlpSV054TUZscjIwTkdPbEtVclFrM3FmaTViUFFrYk5oWE1LZTUwd3pwSnJ1TjdaZDFHWXh0MFhSZmtoUlpuUk0rYWNvU2x1Um1pQy9CYlNlV012TnY2QWZKUS90K0dLdEJBcVovZFBxbjVhOTV5UjZ0V1NPZ0puVDZLL1dMMWZyZ0M5UkQ2NlgrZlBJR2RidkVMT3VXditoUy81Q1BEbVFtU2JJOVkvMWdqVU9XdnVPUG9JallkRmRMcVpzMDUvaDFGSklLaklyN2V2UWlRWHRyNDZXZlhzL3M2VlNROXMydFc5NmYwc0FlSGUxZUxJSXlyaGp2U05OeDF3RmVTTDQzbDRGaVc2dThQTnZDNld1YzJmeVRzdUlITVNBL3U5ZlkxbGNjUzhUNVFBM3dYdUVKWEZnd01sVnA1Slc2YUdwRHVNb3hkTGx3WTlFQUNVQS9HMnhWREdKYVlvRi9qWnBYeElxc0RkK0x4Q0FSM2VRTDY0M0ljM1g4bU1TOUdLV3hwVDZwWktaNUF0Yy9ZbG5DNHllbzdjK0w1TTc4YU5iNTZpakxONEJXK2ZzZ3FmUG0wVEFxMnlOTmRIM2lSdlFEYXA2STdXc3ZENjJEVFV5STJnUnpxVWYwaGZua1hyK3ErK3J4alBrYlJ4UU5iVlN5aUYvbHVtUDBxdkRiQTBSdk1VaERXL0s4Y1pqQzgvZWVCOU9JL1FLZVBEd3Y3OWoweXJ0SS9zSFBKRWdTMnlhRXZneGZhWEFJM3ZNY1pycUdZRlBrVUZjWTZjSjNGMW1JMGNIZXBFcVlTZ25weEUwZ0FJb2JkUGQ4V2F3PT0"/>
</p:tagLst>
</file>

<file path=ppt/tags/tag4.xml><?xml version="1.0" encoding="utf-8"?>
<p:tagLst xmlns:a="http://schemas.openxmlformats.org/drawingml/2006/main" xmlns:r="http://schemas.openxmlformats.org/officeDocument/2006/relationships" xmlns:p="http://schemas.openxmlformats.org/presentationml/2006/main">
  <p:tag name="IS_BASE" val="True"/>
</p:tagLst>
</file>

<file path=ppt/tags/tag5.xml><?xml version="1.0" encoding="utf-8"?>
<p:tagLst xmlns:a="http://schemas.openxmlformats.org/drawingml/2006/main" xmlns:r="http://schemas.openxmlformats.org/officeDocument/2006/relationships" xmlns:p="http://schemas.openxmlformats.org/presentationml/2006/main">
  <p:tag name="IS_BASE" val="True"/>
</p:tagLst>
</file>

<file path=ppt/tags/tag6.xml><?xml version="1.0" encoding="utf-8"?>
<p:tagLst xmlns:a="http://schemas.openxmlformats.org/drawingml/2006/main" xmlns:r="http://schemas.openxmlformats.org/officeDocument/2006/relationships" xmlns:p="http://schemas.openxmlformats.org/presentationml/2006/main">
  <p:tag name="IS_BASE" val="True"/>
</p:tagLst>
</file>

<file path=ppt/tags/tag7.xml><?xml version="1.0" encoding="utf-8"?>
<p:tagLst xmlns:a="http://schemas.openxmlformats.org/drawingml/2006/main" xmlns:r="http://schemas.openxmlformats.org/officeDocument/2006/relationships" xmlns:p="http://schemas.openxmlformats.org/presentationml/2006/main">
  <p:tag name="IS_BASE" val="True"/>
</p:tagLst>
</file>

<file path=ppt/tags/tag8.xml><?xml version="1.0" encoding="utf-8"?>
<p:tagLst xmlns:a="http://schemas.openxmlformats.org/drawingml/2006/main" xmlns:r="http://schemas.openxmlformats.org/officeDocument/2006/relationships" xmlns:p="http://schemas.openxmlformats.org/presentationml/2006/main">
  <p:tag name="IS_BASE" val="True"/>
</p:tagLst>
</file>

<file path=ppt/tags/tag9.xml><?xml version="1.0" encoding="utf-8"?>
<p:tagLst xmlns:a="http://schemas.openxmlformats.org/drawingml/2006/main" xmlns:r="http://schemas.openxmlformats.org/officeDocument/2006/relationships" xmlns:p="http://schemas.openxmlformats.org/presentationml/2006/main">
  <p:tag name="OFFICEATWORKDOCUMENTPART:SLIDEPACKAGEREFERENCE_SIZE" val="1"/>
  <p:tag name="OFFICEATWORKDOCUMENTPART:SLIDEPACKAGEREFERENCE_0" val="b2ZmaWNlYXR3b3JrRG9jdW1lbnRQYXJ0OlUyRnNkR1ZrWDE5RUhWMmRvQ2VHR0pQNUcySmhPaWdEOXdLQWdESjNCZ2RSVWQ4RWJQdUtIc2kwYm9xVW5FcWtGREh0THRCWnNueGpKT0Fwb0h1NTBVdHZUUWFVaUpaVURoRGhTMDc4NVl3dlRvMzdZZ21TS09hUHdUcXVxbE9Sc090cmVHdjN6azU3RWZMV1cza0w3UXlieTBHRkszbklMNm8vUEZkL24zZGx6citwdS8rOVNTV0tTVUhCVE0vYWppVEorN0ZJNmRCNkkwMHlzR1Iwb1ZjR3VaQkdCQWswV3RSYlYrRHNNR2pFRmpEdElNS01NbkFMMDBqNGNkMjFZcnJMVkloTnJUa0d5NUI2L2Z2bk9CcDVDbnduTmJiSWY0TXBhSHViNlhJRHloWjF4aTJLUnNVdENqUnlsNWgxSFRqaEpyM0ZoYW9paVJqb05Cazk3cGZRMnVheW1Mb2dsZzhKTEpEVndqYkFwbEFKb2ZDZVBzd20zMTl2MFRxOXlReWNlQk04SnVsNkplVUlTRWNzT21lakFGbTZnV09EaHZRWjR2L1BDaVIvKzVLdWpkWU16ZGc1VzhzZkVTNE9vWG5IWVRmNkxsREpsRlp4N01OZEJFNDg3UlFkWm1IcnJqMkFtYk1PQ29LaStTMkRSZW40NEhudWF2aitva3BxbytuZEJsWGNuZDZqTDkyVXZjd3lGc0VzazlQWEd2eEI4ZExpL2R0TWlZRzdxZGtmSm4xMVEwNkxBUnFZZVhuRkY3ZU5ZQUJUWVMwUE94ZlIvUm9FbVVBQWRyNHN1TzRhemI2VVdOUWR6VnRNdWVjNU1sb2RrUG5zVzNSS09scmVpYVloL2p2Nll5Z3NkZHNMYnVNVHp4aHl0MTB0eU1HblNqb1UvV0c2VlkrK1hQcGhIMFVKVlZDU0laTVY4bm9yK21raFlibmlZYVhrcHRuS01Mc2sxcHM2SmNpVmp2TTJtTmZjN2RlWUZYbVVWMTRPaStZRWx1RjQzcDJtb09GY1R5aGpsWm9rSTJaWUljemVTQitKbEJLNWlmSDJvRjYxT1hVeWM2VW1RTlpSV054TUZscjIwTkdPbEtVclFrM3FmaTViUFFrYk5oWE1LZTUwd3pwSnJ1TjdaZDFHWXh0MFhSZmtoUlpuUk0rYWNvU2x1Um1pQy9CYlNlV012TnY2QWZKUS90K0dLdEJBcVovZFBxbjVhOTV5UjZ0V1NPZ0puVDZLL1dMMWZyZ0M5UkQ2NlgrZlBJR2RidkVMT3VXditoUy81Q1BEbVFtU2JJOVkvMWdqVU9XdnVPUG9JallkRmRMcVpzMDUvaDFGSklLaklyN2V2UWlRWHRyNDZXZlhzL3M2VlNROXMydFc5NmYwc0FlSGUxZUxJSXlyaGp2U05OeDF3RmVTTDQzbDRGaVc2dThQTnZDNld1YzJmeVRzdUlITVNBL3U5ZlkxbGNjUzhUNVFBM3dYdUVKWEZnd01sVnA1Slc2YUdwRHVNb3hkTGx3WTlFQUNVQS9HMnhWREdKYVlvRi9qWnBYeElxc0RkK0x4Q0FSM2VRTDY0M0ljM1g4bU1TOUdLV3hwVDZwWktaNUF0Yy9ZbG5DNHllbzdjK0w1TTc4YU5iNTZpakxONEJXK2ZzZ3FmUG0wVEFxMnlOTmRIM2lSdlFEYXA2STdXc3ZENjJEVFV5STJnUnpxVWYwaGZua1hyK3ErK3J4alBrYlJ4UU5iVlN5aUYvbHVtUDBxdkRiQTBSdk1VaERXL0s4Y1pqQzgvZWVCOU9JL1FLZVBEd3Y3OWoweXJ0SS9zSFBKRWdTMnlhRXZneGZhWEFJM3ZNY1pycUdZRlBrVUZjWTZjSjNGMW1JMGNIZXBFcVlTZ25weEUwZ0FJb2JkUGQ4V2F3PT0"/>
</p:tagLst>
</file>

<file path=ppt/tags/tag10.xml><?xml version="1.0" encoding="utf-8"?>
<p:tagLst xmlns:a="http://schemas.openxmlformats.org/drawingml/2006/main" xmlns:r="http://schemas.openxmlformats.org/officeDocument/2006/relationships" xmlns:p="http://schemas.openxmlformats.org/presentationml/2006/main">
  <p:tag name="IS_BASE" val="True"/>
</p:tagLst>
</file>

<file path=ppt/tags/tag11.xml><?xml version="1.0" encoding="utf-8"?>
<p:tagLst xmlns:a="http://schemas.openxmlformats.org/drawingml/2006/main" xmlns:r="http://schemas.openxmlformats.org/officeDocument/2006/relationships" xmlns:p="http://schemas.openxmlformats.org/presentationml/2006/main">
  <p:tag name="IS_BASE" val="True"/>
</p:tagLst>
</file>

<file path=ppt/tags/tag12.xml><?xml version="1.0" encoding="utf-8"?>
<p:tagLst xmlns:a="http://schemas.openxmlformats.org/drawingml/2006/main" xmlns:r="http://schemas.openxmlformats.org/officeDocument/2006/relationships" xmlns:p="http://schemas.openxmlformats.org/presentationml/2006/main">
  <p:tag name="IS_BASE" val="True"/>
</p:tagLst>
</file>

<file path=ppt/tags/tag13.xml><?xml version="1.0" encoding="utf-8"?>
<p:tagLst xmlns:a="http://schemas.openxmlformats.org/drawingml/2006/main" xmlns:r="http://schemas.openxmlformats.org/officeDocument/2006/relationships" xmlns:p="http://schemas.openxmlformats.org/presentationml/2006/main">
  <p:tag name="IS_BASE" val="True"/>
</p:tagLst>
</file>

<file path=ppt/tags/tag14.xml><?xml version="1.0" encoding="utf-8"?>
<p:tagLst xmlns:a="http://schemas.openxmlformats.org/drawingml/2006/main" xmlns:r="http://schemas.openxmlformats.org/officeDocument/2006/relationships" xmlns:p="http://schemas.openxmlformats.org/presentationml/2006/main">
  <p:tag name="IS_BASE" val="True"/>
</p:tagLst>
</file>

<file path=ppt/tags/tag15.xml><?xml version="1.0" encoding="utf-8"?>
<p:tagLst xmlns:a="http://schemas.openxmlformats.org/drawingml/2006/main" xmlns:r="http://schemas.openxmlformats.org/officeDocument/2006/relationships" xmlns:p="http://schemas.openxmlformats.org/presentationml/2006/main">
  <p:tag name="IS_BASE" val="True"/>
</p:tagLst>
</file>

<file path=ppt/tags/tag16.xml><?xml version="1.0" encoding="utf-8"?>
<p:tagLst xmlns:a="http://schemas.openxmlformats.org/drawingml/2006/main" xmlns:r="http://schemas.openxmlformats.org/officeDocument/2006/relationships" xmlns:p="http://schemas.openxmlformats.org/presentationml/2006/main">
  <p:tag name="IS_BASE" val="True"/>
</p:tagLst>
</file>

<file path=ppt/tags/tag17.xml><?xml version="1.0" encoding="utf-8"?>
<p:tagLst xmlns:a="http://schemas.openxmlformats.org/drawingml/2006/main" xmlns:r="http://schemas.openxmlformats.org/officeDocument/2006/relationships" xmlns:p="http://schemas.openxmlformats.org/presentationml/2006/main">
  <p:tag name="OFFICEATWORKDOCUMENTPART:SLIDEPACKAGEREFERENCE_SIZE" val="1"/>
  <p:tag name="OFFICEATWORKDOCUMENTPART:SLIDEPACKAGEREFERENCE_0" val="b2ZmaWNlYXR3b3JrRG9jdW1lbnRQYXJ0OlUyRnNkR1ZrWDE5RUhWMmRvQ2VHR0pQNUcySmhPaWdEOXdLQWdESjNCZ2RSVWQ4RWJQdUtIc2kwYm9xVW5FcWtGREh0THRCWnNueGpKT0Fwb0h1NTBVdHZUUWFVaUpaVURoRGhTMDc4NVl3dlRvMzdZZ21TS09hUHdUcXVxbE9Sc090cmVHdjN6azU3RWZMV1cza0w3UXlieTBHRkszbklMNm8vUEZkL24zZGx6citwdS8rOVNTV0tTVUhCVE0vYWppVEorN0ZJNmRCNkkwMHlzR1Iwb1ZjR3VaQkdCQWswV3RSYlYrRHNNR2pFRmpEdElNS01NbkFMMDBqNGNkMjFZcnJMVkloTnJUa0d5NUI2L2Z2bk9CcDVDbnduTmJiSWY0TXBhSHViNlhJRHloWjF4aTJLUnNVdENqUnlsNWgxSFRqaEpyM0ZoYW9paVJqb05Cazk3cGZRMnVheW1Mb2dsZzhKTEpEVndqYkFwbEFKb2ZDZVBzd20zMTl2MFRxOXlReWNlQk04SnVsNkplVUlTRWNzT21lakFGbTZnV09EaHZRWjR2L1BDaVIvKzVLdWpkWU16ZGc1VzhzZkVTNE9vWG5IWVRmNkxsREpsRlp4N01OZEJFNDg3UlFkWm1IcnJqMkFtYk1PQ29LaStTMkRSZW40NEhudWF2aitva3BxbytuZEJsWGNuZDZqTDkyVXZjd3lGc0VzazlQWEd2eEI4ZExpL2R0TWlZRzdxZGtmSm4xMVEwNkxBUnFZZVhuRkY3ZU5ZQUJUWVMwUE94ZlIvUm9FbVVBQWRyNHN1TzRhemI2VVdOUWR6VnRNdWVjNU1sb2RrUG5zVzNSS09scmVpYVloL2p2Nll5Z3NkZHNMYnVNVHp4aHl0MTB0eU1HblNqb1UvV0c2VlkrK1hQcGhIMFVKVlZDU0laTVY4bm9yK21raFlibmlZYVhrcHRuS01Mc2sxcHM2SmNpVmp2TTJtTmZjN2RlWUZYbVVWMTRPaStZRWx1RjQzcDJtb09GY1R5aGpsWm9rSTJaWUljemVTQitKbEJLNWlmSDJvRjYxT1hVeWM2VW1RTlpSV054TUZscjIwTkdPbEtVclFrM3FmaTViUFFrYk5oWE1LZTUwd3pwSnJ1TjdaZDFHWXh0MFhSZmtoUlpuUk0rYWNvU2x1Um1pQy9CYlNlV012TnY2QWZKUS90K0dLdEJBcVovZFBxbjVhOTV5UjZ0V1NPZ0puVDZLL1dMMWZyZ0M5UkQ2NlgrZlBJR2RidkVMT3VXditoUy81Q1BEbVFtU2JJOVkvMWdqVU9XdnVPUG9JallkRmRMcVpzMDUvaDFGSklLaklyN2V2UWlRWHRyNDZXZlhzL3M2VlNROXMydFc5NmYwc0FlSGUxZUxJSXlyaGp2U05OeDF3RmVTTDQzbDRGaVc2dThQTnZDNld1YzJmeVRzdUlITVNBL3U5ZlkxbGNjUzhUNVFBM3dYdUVKWEZnd01sVnA1Slc2YUdwRHVNb3hkTGx3WTlFQUNVQS9HMnhWREdKYVlvRi9qWnBYeElxc0RkK0x4Q0FSM2VRTDY0M0ljM1g4bU1TOUdLV3hwVDZwWktaNUF0Yy9ZbG5DNHllbzdjK0w1TTc4YU5iNTZpakxONEJXK2ZzZ3FmUG0wVEFxMnlOTmRIM2lSdlFEYXA2STdXc3ZENjJEVFV5STJnUnpxVWYwaGZua1hyK3ErK3J4alBrYlJ4UU5iVlN5aUYvbHVtUDBxdkRiQTBSdk1VaERXL0s4Y1pqQzgvZWVCOU9JL1FLZVBEd3Y3OWoweXJ0SS9zSFBKRWdTMnlhRXZneGZhWEFJM3ZNY1pycUdZRlBrVUZjWTZjSjNGMW1JMGNIZXBFcVlTZ25weEUwZ0FJb2JkUGQ4V2F3PT0"/>
</p:tagLst>
</file>

<file path=ppt/tags/tag18.xml><?xml version="1.0" encoding="utf-8"?>
<p:tagLst xmlns:a="http://schemas.openxmlformats.org/drawingml/2006/main" xmlns:r="http://schemas.openxmlformats.org/officeDocument/2006/relationships" xmlns:p="http://schemas.openxmlformats.org/presentationml/2006/main">
  <p:tag name="IS_BASE" val="True"/>
</p:tagLst>
</file>

<file path=ppt/tags/tag19.xml><?xml version="1.0" encoding="utf-8"?>
<p:tagLst xmlns:a="http://schemas.openxmlformats.org/drawingml/2006/main" xmlns:r="http://schemas.openxmlformats.org/officeDocument/2006/relationships" xmlns:p="http://schemas.openxmlformats.org/presentationml/2006/main">
  <p:tag name="IS_BASE" val="True"/>
</p:tagLst>
</file>

<file path=ppt/tags/tag20.xml><?xml version="1.0" encoding="utf-8"?>
<p:tagLst xmlns:a="http://schemas.openxmlformats.org/drawingml/2006/main" xmlns:r="http://schemas.openxmlformats.org/officeDocument/2006/relationships" xmlns:p="http://schemas.openxmlformats.org/presentationml/2006/main">
  <p:tag name="IS_BASE" val="True"/>
</p:tagLst>
</file>

<file path=ppt/tags/tag21.xml><?xml version="1.0" encoding="utf-8"?>
<p:tagLst xmlns:a="http://schemas.openxmlformats.org/drawingml/2006/main" xmlns:r="http://schemas.openxmlformats.org/officeDocument/2006/relationships" xmlns:p="http://schemas.openxmlformats.org/presentationml/2006/main">
  <p:tag name="IS_BASE" val="True"/>
</p:tagLst>
</file>

<file path=ppt/tags/tag22.xml><?xml version="1.0" encoding="utf-8"?>
<p:tagLst xmlns:a="http://schemas.openxmlformats.org/drawingml/2006/main" xmlns:r="http://schemas.openxmlformats.org/officeDocument/2006/relationships" xmlns:p="http://schemas.openxmlformats.org/presentationml/2006/main">
  <p:tag name="IS_BASE" val="True"/>
</p:tagLst>
</file>

<file path=ppt/tags/tag23.xml><?xml version="1.0" encoding="utf-8"?>
<p:tagLst xmlns:a="http://schemas.openxmlformats.org/drawingml/2006/main" xmlns:r="http://schemas.openxmlformats.org/officeDocument/2006/relationships" xmlns:p="http://schemas.openxmlformats.org/presentationml/2006/main">
  <p:tag name="IS_BASE" val="True"/>
</p:tagLst>
</file>

<file path=ppt/tags/tag24.xml><?xml version="1.0" encoding="utf-8"?>
<p:tagLst xmlns:a="http://schemas.openxmlformats.org/drawingml/2006/main" xmlns:r="http://schemas.openxmlformats.org/officeDocument/2006/relationships" xmlns:p="http://schemas.openxmlformats.org/presentationml/2006/main">
  <p:tag name="OFFICEATWORKDOCUMENTPART:SLIDEPACKAGEREFERENCE_SIZE" val="1"/>
  <p:tag name="OFFICEATWORKDOCUMENTPART:SLIDEPACKAGEREFERENCE_0" val="b2ZmaWNlYXR3b3JrRG9jdW1lbnRQYXJ0OlUyRnNkR1ZrWDE5RUhWMmRvQ2VHR0pQNUcySmhPaWdEOXdLQWdESjNCZ2RSVWQ4RWJQdUtIc2kwYm9xVW5FcWtGREh0THRCWnNueGpKT0Fwb0h1NTBVdHZUUWFVaUpaVURoRGhTMDc4NVl3dlRvMzdZZ21TS09hUHdUcXVxbE9Sc090cmVHdjN6azU3RWZMV1cza0w3UXlieTBHRkszbklMNm8vUEZkL24zZGx6citwdS8rOVNTV0tTVUhCVE0vYWppVEorN0ZJNmRCNkkwMHlzR1Iwb1ZjR3VaQkdCQWswV3RSYlYrRHNNR2pFRmpEdElNS01NbkFMMDBqNGNkMjFZcnJMVkloTnJUa0d5NUI2L2Z2bk9CcDVDbnduTmJiSWY0TXBhSHViNlhJRHloWjF4aTJLUnNVdENqUnlsNWgxSFRqaEpyM0ZoYW9paVJqb05Cazk3cGZRMnVheW1Mb2dsZzhKTEpEVndqYkFwbEFKb2ZDZVBzd20zMTl2MFRxOXlReWNlQk04SnVsNkplVUlTRWNzT21lakFGbTZnV09EaHZRWjR2L1BDaVIvKzVLdWpkWU16ZGc1VzhzZkVTNE9vWG5IWVRmNkxsREpsRlp4N01OZEJFNDg3UlFkWm1IcnJqMkFtYk1PQ29LaStTMkRSZW40NEhudWF2aitva3BxbytuZEJsWGNuZDZqTDkyVXZjd3lGc0VzazlQWEd2eEI4ZExpL2R0TWlZRzdxZGtmSm4xMVEwNkxBUnFZZVhuRkY3ZU5ZQUJUWVMwUE94ZlIvUm9FbVVBQWRyNHN1TzRhemI2VVdOUWR6VnRNdWVjNU1sb2RrUG5zVzNSS09scmVpYVloL2p2Nll5Z3NkZHNMYnVNVHp4aHl0MTB0eU1HblNqb1UvV0c2VlkrK1hQcGhIMFVKVlZDU0laTVY4bm9yK21raFlibmlZYVhrcHRuS01Mc2sxcHM2SmNpVmp2TTJtTmZjN2RlWUZYbVVWMTRPaStZRWx1RjQzcDJtb09GY1R5aGpsWm9rSTJaWUljemVTQitKbEJLNWlmSDJvRjYxT1hVeWM2VW1RTlpSV054TUZscjIwTkdPbEtVclFrM3FmaTViUFFrYk5oWE1LZTUwd3pwSnJ1TjdaZDFHWXh0MFhSZmtoUlpuUk0rYWNvU2x1Um1pQy9CYlNlV012TnY2QWZKUS90K0dLdEJBcVovZFBxbjVhOTV5UjZ0V1NPZ0puVDZLL1dMMWZyZ0M5UkQ2NlgrZlBJR2RidkVMT3VXditoUy81Q1BEbVFtU2JJOVkvMWdqVU9XdnVPUG9JallkRmRMcVpzMDUvaDFGSklLaklyN2V2UWlRWHRyNDZXZlhzL3M2VlNROXMydFc5NmYwc0FlSGUxZUxJSXlyaGp2U05OeDF3RmVTTDQzbDRGaVc2dThQTnZDNld1YzJmeVRzdUlITVNBL3U5ZlkxbGNjUzhUNVFBM3dYdUVKWEZnd01sVnA1Slc2YUdwRHVNb3hkTGx3WTlFQUNVQS9HMnhWREdKYVlvRi9qWnBYeElxc0RkK0x4Q0FSM2VRTDY0M0ljM1g4bU1TOUdLV3hwVDZwWktaNUF0Yy9ZbG5DNHllbzdjK0w1TTc4YU5iNTZpakxONEJXK2ZzZ3FmUG0wVEFxMnlOTmRIM2lSdlFEYXA2STdXc3ZENjJEVFV5STJnUnpxVWYwaGZua1hyK3ErK3J4alBrYlJ4UU5iVlN5aUYvbHVtUDBxdkRiQTBSdk1VaERXL0s4Y1pqQzgvZWVCOU9JL1FLZVBEd3Y3OWoweXJ0SS9zSFBKRWdTMnlhRXZneGZhWEFJM3ZNY1pycUdZRlBrVUZjWTZjSjNGMW1JMGNIZXBFcVlTZ25weEUwZ0FJb2JkUGQ4V2F3PT0"/>
</p:tagLst>
</file>

<file path=ppt/tags/tag25.xml><?xml version="1.0" encoding="utf-8"?>
<p:tagLst xmlns:a="http://schemas.openxmlformats.org/drawingml/2006/main" xmlns:r="http://schemas.openxmlformats.org/officeDocument/2006/relationships" xmlns:p="http://schemas.openxmlformats.org/presentationml/2006/main">
  <p:tag name="IS_BASE" val="True"/>
</p:tagLst>
</file>

<file path=ppt/tags/tag26.xml><?xml version="1.0" encoding="utf-8"?>
<p:tagLst xmlns:a="http://schemas.openxmlformats.org/drawingml/2006/main" xmlns:r="http://schemas.openxmlformats.org/officeDocument/2006/relationships" xmlns:p="http://schemas.openxmlformats.org/presentationml/2006/main">
  <p:tag name="IS_BASE" val="True"/>
</p:tagLst>
</file>

<file path=ppt/tags/tag27.xml><?xml version="1.0" encoding="utf-8"?>
<p:tagLst xmlns:a="http://schemas.openxmlformats.org/drawingml/2006/main" xmlns:r="http://schemas.openxmlformats.org/officeDocument/2006/relationships" xmlns:p="http://schemas.openxmlformats.org/presentationml/2006/main">
  <p:tag name="IS_BASE" val="Tru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SelBiS.Be1akW5K0zHO2R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SelBiS.Be1akW5K0zHO2RQ"/>
</p:tagLst>
</file>

<file path=ppt/theme/theme1.xml><?xml version="1.0" encoding="utf-8"?>
<a:theme xmlns:a="http://schemas.openxmlformats.org/drawingml/2006/main" name="Thème Ipsosbva">
  <a:themeElements>
    <a:clrScheme name="Ipsos_2024_v2">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2000"/>
          </a:lnSpc>
          <a:spcBef>
            <a:spcPts val="400"/>
          </a:spcBef>
          <a:spcAft>
            <a:spcPts val="400"/>
          </a:spcAft>
          <a:defRPr sz="24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defRPr sz="2400" dirty="0" err="1" smtClean="0">
            <a:solidFill>
              <a:schemeClr val="tx1"/>
            </a:solidFill>
          </a:defRPr>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Thème Ipsosbva" id="{A6FD5BBA-10C3-4CB7-8C00-C882CB8E912E}" vid="{8D803FEE-6F3D-4F86-82E4-6C4CFAB702C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1445AB1-7E2F-4B54-9105-7EAAEE3FC0EF}">
  <we:reference id="wa104380602" version="3.7.0.0" store="en-US" storeType="OMEX"/>
  <we:alternateReferences>
    <we:reference id="WA104380602" version="3.7.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_rels/item184.xml.rels><?xml version="1.0" encoding="UTF-8" standalone="yes"?>
<Relationships xmlns="http://schemas.openxmlformats.org/package/2006/relationships"><Relationship Id="rId1" Type="http://schemas.openxmlformats.org/officeDocument/2006/relationships/customXmlProps" Target="itemProps184.xml"/></Relationships>
</file>

<file path=customXml/_rels/item185.xml.rels><?xml version="1.0" encoding="UTF-8" standalone="yes"?>
<Relationships xmlns="http://schemas.openxmlformats.org/package/2006/relationships"><Relationship Id="rId1" Type="http://schemas.openxmlformats.org/officeDocument/2006/relationships/customXmlProps" Target="itemProps185.xml"/></Relationships>
</file>

<file path=customXml/_rels/item186.xml.rels><?xml version="1.0" encoding="UTF-8" standalone="yes"?>
<Relationships xmlns="http://schemas.openxmlformats.org/package/2006/relationships"><Relationship Id="rId1" Type="http://schemas.openxmlformats.org/officeDocument/2006/relationships/customXmlProps" Target="itemProps186.xml"/></Relationships>
</file>

<file path=customXml/_rels/item187.xml.rels><?xml version="1.0" encoding="UTF-8" standalone="yes"?>
<Relationships xmlns="http://schemas.openxmlformats.org/package/2006/relationships"><Relationship Id="rId1" Type="http://schemas.openxmlformats.org/officeDocument/2006/relationships/customXmlProps" Target="itemProps187.xml"/></Relationships>
</file>

<file path=customXml/_rels/item188.xml.rels><?xml version="1.0" encoding="UTF-8" standalone="yes"?>
<Relationships xmlns="http://schemas.openxmlformats.org/package/2006/relationships"><Relationship Id="rId1" Type="http://schemas.openxmlformats.org/officeDocument/2006/relationships/customXmlProps" Target="itemProps188.xml"/></Relationships>
</file>

<file path=customXml/_rels/item189.xml.rels><?xml version="1.0" encoding="UTF-8" standalone="yes"?>
<Relationships xmlns="http://schemas.openxmlformats.org/package/2006/relationships"><Relationship Id="rId1" Type="http://schemas.openxmlformats.org/officeDocument/2006/relationships/customXmlProps" Target="itemProps189.xml"/></Relationships>
</file>

<file path=customXml/_rels/item190.xml.rels><?xml version="1.0" encoding="UTF-8" standalone="yes"?>
<Relationships xmlns="http://schemas.openxmlformats.org/package/2006/relationships"><Relationship Id="rId1" Type="http://schemas.openxmlformats.org/officeDocument/2006/relationships/customXmlProps" Target="itemProps190.xml"/></Relationships>
</file>

<file path=customXml/_rels/item191.xml.rels><?xml version="1.0" encoding="UTF-8" standalone="yes"?>
<Relationships xmlns="http://schemas.openxmlformats.org/package/2006/relationships"><Relationship Id="rId1" Type="http://schemas.openxmlformats.org/officeDocument/2006/relationships/customXmlProps" Target="itemProps191.xml"/></Relationships>
</file>

<file path=customXml/_rels/item192.xml.rels><?xml version="1.0" encoding="UTF-8" standalone="yes"?>
<Relationships xmlns="http://schemas.openxmlformats.org/package/2006/relationships"><Relationship Id="rId1" Type="http://schemas.openxmlformats.org/officeDocument/2006/relationships/customXmlProps" Target="itemProps192.xml"/></Relationships>
</file>

<file path=customXml/_rels/item193.xml.rels><?xml version="1.0" encoding="UTF-8" standalone="yes"?>
<Relationships xmlns="http://schemas.openxmlformats.org/package/2006/relationships"><Relationship Id="rId1" Type="http://schemas.openxmlformats.org/officeDocument/2006/relationships/customXmlProps" Target="itemProps193.xml"/></Relationships>
</file>

<file path=customXml/_rels/item194.xml.rels><?xml version="1.0" encoding="UTF-8" standalone="yes"?>
<Relationships xmlns="http://schemas.openxmlformats.org/package/2006/relationships"><Relationship Id="rId1" Type="http://schemas.openxmlformats.org/officeDocument/2006/relationships/customXmlProps" Target="itemProps194.xml"/></Relationships>
</file>

<file path=customXml/_rels/item195.xml.rels><?xml version="1.0" encoding="UTF-8" standalone="yes"?>
<Relationships xmlns="http://schemas.openxmlformats.org/package/2006/relationships"><Relationship Id="rId1" Type="http://schemas.openxmlformats.org/officeDocument/2006/relationships/customXmlProps" Target="itemProps195.xml"/></Relationships>
</file>

<file path=customXml/item1.xml>��
</file>

<file path=customXml/item2.xml>��
</file>

<file path=customXml/item3.xml>��
</file>

<file path=customXml/item4.xml>��
</file>

<file path=customXml/item5.xml>��
</file>

<file path=customXml/item6.xml>��
</file>

<file path=customXml/item7.xml>��
</file>

<file path=customXml/item8.xml>��
</file>

<file path=customXml/item9.xml>��  & & & & & & & & & & 
</file>

<file path=customXml/item10.xml>��
</file>

<file path=customXml/item11.xml>��
</file>

<file path=customXml/item12.xml>��
</file>

<file path=customXml/item13.xml>��  & & & & & & & & & & 
</file>

<file path=customXml/item14.xml>��
</file>

<file path=customXml/item15.xml>��
</file>

<file path=customXml/item16.xml>��
</file>

<file path=customXml/item17.xml>��
</file>

<file path=customXml/item18.xml>��  & & & & & & & & & & 
</file>

<file path=customXml/item19.xml>��  & & & & & & & & & & 
</file>

<file path=customXml/item20.xml>��
</file>

<file path=customXml/item21.xml>��
</file>

<file path=customXml/item22.xml>��
</file>

<file path=customXml/item23.xml>��
</file>

<file path=customXml/item24.xml>��  & & & & & & & & & & 
</file>

<file path=customXml/item25.xml>��
</file>

<file path=customXml/item26.xml>��
</file>

<file path=customXml/item27.xml>��
</file>

<file path=customXml/item28.xml>��
</file>

<file path=customXml/item29.xml>��
</file>

<file path=customXml/item30.xml>��
</file>

<file path=customXml/item31.xml>��
</file>

<file path=customXml/item32.xml>��
</file>

<file path=customXml/item33.xml>��
</file>

<file path=customXml/item34.xml>��
</file>

<file path=customXml/item35.xml>��
</file>

<file path=customXml/item36.xml>��
</file>

<file path=customXml/item37.xml>��  & & & & & & & & & & 
</file>

<file path=customXml/item38.xml>��
</file>

<file path=customXml/item39.xml>��
</file>

<file path=customXml/item40.xml>��
</file>

<file path=customXml/item41.xml>��
</file>

<file path=customXml/item42.xml>��
</file>

<file path=customXml/item43.xml>��
</file>

<file path=customXml/item44.xml>��
</file>

<file path=customXml/item45.xml>��
</file>

<file path=customXml/item46.xml>��
</file>

<file path=customXml/item47.xml>��
</file>

<file path=customXml/item48.xml>��  & & & & & & & & & & 
</file>

<file path=customXml/item49.xml>��
</file>

<file path=customXml/item50.xml>��
</file>

<file path=customXml/item51.xml>��
</file>

<file path=customXml/item52.xml>��
</file>

<file path=customXml/item53.xml>��
</file>

<file path=customXml/item54.xml>��
</file>

<file path=customXml/item55.xml>��
</file>

<file path=customXml/item56.xml>��  & & & & & & & & & & 
</file>

<file path=customXml/item57.xml>��  & & & & & & & & & & 
</file>

<file path=customXml/item58.xml>��
</file>

<file path=customXml/item59.xml>��
</file>

<file path=customXml/item60.xml>��
</file>

<file path=customXml/item61.xml>��  & & & & & & & & & & 
</file>

<file path=customXml/item62.xml>��
</file>

<file path=customXml/item63.xml>��
</file>

<file path=customXml/item64.xml>��  & & & & & & & & & & 
</file>

<file path=customXml/item65.xml>��
</file>

<file path=customXml/item66.xml>��
</file>

<file path=customXml/item67.xml>��
</file>

<file path=customXml/item68.xml>��
</file>

<file path=customXml/item69.xml>��  & & & & & & & & & & 
</file>

<file path=customXml/item70.xml>��
</file>

<file path=customXml/item71.xml>��
</file>

<file path=customXml/item72.xml>��
</file>

<file path=customXml/item73.xml>��
</file>

<file path=customXml/item74.xml>��  & & & & & & & & & & 
</file>

<file path=customXml/item75.xml>��
</file>

<file path=customXml/item76.xml>��
</file>

<file path=customXml/item77.xml>��  & & & & & & & & & & 
</file>

<file path=customXml/item78.xml>��
</file>

<file path=customXml/item79.xml>��
</file>

<file path=customXml/item80.xml>��
</file>

<file path=customXml/item81.xml>��
</file>

<file path=customXml/item82.xml>��
</file>

<file path=customXml/item83.xml>��
</file>

<file path=customXml/item84.xml>��
</file>

<file path=customXml/item85.xml>��
</file>

<file path=customXml/item86.xml>��
</file>

<file path=customXml/item87.xml>��  & & & & & & & & & & 
</file>

<file path=customXml/item88.xml>��
</file>

<file path=customXml/item89.xml>��  & & & & & & & & & & 
</file>

<file path=customXml/item90.xml>��
</file>

<file path=customXml/item91.xml>��
</file>

<file path=customXml/item92.xml>��  & & & & & & & & & & 
</file>

<file path=customXml/item93.xml>��
</file>

<file path=customXml/item94.xml>��
</file>

<file path=customXml/item95.xml>��
</file>

<file path=customXml/item96.xml>��
</file>

<file path=customXml/item97.xml>��
</file>

<file path=customXml/item98.xml>��
</file>

<file path=customXml/item99.xml>��
</file>

<file path=customXml/item100.xml>��  & & & & & & & & & & 
</file>

<file path=customXml/item101.xml>��
</file>

<file path=customXml/item102.xml>��
</file>

<file path=customXml/item103.xml>��
</file>

<file path=customXml/item104.xml>��  & & & & & & & & & & 
</file>

<file path=customXml/item105.xml>��  & & & & & & & & & & 
</file>

<file path=customXml/item106.xml>��  & & & & & & & & & & 
</file>

<file path=customXml/item107.xml>��  & & & & & & & & & & 
</file>

<file path=customXml/item108.xml>��
</file>

<file path=customXml/item109.xml>��
</file>

<file path=customXml/item110.xml>��
</file>

<file path=customXml/item111.xml>��  & & & & & & & & & & 
</file>

<file path=customXml/item112.xml>��
</file>

<file path=customXml/item113.xml>��
</file>

<file path=customXml/item114.xml>��
</file>

<file path=customXml/item115.xml>��  & & & & & & & & & & 
</file>

<file path=customXml/item116.xml>��
</file>

<file path=customXml/item117.xml>��  & & & & & & & & & & 
</file>

<file path=customXml/item118.xml>��
</file>

<file path=customXml/item119.xml>��
</file>

<file path=customXml/item120.xml>��
</file>

<file path=customXml/item121.xml>��
</file>

<file path=customXml/item122.xml>��
</file>

<file path=customXml/item123.xml>��
</file>

<file path=customXml/item124.xml>��
</file>

<file path=customXml/item125.xml>��                  
</file>

<file path=customXml/item126.xml>��
</file>

<file path=customXml/item127.xml>��
</file>

<file path=customXml/item128.xml>��  & & & & & & & & & & 
</file>

<file path=customXml/item129.xml>��
</file>

<file path=customXml/item130.xml>��  & & & & & & & & & & 
</file>

<file path=customXml/item131.xml>��  & & & & & & & & & & 
</file>

<file path=customXml/item132.xml>��
</file>

<file path=customXml/item133.xml>��
</file>

<file path=customXml/item134.xml>��                  
</file>

<file path=customXml/item135.xml>��
</file>

<file path=customXml/item136.xml>��  & & & & & & & & & & 
</file>

<file path=customXml/item137.xml>��  & & & & & & & & & & 
</file>

<file path=customXml/item138.xml>��
</file>

<file path=customXml/item139.xml>��
</file>

<file path=customXml/item140.xml>��  & & & & & & & & & & 
</file>

<file path=customXml/item141.xml>��
</file>

<file path=customXml/item142.xml>��
</file>

<file path=customXml/item143.xml>��
</file>

<file path=customXml/item144.xml>��
</file>

<file path=customXml/item145.xml>��
</file>

<file path=customXml/item146.xml>��
</file>

<file path=customXml/item147.xml>��
</file>

<file path=customXml/item148.xml>��
</file>

<file path=customXml/item149.xml>��  & & & & & & & & & & 
</file>

<file path=customXml/item150.xml>��
</file>

<file path=customXml/item151.xml>��
</file>

<file path=customXml/item152.xml>��
</file>

<file path=customXml/item153.xml>��  & & & & & & & & & & 
</file>

<file path=customXml/item154.xml>��
</file>

<file path=customXml/item155.xml>��  & & & & & & & & & & 
</file>

<file path=customXml/item156.xml>��  & & & & & & & & & & 
</file>

<file path=customXml/item157.xml>��
</file>

<file path=customXml/item158.xml>��
</file>

<file path=customXml/item159.xml>��  & & & & & & & & & & 
</file>

<file path=customXml/item160.xml>��  & & & & & & & & & & 
</file>

<file path=customXml/item161.xml>��
</file>

<file path=customXml/item162.xml>��
</file>

<file path=customXml/item163.xml>��
</file>

<file path=customXml/item164.xml>��  & & & & & & & & & & 
</file>

<file path=customXml/item165.xml>��
</file>

<file path=customXml/item166.xml>��
</file>

<file path=customXml/item167.xml>��
</file>

<file path=customXml/item168.xml>��
</file>

<file path=customXml/item169.xml>��
</file>

<file path=customXml/item170.xml>��
</file>

<file path=customXml/item171.xml>��  & & & & & & & & & & 
</file>

<file path=customXml/item172.xml>��
</file>

<file path=customXml/item173.xml>��
</file>

<file path=customXml/item174.xml>��
</file>

<file path=customXml/item175.xml>��
</file>

<file path=customXml/item176.xml>��  & & & & & & & & & & 
</file>

<file path=customXml/item177.xml>��  & & & & & & & & & & 
</file>

<file path=customXml/item178.xml>��  & & & & & & & & & & 
</file>

<file path=customXml/item179.xml>��
</file>

<file path=customXml/item180.xml>��  & & & & & & & & & & 
</file>

<file path=customXml/item181.xml>��                  
</file>

<file path=customXml/item182.xml>��
</file>

<file path=customXml/item183.xml>��
</file>

<file path=customXml/item184.xml>��
</file>

<file path=customXml/item185.xml>��  & & & & & & & & & & 
</file>

<file path=customXml/item186.xml>��
</file>

<file path=customXml/item187.xml>��
</file>

<file path=customXml/item188.xml>��
</file>

<file path=customXml/item189.xml>��  & & & & & & & & & & 
</file>

<file path=customXml/item190.xml>��
</file>

<file path=customXml/item191.xml>��
</file>

<file path=customXml/item192.xml>��
</file>

<file path=customXml/item193.xml><?xml version="1.0" encoding="utf-8"?>
<ct:contentTypeSchema xmlns:ct="http://schemas.microsoft.com/office/2006/metadata/contentType" xmlns:ma="http://schemas.microsoft.com/office/2006/metadata/properties/metaAttributes" ct:_="" ma:_="" ma:contentTypeName="Document" ma:contentTypeID="0x0101004D2C0B2195D5B644A67AE6F29A801D87" ma:contentTypeVersion="14" ma:contentTypeDescription="Crée un document." ma:contentTypeScope="" ma:versionID="ac28538adbb97ba1a80497fc7648cf4d">
  <xsd:schema xmlns:xsd="http://www.w3.org/2001/XMLSchema" xmlns:xs="http://www.w3.org/2001/XMLSchema" xmlns:p="http://schemas.microsoft.com/office/2006/metadata/properties" xmlns:ns2="38a1c79b-f544-4f3d-b376-a8a1c9dced31" xmlns:ns3="754c2fef-3ad1-4b07-9d0f-6b0dba46c1e0" targetNamespace="http://schemas.microsoft.com/office/2006/metadata/properties" ma:root="true" ma:fieldsID="e5f644a92bc7fa4a4d2652d8c3123d67" ns2:_="" ns3:_="">
    <xsd:import namespace="38a1c79b-f544-4f3d-b376-a8a1c9dced31"/>
    <xsd:import namespace="754c2fef-3ad1-4b07-9d0f-6b0dba46c1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a1c79b-f544-4f3d-b376-a8a1c9dced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530952f0-8d8c-4d1d-8855-3624050e9cd6"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4c2fef-3ad1-4b07-9d0f-6b0dba46c1e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0f9940c-8189-4b63-95f4-bfe5da2e2643}" ma:internalName="TaxCatchAll" ma:showField="CatchAllData" ma:web="754c2fef-3ad1-4b07-9d0f-6b0dba46c1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94.xml><?xml version="1.0" encoding="utf-8"?>
<?mso-contentType ?>
<FormTemplates xmlns="http://schemas.microsoft.com/sharepoint/v3/contenttype/forms">
  <Display>DocumentLibraryForm</Display>
  <Edit>DocumentLibraryForm</Edit>
  <New>DocumentLibraryForm</New>
</FormTemplates>
</file>

<file path=customXml/item195.xml><?xml version="1.0" encoding="utf-8"?>
<p:properties xmlns:p="http://schemas.microsoft.com/office/2006/metadata/properties" xmlns:xsi="http://www.w3.org/2001/XMLSchema-instance" xmlns:pc="http://schemas.microsoft.com/office/infopath/2007/PartnerControls">
  <documentManagement>
    <lcf76f155ced4ddcb4097134ff3c332f xmlns="38a1c79b-f544-4f3d-b376-a8a1c9dced31">
      <Terms xmlns="http://schemas.microsoft.com/office/infopath/2007/PartnerControls"/>
    </lcf76f155ced4ddcb4097134ff3c332f>
    <TaxCatchAll xmlns="754c2fef-3ad1-4b07-9d0f-6b0dba46c1e0" xsi:nil="true"/>
  </documentManagement>
</p:properties>
</file>

<file path=customXml/itemProps1.xml><?xml version="1.0" encoding="utf-8"?>
<ds:datastoreItem xmlns:ds="http://schemas.openxmlformats.org/officeDocument/2006/customXml" ds:itemID="{580D0F67-6AC3-4759-80CF-32FD4B9652BE}">
  <ds:schemaRefs>
    <ds:schemaRef ds:uri="http://www.w3.org/2001/XMLSchema"/>
    <ds:schemaRef ds:uri="http://schemas.microsoft.com/2003/10/Serialization/Arrays"/>
    <ds:schemaRef ds:uri="http://schemas.datacontract.org/2004/07/Tools.Commands"/>
  </ds:schemaRefs>
</ds:datastoreItem>
</file>

<file path=customXml/itemProps2.xml><?xml version="1.0" encoding="utf-8"?>
<ds:datastoreItem xmlns:ds="http://schemas.openxmlformats.org/officeDocument/2006/customXml" ds:itemID="{D449993F-5FEC-4EBE-B82B-49E79CF8FEE9}">
  <ds:schemaRefs>
    <ds:schemaRef ds:uri="http://www.w3.org/2001/XMLSchema"/>
    <ds:schemaRef ds:uri="http://schemas.microsoft.com/2003/10/Serialization/Arrays"/>
    <ds:schemaRef ds:uri="http://schemas.datacontract.org/2004/07/Tools.Commands"/>
  </ds:schemaRefs>
</ds:datastoreItem>
</file>

<file path=customXml/itemProps3.xml><?xml version="1.0" encoding="utf-8"?>
<ds:datastoreItem xmlns:ds="http://schemas.openxmlformats.org/officeDocument/2006/customXml" ds:itemID="{F7B9D76A-EB90-4BFE-8D5D-266AD48BD86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4.xml><?xml version="1.0" encoding="utf-8"?>
<ds:datastoreItem xmlns:ds="http://schemas.openxmlformats.org/officeDocument/2006/customXml" ds:itemID="{DA293596-37AF-44D7-824B-B431819C273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5.xml><?xml version="1.0" encoding="utf-8"?>
<ds:datastoreItem xmlns:ds="http://schemas.openxmlformats.org/officeDocument/2006/customXml" ds:itemID="{8EC6970C-EE1E-4B16-8477-074AB8964C21}">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6.xml><?xml version="1.0" encoding="utf-8"?>
<ds:datastoreItem xmlns:ds="http://schemas.openxmlformats.org/officeDocument/2006/customXml" ds:itemID="{18FB2B1D-E3AE-47B1-8510-6E9CC49B6443}">
  <ds:schemaRefs>
    <ds:schemaRef ds:uri="http://www.w3.org/2001/XMLSchema"/>
    <ds:schemaRef ds:uri="http://schemas.microsoft.com/2003/10/Serialization/Arrays"/>
    <ds:schemaRef ds:uri="http://schemas.datacontract.org/2004/07/Tools.Commands"/>
  </ds:schemaRefs>
</ds:datastoreItem>
</file>

<file path=customXml/itemProps7.xml><?xml version="1.0" encoding="utf-8"?>
<ds:datastoreItem xmlns:ds="http://schemas.openxmlformats.org/officeDocument/2006/customXml" ds:itemID="{F625EE2C-D790-435F-9A68-F8A945E7FB4C}">
  <ds:schemaRefs>
    <ds:schemaRef ds:uri="http://www.w3.org/2001/XMLSchema"/>
    <ds:schemaRef ds:uri="http://schemas.microsoft.com/2003/10/Serialization/Arrays"/>
    <ds:schemaRef ds:uri="http://schemas.datacontract.org/2004/07/Tools.Commands"/>
  </ds:schemaRefs>
</ds:datastoreItem>
</file>

<file path=customXml/itemProps8.xml><?xml version="1.0" encoding="utf-8"?>
<ds:datastoreItem xmlns:ds="http://schemas.openxmlformats.org/officeDocument/2006/customXml" ds:itemID="{524F6FD6-1628-475D-88A5-14A94E8B8A35}">
  <ds:schemaRefs>
    <ds:schemaRef ds:uri="http://www.w3.org/2001/XMLSchema"/>
    <ds:schemaRef ds:uri="http://schemas.microsoft.com/2003/10/Serialization/Arrays"/>
    <ds:schemaRef ds:uri="http://schemas.datacontract.org/2004/07/Tools.Commands"/>
  </ds:schemaRefs>
</ds:datastoreItem>
</file>

<file path=customXml/itemProps9.xml><?xml version="1.0" encoding="utf-8"?>
<ds:datastoreItem xmlns:ds="http://schemas.openxmlformats.org/officeDocument/2006/customXml" ds:itemID="{57B90D4D-1802-4A89-A839-6B7B0AE32B53}">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0.xml><?xml version="1.0" encoding="utf-8"?>
<ds:datastoreItem xmlns:ds="http://schemas.openxmlformats.org/officeDocument/2006/customXml" ds:itemID="{44A255F1-19ED-48BA-B200-2F598DB1C621}">
  <ds:schemaRefs>
    <ds:schemaRef ds:uri="http://www.w3.org/2001/XMLSchema"/>
    <ds:schemaRef ds:uri="http://schemas.microsoft.com/2003/10/Serialization/Arrays"/>
    <ds:schemaRef ds:uri="http://schemas.datacontract.org/2004/07/Tools.Commands"/>
  </ds:schemaRefs>
</ds:datastoreItem>
</file>

<file path=customXml/itemProps11.xml><?xml version="1.0" encoding="utf-8"?>
<ds:datastoreItem xmlns:ds="http://schemas.openxmlformats.org/officeDocument/2006/customXml" ds:itemID="{36437DF9-5188-4438-B66D-49167CCE4B2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xml><?xml version="1.0" encoding="utf-8"?>
<ds:datastoreItem xmlns:ds="http://schemas.openxmlformats.org/officeDocument/2006/customXml" ds:itemID="{AF6FA55A-5CB7-4D00-AE13-69A0D1B730FF}">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3.xml><?xml version="1.0" encoding="utf-8"?>
<ds:datastoreItem xmlns:ds="http://schemas.openxmlformats.org/officeDocument/2006/customXml" ds:itemID="{80A8A2E6-0190-4AEE-8F1F-3B272EA98B05}">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4.xml><?xml version="1.0" encoding="utf-8"?>
<ds:datastoreItem xmlns:ds="http://schemas.openxmlformats.org/officeDocument/2006/customXml" ds:itemID="{54E159DE-AF95-4942-9457-0986C019E0B8}">
  <ds:schemaRefs>
    <ds:schemaRef ds:uri="http://www.w3.org/2001/XMLSchema"/>
    <ds:schemaRef ds:uri="http://schemas.microsoft.com/2003/10/Serialization/Arrays"/>
    <ds:schemaRef ds:uri="http://schemas.datacontract.org/2004/07/Tools.Commands"/>
  </ds:schemaRefs>
</ds:datastoreItem>
</file>

<file path=customXml/itemProps15.xml><?xml version="1.0" encoding="utf-8"?>
<ds:datastoreItem xmlns:ds="http://schemas.openxmlformats.org/officeDocument/2006/customXml" ds:itemID="{85841D03-E7F9-4943-9033-D972B11DDABC}">
  <ds:schemaRefs>
    <ds:schemaRef ds:uri="http://www.w3.org/2001/XMLSchema"/>
    <ds:schemaRef ds:uri="http://schemas.microsoft.com/2003/10/Serialization/Arrays"/>
    <ds:schemaRef ds:uri="http://schemas.datacontract.org/2004/07/Tools.Commands"/>
  </ds:schemaRefs>
</ds:datastoreItem>
</file>

<file path=customXml/itemProps16.xml><?xml version="1.0" encoding="utf-8"?>
<ds:datastoreItem xmlns:ds="http://schemas.openxmlformats.org/officeDocument/2006/customXml" ds:itemID="{317DAE2C-691F-43AF-A95B-91C436CEB14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7.xml><?xml version="1.0" encoding="utf-8"?>
<ds:datastoreItem xmlns:ds="http://schemas.openxmlformats.org/officeDocument/2006/customXml" ds:itemID="{66E8006B-6370-4C72-8764-C4DF1B413B68}">
  <ds:schemaRefs>
    <ds:schemaRef ds:uri="http://www.w3.org/2001/XMLSchema"/>
    <ds:schemaRef ds:uri="http://schemas.microsoft.com/2003/10/Serialization/Arrays"/>
    <ds:schemaRef ds:uri="http://schemas.datacontract.org/2004/07/Tools.Commands"/>
  </ds:schemaRefs>
</ds:datastoreItem>
</file>

<file path=customXml/itemProps18.xml><?xml version="1.0" encoding="utf-8"?>
<ds:datastoreItem xmlns:ds="http://schemas.openxmlformats.org/officeDocument/2006/customXml" ds:itemID="{3F0E01B5-E8E9-404D-AAB1-29E45F6EA53A}">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9.xml><?xml version="1.0" encoding="utf-8"?>
<ds:datastoreItem xmlns:ds="http://schemas.openxmlformats.org/officeDocument/2006/customXml" ds:itemID="{15B455DA-9467-4110-86D5-F79F379F8B3B}">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20.xml><?xml version="1.0" encoding="utf-8"?>
<ds:datastoreItem xmlns:ds="http://schemas.openxmlformats.org/officeDocument/2006/customXml" ds:itemID="{EABA679F-FD6D-4722-AF46-08772720CA86}">
  <ds:schemaRefs>
    <ds:schemaRef ds:uri="http://www.w3.org/2001/XMLSchema"/>
    <ds:schemaRef ds:uri="http://schemas.microsoft.com/2003/10/Serialization/Arrays"/>
    <ds:schemaRef ds:uri="http://schemas.datacontract.org/2004/07/Tools.Commands"/>
  </ds:schemaRefs>
</ds:datastoreItem>
</file>

<file path=customXml/itemProps21.xml><?xml version="1.0" encoding="utf-8"?>
<ds:datastoreItem xmlns:ds="http://schemas.openxmlformats.org/officeDocument/2006/customXml" ds:itemID="{29D5DC75-6D70-4AD2-BB26-D6B46497CBF8}">
  <ds:schemaRefs>
    <ds:schemaRef ds:uri="http://www.w3.org/2001/XMLSchema"/>
    <ds:schemaRef ds:uri="http://schemas.microsoft.com/2003/10/Serialization/Arrays"/>
    <ds:schemaRef ds:uri="http://schemas.datacontract.org/2004/07/Tools.Commands"/>
  </ds:schemaRefs>
</ds:datastoreItem>
</file>

<file path=customXml/itemProps22.xml><?xml version="1.0" encoding="utf-8"?>
<ds:datastoreItem xmlns:ds="http://schemas.openxmlformats.org/officeDocument/2006/customXml" ds:itemID="{2AA76F81-5EA9-4C33-A7EA-22584849B59B}">
  <ds:schemaRefs>
    <ds:schemaRef ds:uri="http://www.w3.org/2001/XMLSchema"/>
    <ds:schemaRef ds:uri="http://schemas.microsoft.com/2003/10/Serialization/Arrays"/>
    <ds:schemaRef ds:uri="http://schemas.datacontract.org/2004/07/Tools.Commands"/>
  </ds:schemaRefs>
</ds:datastoreItem>
</file>

<file path=customXml/itemProps23.xml><?xml version="1.0" encoding="utf-8"?>
<ds:datastoreItem xmlns:ds="http://schemas.openxmlformats.org/officeDocument/2006/customXml" ds:itemID="{B0D1AB01-ACDC-4F6E-9106-D6455BF9CE6A}">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24.xml><?xml version="1.0" encoding="utf-8"?>
<ds:datastoreItem xmlns:ds="http://schemas.openxmlformats.org/officeDocument/2006/customXml" ds:itemID="{71FB2170-CC10-4554-B024-8BCDCB55D09B}">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25.xml><?xml version="1.0" encoding="utf-8"?>
<ds:datastoreItem xmlns:ds="http://schemas.openxmlformats.org/officeDocument/2006/customXml" ds:itemID="{E3EFA8B5-4163-4E34-981C-4F458BB4339E}">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26.xml><?xml version="1.0" encoding="utf-8"?>
<ds:datastoreItem xmlns:ds="http://schemas.openxmlformats.org/officeDocument/2006/customXml" ds:itemID="{45F8220C-E733-4DA0-B67E-5206C1F7262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27.xml><?xml version="1.0" encoding="utf-8"?>
<ds:datastoreItem xmlns:ds="http://schemas.openxmlformats.org/officeDocument/2006/customXml" ds:itemID="{1219ADDA-0E35-4F71-8428-D58BC4436D8C}">
  <ds:schemaRefs>
    <ds:schemaRef ds:uri="http://www.w3.org/2001/XMLSchema"/>
    <ds:schemaRef ds:uri="http://schemas.microsoft.com/2003/10/Serialization/Arrays"/>
    <ds:schemaRef ds:uri="http://schemas.datacontract.org/2004/07/Tools.Commands"/>
  </ds:schemaRefs>
</ds:datastoreItem>
</file>

<file path=customXml/itemProps28.xml><?xml version="1.0" encoding="utf-8"?>
<ds:datastoreItem xmlns:ds="http://schemas.openxmlformats.org/officeDocument/2006/customXml" ds:itemID="{C3C8FAB5-9636-4367-BACD-1973C224E3A3}">
  <ds:schemaRefs>
    <ds:schemaRef ds:uri="http://www.w3.org/2001/XMLSchema"/>
    <ds:schemaRef ds:uri="http://schemas.microsoft.com/2003/10/Serialization/Arrays"/>
    <ds:schemaRef ds:uri="http://schemas.datacontract.org/2004/07/Tools.Commands"/>
  </ds:schemaRefs>
</ds:datastoreItem>
</file>

<file path=customXml/itemProps29.xml><?xml version="1.0" encoding="utf-8"?>
<ds:datastoreItem xmlns:ds="http://schemas.openxmlformats.org/officeDocument/2006/customXml" ds:itemID="{54DE570F-DDD8-4F35-97A9-70E2DDBA7A86}">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30.xml><?xml version="1.0" encoding="utf-8"?>
<ds:datastoreItem xmlns:ds="http://schemas.openxmlformats.org/officeDocument/2006/customXml" ds:itemID="{C10513D4-F9CE-46F5-9A53-1E2AE5C0CAC2}">
  <ds:schemaRefs>
    <ds:schemaRef ds:uri="http://www.w3.org/2001/XMLSchema"/>
    <ds:schemaRef ds:uri="http://schemas.microsoft.com/2003/10/Serialization/Arrays"/>
    <ds:schemaRef ds:uri="http://schemas.datacontract.org/2004/07/Tools.Commands"/>
  </ds:schemaRefs>
</ds:datastoreItem>
</file>

<file path=customXml/itemProps31.xml><?xml version="1.0" encoding="utf-8"?>
<ds:datastoreItem xmlns:ds="http://schemas.openxmlformats.org/officeDocument/2006/customXml" ds:itemID="{5CAB4EBF-E985-45CF-AE58-D993B0940727}">
  <ds:schemaRefs>
    <ds:schemaRef ds:uri="http://www.w3.org/2001/XMLSchema"/>
    <ds:schemaRef ds:uri="http://schemas.microsoft.com/2003/10/Serialization/Arrays"/>
    <ds:schemaRef ds:uri="http://schemas.datacontract.org/2004/07/Tools.Commands"/>
  </ds:schemaRefs>
</ds:datastoreItem>
</file>

<file path=customXml/itemProps32.xml><?xml version="1.0" encoding="utf-8"?>
<ds:datastoreItem xmlns:ds="http://schemas.openxmlformats.org/officeDocument/2006/customXml" ds:itemID="{CEC33863-CEA8-420E-9368-D0FC82A70AF6}">
  <ds:schemaRefs>
    <ds:schemaRef ds:uri="http://www.w3.org/2001/XMLSchema"/>
    <ds:schemaRef ds:uri="http://schemas.microsoft.com/2003/10/Serialization/Arrays"/>
    <ds:schemaRef ds:uri="http://schemas.datacontract.org/2004/07/Tools.Commands"/>
  </ds:schemaRefs>
</ds:datastoreItem>
</file>

<file path=customXml/itemProps33.xml><?xml version="1.0" encoding="utf-8"?>
<ds:datastoreItem xmlns:ds="http://schemas.openxmlformats.org/officeDocument/2006/customXml" ds:itemID="{F6A2303A-5BC7-4551-B3E3-9469D2CC2D76}">
  <ds:schemaRefs>
    <ds:schemaRef ds:uri="http://www.w3.org/2001/XMLSchema"/>
    <ds:schemaRef ds:uri="http://schemas.microsoft.com/2003/10/Serialization/Arrays"/>
    <ds:schemaRef ds:uri="http://schemas.datacontract.org/2004/07/Tools.Commands"/>
  </ds:schemaRefs>
</ds:datastoreItem>
</file>

<file path=customXml/itemProps34.xml><?xml version="1.0" encoding="utf-8"?>
<ds:datastoreItem xmlns:ds="http://schemas.openxmlformats.org/officeDocument/2006/customXml" ds:itemID="{DB3892DB-51D9-4F7A-B9D6-7A911A09A4B4}">
  <ds:schemaRefs>
    <ds:schemaRef ds:uri="http://www.w3.org/2001/XMLSchema"/>
    <ds:schemaRef ds:uri="http://schemas.microsoft.com/2003/10/Serialization/Arrays"/>
    <ds:schemaRef ds:uri="http://schemas.datacontract.org/2004/07/Tools.Commands"/>
  </ds:schemaRefs>
</ds:datastoreItem>
</file>

<file path=customXml/itemProps35.xml><?xml version="1.0" encoding="utf-8"?>
<ds:datastoreItem xmlns:ds="http://schemas.openxmlformats.org/officeDocument/2006/customXml" ds:itemID="{476FC8E5-F748-42B7-BB05-3AD829B4BB3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36.xml><?xml version="1.0" encoding="utf-8"?>
<ds:datastoreItem xmlns:ds="http://schemas.openxmlformats.org/officeDocument/2006/customXml" ds:itemID="{1044A71F-2112-4459-86E9-3847AF66D0F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37.xml><?xml version="1.0" encoding="utf-8"?>
<ds:datastoreItem xmlns:ds="http://schemas.openxmlformats.org/officeDocument/2006/customXml" ds:itemID="{B92FDAAE-18E6-4243-943F-CF8A7E75FF6B}">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38.xml><?xml version="1.0" encoding="utf-8"?>
<ds:datastoreItem xmlns:ds="http://schemas.openxmlformats.org/officeDocument/2006/customXml" ds:itemID="{FCEC800D-550F-4133-88DF-55D87688941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39.xml><?xml version="1.0" encoding="utf-8"?>
<ds:datastoreItem xmlns:ds="http://schemas.openxmlformats.org/officeDocument/2006/customXml" ds:itemID="{3D1D1094-76F2-46B5-B71F-DBDFFD858795}">
  <ds:schemaRefs>
    <ds:schemaRef ds:uri="http://www.w3.org/2001/XMLSchema"/>
    <ds:schemaRef ds:uri="http://schemas.microsoft.com/2003/10/Serialization/Arrays"/>
    <ds:schemaRef ds:uri="http://schemas.datacontract.org/2004/07/Tools.Commands"/>
  </ds:schemaRefs>
</ds:datastoreItem>
</file>

<file path=customXml/itemProps40.xml><?xml version="1.0" encoding="utf-8"?>
<ds:datastoreItem xmlns:ds="http://schemas.openxmlformats.org/officeDocument/2006/customXml" ds:itemID="{8F637C79-612A-423E-BF05-75A6CF7C0A65}">
  <ds:schemaRefs>
    <ds:schemaRef ds:uri="http://www.w3.org/2001/XMLSchema"/>
    <ds:schemaRef ds:uri="http://schemas.microsoft.com/2003/10/Serialization/Arrays"/>
    <ds:schemaRef ds:uri="http://schemas.datacontract.org/2004/07/Tools.Commands"/>
  </ds:schemaRefs>
</ds:datastoreItem>
</file>

<file path=customXml/itemProps41.xml><?xml version="1.0" encoding="utf-8"?>
<ds:datastoreItem xmlns:ds="http://schemas.openxmlformats.org/officeDocument/2006/customXml" ds:itemID="{2DE9B9B2-916D-4F96-8C19-2234A37AB3A8}">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42.xml><?xml version="1.0" encoding="utf-8"?>
<ds:datastoreItem xmlns:ds="http://schemas.openxmlformats.org/officeDocument/2006/customXml" ds:itemID="{9E1CB2B7-D015-4CFA-911C-DB4889E7E485}">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43.xml><?xml version="1.0" encoding="utf-8"?>
<ds:datastoreItem xmlns:ds="http://schemas.openxmlformats.org/officeDocument/2006/customXml" ds:itemID="{7E729429-2B95-408A-9AE5-A0079D1BFF73}">
  <ds:schemaRefs>
    <ds:schemaRef ds:uri="http://www.w3.org/2001/XMLSchema"/>
    <ds:schemaRef ds:uri="http://schemas.microsoft.com/2003/10/Serialization/Arrays"/>
    <ds:schemaRef ds:uri="http://schemas.datacontract.org/2004/07/Tools.Commands"/>
  </ds:schemaRefs>
</ds:datastoreItem>
</file>

<file path=customXml/itemProps44.xml><?xml version="1.0" encoding="utf-8"?>
<ds:datastoreItem xmlns:ds="http://schemas.openxmlformats.org/officeDocument/2006/customXml" ds:itemID="{C31CD612-E7DF-4950-93DD-7CDB83B1195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45.xml><?xml version="1.0" encoding="utf-8"?>
<ds:datastoreItem xmlns:ds="http://schemas.openxmlformats.org/officeDocument/2006/customXml" ds:itemID="{9731E4EA-D093-4567-98EF-E7B8578F7933}">
  <ds:schemaRefs>
    <ds:schemaRef ds:uri="http://www.w3.org/2001/XMLSchema"/>
    <ds:schemaRef ds:uri="http://schemas.microsoft.com/2003/10/Serialization/Arrays"/>
    <ds:schemaRef ds:uri="http://schemas.datacontract.org/2004/07/Tools.Commands"/>
  </ds:schemaRefs>
</ds:datastoreItem>
</file>

<file path=customXml/itemProps46.xml><?xml version="1.0" encoding="utf-8"?>
<ds:datastoreItem xmlns:ds="http://schemas.openxmlformats.org/officeDocument/2006/customXml" ds:itemID="{35645B4A-4125-4A11-9797-D00119C93D5B}">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47.xml><?xml version="1.0" encoding="utf-8"?>
<ds:datastoreItem xmlns:ds="http://schemas.openxmlformats.org/officeDocument/2006/customXml" ds:itemID="{A218888C-EA19-4187-89F8-CD57B38AC52F}">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48.xml><?xml version="1.0" encoding="utf-8"?>
<ds:datastoreItem xmlns:ds="http://schemas.openxmlformats.org/officeDocument/2006/customXml" ds:itemID="{CDCE586C-B532-4C88-AE39-B4C41DFC0D1D}">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49.xml><?xml version="1.0" encoding="utf-8"?>
<ds:datastoreItem xmlns:ds="http://schemas.openxmlformats.org/officeDocument/2006/customXml" ds:itemID="{90AD2A43-91BB-459F-BC3A-7CF7E15D10A5}">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50.xml><?xml version="1.0" encoding="utf-8"?>
<ds:datastoreItem xmlns:ds="http://schemas.openxmlformats.org/officeDocument/2006/customXml" ds:itemID="{94F05723-2864-47B7-9A35-A9E5A381B92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51.xml><?xml version="1.0" encoding="utf-8"?>
<ds:datastoreItem xmlns:ds="http://schemas.openxmlformats.org/officeDocument/2006/customXml" ds:itemID="{7CF3FF5B-4376-4F9F-BE52-8B9840C9094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52.xml><?xml version="1.0" encoding="utf-8"?>
<ds:datastoreItem xmlns:ds="http://schemas.openxmlformats.org/officeDocument/2006/customXml" ds:itemID="{851605B2-C7B0-442E-97A8-1A7C595F68DE}">
  <ds:schemaRefs>
    <ds:schemaRef ds:uri="http://www.w3.org/2001/XMLSchema"/>
    <ds:schemaRef ds:uri="http://schemas.microsoft.com/2003/10/Serialization/Arrays"/>
    <ds:schemaRef ds:uri="http://schemas.datacontract.org/2004/07/Tools.Commands"/>
  </ds:schemaRefs>
</ds:datastoreItem>
</file>

<file path=customXml/itemProps53.xml><?xml version="1.0" encoding="utf-8"?>
<ds:datastoreItem xmlns:ds="http://schemas.openxmlformats.org/officeDocument/2006/customXml" ds:itemID="{CBCE46BF-9B45-4A30-9CDE-4D9D0176589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54.xml><?xml version="1.0" encoding="utf-8"?>
<ds:datastoreItem xmlns:ds="http://schemas.openxmlformats.org/officeDocument/2006/customXml" ds:itemID="{B50B6053-8979-473C-A205-AD182C80E292}">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55.xml><?xml version="1.0" encoding="utf-8"?>
<ds:datastoreItem xmlns:ds="http://schemas.openxmlformats.org/officeDocument/2006/customXml" ds:itemID="{91118249-7512-49D6-B034-4F9B76148FED}">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56.xml><?xml version="1.0" encoding="utf-8"?>
<ds:datastoreItem xmlns:ds="http://schemas.openxmlformats.org/officeDocument/2006/customXml" ds:itemID="{698A23BC-A373-4868-B43A-55F9CFE25F76}">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57.xml><?xml version="1.0" encoding="utf-8"?>
<ds:datastoreItem xmlns:ds="http://schemas.openxmlformats.org/officeDocument/2006/customXml" ds:itemID="{E7149CCD-7BD8-406A-ADB2-CB5D7E89997C}">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58.xml><?xml version="1.0" encoding="utf-8"?>
<ds:datastoreItem xmlns:ds="http://schemas.openxmlformats.org/officeDocument/2006/customXml" ds:itemID="{A9A7436E-3DBF-46E5-A7F9-B1E90FA0DAD2}">
  <ds:schemaRefs>
    <ds:schemaRef ds:uri="http://www.w3.org/2001/XMLSchema"/>
    <ds:schemaRef ds:uri="http://schemas.microsoft.com/2003/10/Serialization/Arrays"/>
    <ds:schemaRef ds:uri="http://schemas.datacontract.org/2004/07/Tools.Commands"/>
  </ds:schemaRefs>
</ds:datastoreItem>
</file>

<file path=customXml/itemProps59.xml><?xml version="1.0" encoding="utf-8"?>
<ds:datastoreItem xmlns:ds="http://schemas.openxmlformats.org/officeDocument/2006/customXml" ds:itemID="{64A861A0-0B22-40BB-A529-3C29C7FCD3C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60.xml><?xml version="1.0" encoding="utf-8"?>
<ds:datastoreItem xmlns:ds="http://schemas.openxmlformats.org/officeDocument/2006/customXml" ds:itemID="{0467C8AC-CB1B-4806-86D8-7CF27E64C1C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61.xml><?xml version="1.0" encoding="utf-8"?>
<ds:datastoreItem xmlns:ds="http://schemas.openxmlformats.org/officeDocument/2006/customXml" ds:itemID="{9678CCB3-48B9-44E2-B1BD-E4D15657AE62}">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62.xml><?xml version="1.0" encoding="utf-8"?>
<ds:datastoreItem xmlns:ds="http://schemas.openxmlformats.org/officeDocument/2006/customXml" ds:itemID="{DC257BD8-9B54-4DDB-8E80-3913286016BA}">
  <ds:schemaRefs>
    <ds:schemaRef ds:uri="http://www.w3.org/2001/XMLSchema"/>
    <ds:schemaRef ds:uri="http://schemas.microsoft.com/2003/10/Serialization/Arrays"/>
    <ds:schemaRef ds:uri="http://schemas.datacontract.org/2004/07/Tools.Commands"/>
  </ds:schemaRefs>
</ds:datastoreItem>
</file>

<file path=customXml/itemProps63.xml><?xml version="1.0" encoding="utf-8"?>
<ds:datastoreItem xmlns:ds="http://schemas.openxmlformats.org/officeDocument/2006/customXml" ds:itemID="{BAFB7B90-ADFE-4970-8A85-34A352D0BD31}">
  <ds:schemaRefs>
    <ds:schemaRef ds:uri="http://www.w3.org/2001/XMLSchema"/>
    <ds:schemaRef ds:uri="http://schemas.microsoft.com/2003/10/Serialization/Arrays"/>
    <ds:schemaRef ds:uri="http://schemas.datacontract.org/2004/07/Tools.Commands"/>
  </ds:schemaRefs>
</ds:datastoreItem>
</file>

<file path=customXml/itemProps64.xml><?xml version="1.0" encoding="utf-8"?>
<ds:datastoreItem xmlns:ds="http://schemas.openxmlformats.org/officeDocument/2006/customXml" ds:itemID="{8075566A-CB49-4704-A808-CDCF6A69C9AC}">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65.xml><?xml version="1.0" encoding="utf-8"?>
<ds:datastoreItem xmlns:ds="http://schemas.openxmlformats.org/officeDocument/2006/customXml" ds:itemID="{E000CEC7-ED89-41D2-9488-C42162993101}">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66.xml><?xml version="1.0" encoding="utf-8"?>
<ds:datastoreItem xmlns:ds="http://schemas.openxmlformats.org/officeDocument/2006/customXml" ds:itemID="{93F28E8E-1971-4CA0-AE49-CC7CD7DA6BBE}">
  <ds:schemaRefs>
    <ds:schemaRef ds:uri="http://www.w3.org/2001/XMLSchema"/>
    <ds:schemaRef ds:uri="http://schemas.microsoft.com/2003/10/Serialization/Arrays"/>
    <ds:schemaRef ds:uri="http://schemas.datacontract.org/2004/07/Tools.Commands"/>
  </ds:schemaRefs>
</ds:datastoreItem>
</file>

<file path=customXml/itemProps67.xml><?xml version="1.0" encoding="utf-8"?>
<ds:datastoreItem xmlns:ds="http://schemas.openxmlformats.org/officeDocument/2006/customXml" ds:itemID="{97DF940B-6531-4025-B05A-8C4405A75BB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68.xml><?xml version="1.0" encoding="utf-8"?>
<ds:datastoreItem xmlns:ds="http://schemas.openxmlformats.org/officeDocument/2006/customXml" ds:itemID="{5B4BAC49-0BCE-44B4-B071-4D870908FDDC}">
  <ds:schemaRefs>
    <ds:schemaRef ds:uri="http://www.w3.org/2001/XMLSchema"/>
    <ds:schemaRef ds:uri="http://schemas.microsoft.com/2003/10/Serialization/Arrays"/>
    <ds:schemaRef ds:uri="http://schemas.datacontract.org/2004/07/Tools.Commands"/>
  </ds:schemaRefs>
</ds:datastoreItem>
</file>

<file path=customXml/itemProps69.xml><?xml version="1.0" encoding="utf-8"?>
<ds:datastoreItem xmlns:ds="http://schemas.openxmlformats.org/officeDocument/2006/customXml" ds:itemID="{37BB982F-C672-4585-957A-39A737759E2A}">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70.xml><?xml version="1.0" encoding="utf-8"?>
<ds:datastoreItem xmlns:ds="http://schemas.openxmlformats.org/officeDocument/2006/customXml" ds:itemID="{A1E0AED2-999B-460F-8B99-DC8F46646088}">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71.xml><?xml version="1.0" encoding="utf-8"?>
<ds:datastoreItem xmlns:ds="http://schemas.openxmlformats.org/officeDocument/2006/customXml" ds:itemID="{3845FA9E-80DB-43DE-8542-F9CC635DB595}">
  <ds:schemaRefs>
    <ds:schemaRef ds:uri="http://www.w3.org/2001/XMLSchema"/>
    <ds:schemaRef ds:uri="http://schemas.microsoft.com/2003/10/Serialization/Arrays"/>
    <ds:schemaRef ds:uri="http://schemas.datacontract.org/2004/07/Tools.Commands"/>
  </ds:schemaRefs>
</ds:datastoreItem>
</file>

<file path=customXml/itemProps72.xml><?xml version="1.0" encoding="utf-8"?>
<ds:datastoreItem xmlns:ds="http://schemas.openxmlformats.org/officeDocument/2006/customXml" ds:itemID="{4659057B-6447-434A-A0BC-B54ED7711A4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73.xml><?xml version="1.0" encoding="utf-8"?>
<ds:datastoreItem xmlns:ds="http://schemas.openxmlformats.org/officeDocument/2006/customXml" ds:itemID="{7B810EB4-8732-4DAB-B175-38C173C89F29}">
  <ds:schemaRefs>
    <ds:schemaRef ds:uri="http://www.w3.org/2001/XMLSchema"/>
    <ds:schemaRef ds:uri="http://schemas.microsoft.com/2003/10/Serialization/Arrays"/>
    <ds:schemaRef ds:uri="http://schemas.datacontract.org/2004/07/Tools.Commands"/>
  </ds:schemaRefs>
</ds:datastoreItem>
</file>

<file path=customXml/itemProps74.xml><?xml version="1.0" encoding="utf-8"?>
<ds:datastoreItem xmlns:ds="http://schemas.openxmlformats.org/officeDocument/2006/customXml" ds:itemID="{584BAC66-6BD1-4E2D-B59C-DB2D6D54EC00}">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75.xml><?xml version="1.0" encoding="utf-8"?>
<ds:datastoreItem xmlns:ds="http://schemas.openxmlformats.org/officeDocument/2006/customXml" ds:itemID="{6720BD9A-B641-4BAB-8DB0-3D0517BA97A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76.xml><?xml version="1.0" encoding="utf-8"?>
<ds:datastoreItem xmlns:ds="http://schemas.openxmlformats.org/officeDocument/2006/customXml" ds:itemID="{3D8B6F33-D388-47CE-8D22-59E48D53E72D}">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77.xml><?xml version="1.0" encoding="utf-8"?>
<ds:datastoreItem xmlns:ds="http://schemas.openxmlformats.org/officeDocument/2006/customXml" ds:itemID="{571A6855-3655-4861-84D3-049E5E342DF6}">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78.xml><?xml version="1.0" encoding="utf-8"?>
<ds:datastoreItem xmlns:ds="http://schemas.openxmlformats.org/officeDocument/2006/customXml" ds:itemID="{8EB5632D-AE61-4C96-8DCE-4B85459DBEF5}">
  <ds:schemaRefs>
    <ds:schemaRef ds:uri="http://www.w3.org/2001/XMLSchema"/>
    <ds:schemaRef ds:uri="http://schemas.microsoft.com/2003/10/Serialization/Arrays"/>
    <ds:schemaRef ds:uri="http://schemas.datacontract.org/2004/07/Tools.Commands"/>
  </ds:schemaRefs>
</ds:datastoreItem>
</file>

<file path=customXml/itemProps79.xml><?xml version="1.0" encoding="utf-8"?>
<ds:datastoreItem xmlns:ds="http://schemas.openxmlformats.org/officeDocument/2006/customXml" ds:itemID="{675048AB-EA84-419A-91E6-3F6205C4A46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80.xml><?xml version="1.0" encoding="utf-8"?>
<ds:datastoreItem xmlns:ds="http://schemas.openxmlformats.org/officeDocument/2006/customXml" ds:itemID="{0C539014-B8FF-49AF-8F9F-4EBE2413B9A2}">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81.xml><?xml version="1.0" encoding="utf-8"?>
<ds:datastoreItem xmlns:ds="http://schemas.openxmlformats.org/officeDocument/2006/customXml" ds:itemID="{30A779BB-A34E-475C-8102-A44E597BEDAD}">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82.xml><?xml version="1.0" encoding="utf-8"?>
<ds:datastoreItem xmlns:ds="http://schemas.openxmlformats.org/officeDocument/2006/customXml" ds:itemID="{F310AB8D-8230-4BDE-8B1F-C892868D0AEB}">
  <ds:schemaRefs>
    <ds:schemaRef ds:uri="http://www.w3.org/2001/XMLSchema"/>
    <ds:schemaRef ds:uri="http://schemas.microsoft.com/2003/10/Serialization/Arrays"/>
    <ds:schemaRef ds:uri="http://schemas.datacontract.org/2004/07/Tools.Commands"/>
  </ds:schemaRefs>
</ds:datastoreItem>
</file>

<file path=customXml/itemProps83.xml><?xml version="1.0" encoding="utf-8"?>
<ds:datastoreItem xmlns:ds="http://schemas.openxmlformats.org/officeDocument/2006/customXml" ds:itemID="{C2DA1844-85C1-42D6-A58D-79674045F2D4}">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84.xml><?xml version="1.0" encoding="utf-8"?>
<ds:datastoreItem xmlns:ds="http://schemas.openxmlformats.org/officeDocument/2006/customXml" ds:itemID="{9F97D248-2F2C-4394-9569-28C68D16C022}">
  <ds:schemaRefs>
    <ds:schemaRef ds:uri="http://www.w3.org/2001/XMLSchema"/>
    <ds:schemaRef ds:uri="http://schemas.microsoft.com/2003/10/Serialization/Arrays"/>
    <ds:schemaRef ds:uri="http://schemas.datacontract.org/2004/07/Tools.Commands"/>
  </ds:schemaRefs>
</ds:datastoreItem>
</file>

<file path=customXml/itemProps85.xml><?xml version="1.0" encoding="utf-8"?>
<ds:datastoreItem xmlns:ds="http://schemas.openxmlformats.org/officeDocument/2006/customXml" ds:itemID="{AB756408-6B86-4E1D-AC7D-3BC5DAE28D7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86.xml><?xml version="1.0" encoding="utf-8"?>
<ds:datastoreItem xmlns:ds="http://schemas.openxmlformats.org/officeDocument/2006/customXml" ds:itemID="{FF04B7BA-F821-4952-84C2-CA82FE97587E}">
  <ds:schemaRefs>
    <ds:schemaRef ds:uri="http://www.w3.org/2001/XMLSchema"/>
    <ds:schemaRef ds:uri="http://schemas.microsoft.com/2003/10/Serialization/Arrays"/>
    <ds:schemaRef ds:uri="http://schemas.datacontract.org/2004/07/Tools.Commands"/>
  </ds:schemaRefs>
</ds:datastoreItem>
</file>

<file path=customXml/itemProps87.xml><?xml version="1.0" encoding="utf-8"?>
<ds:datastoreItem xmlns:ds="http://schemas.openxmlformats.org/officeDocument/2006/customXml" ds:itemID="{84C9D34C-F5FB-491F-A94F-DEBB72A4E20C}">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88.xml><?xml version="1.0" encoding="utf-8"?>
<ds:datastoreItem xmlns:ds="http://schemas.openxmlformats.org/officeDocument/2006/customXml" ds:itemID="{33445208-1617-4618-99AF-54F48CF84D4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89.xml><?xml version="1.0" encoding="utf-8"?>
<ds:datastoreItem xmlns:ds="http://schemas.openxmlformats.org/officeDocument/2006/customXml" ds:itemID="{409D3A02-BFBB-48BC-B778-12DABB255484}">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90.xml><?xml version="1.0" encoding="utf-8"?>
<ds:datastoreItem xmlns:ds="http://schemas.openxmlformats.org/officeDocument/2006/customXml" ds:itemID="{635A3DD8-4FDE-420D-A30E-66C7FE1B0D03}">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91.xml><?xml version="1.0" encoding="utf-8"?>
<ds:datastoreItem xmlns:ds="http://schemas.openxmlformats.org/officeDocument/2006/customXml" ds:itemID="{65B2B065-03B2-475F-879D-D76AD915A3F9}">
  <ds:schemaRefs>
    <ds:schemaRef ds:uri="http://www.w3.org/2001/XMLSchema"/>
    <ds:schemaRef ds:uri="http://schemas.microsoft.com/2003/10/Serialization/Arrays"/>
    <ds:schemaRef ds:uri="http://schemas.datacontract.org/2004/07/Tools.Commands"/>
  </ds:schemaRefs>
</ds:datastoreItem>
</file>

<file path=customXml/itemProps92.xml><?xml version="1.0" encoding="utf-8"?>
<ds:datastoreItem xmlns:ds="http://schemas.openxmlformats.org/officeDocument/2006/customXml" ds:itemID="{00CD77BF-163B-4DC7-B8E1-7F90AA05E201}">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93.xml><?xml version="1.0" encoding="utf-8"?>
<ds:datastoreItem xmlns:ds="http://schemas.openxmlformats.org/officeDocument/2006/customXml" ds:itemID="{A0D5C848-B9A8-4A63-8E32-55F48FC395CC}">
  <ds:schemaRefs>
    <ds:schemaRef ds:uri="http://www.w3.org/2001/XMLSchema"/>
    <ds:schemaRef ds:uri="http://schemas.microsoft.com/2003/10/Serialization/Arrays"/>
    <ds:schemaRef ds:uri="http://schemas.datacontract.org/2004/07/Tools.Commands"/>
  </ds:schemaRefs>
</ds:datastoreItem>
</file>

<file path=customXml/itemProps94.xml><?xml version="1.0" encoding="utf-8"?>
<ds:datastoreItem xmlns:ds="http://schemas.openxmlformats.org/officeDocument/2006/customXml" ds:itemID="{2CDAEF6A-1E28-4324-B4AA-701867FFB3F3}">
  <ds:schemaRefs>
    <ds:schemaRef ds:uri="http://www.w3.org/2001/XMLSchema"/>
    <ds:schemaRef ds:uri="http://schemas.microsoft.com/2003/10/Serialization/Arrays"/>
    <ds:schemaRef ds:uri="http://schemas.datacontract.org/2004/07/Tools.Commands"/>
  </ds:schemaRefs>
</ds:datastoreItem>
</file>

<file path=customXml/itemProps95.xml><?xml version="1.0" encoding="utf-8"?>
<ds:datastoreItem xmlns:ds="http://schemas.openxmlformats.org/officeDocument/2006/customXml" ds:itemID="{BACC60B9-29E6-4693-BB5C-FF860BEACBA0}">
  <ds:schemaRefs>
    <ds:schemaRef ds:uri="http://www.w3.org/2001/XMLSchema"/>
    <ds:schemaRef ds:uri="http://schemas.microsoft.com/2003/10/Serialization/Arrays"/>
    <ds:schemaRef ds:uri="http://schemas.datacontract.org/2004/07/Tools.Commands"/>
  </ds:schemaRefs>
</ds:datastoreItem>
</file>

<file path=customXml/itemProps96.xml><?xml version="1.0" encoding="utf-8"?>
<ds:datastoreItem xmlns:ds="http://schemas.openxmlformats.org/officeDocument/2006/customXml" ds:itemID="{CB78D06F-E2D4-4668-89B5-36FCAAC93834}">
  <ds:schemaRefs>
    <ds:schemaRef ds:uri="http://www.w3.org/2001/XMLSchema"/>
    <ds:schemaRef ds:uri="http://schemas.microsoft.com/2003/10/Serialization/Arrays"/>
    <ds:schemaRef ds:uri="http://schemas.datacontract.org/2004/07/Tools.Commands"/>
  </ds:schemaRefs>
</ds:datastoreItem>
</file>

<file path=customXml/itemProps97.xml><?xml version="1.0" encoding="utf-8"?>
<ds:datastoreItem xmlns:ds="http://schemas.openxmlformats.org/officeDocument/2006/customXml" ds:itemID="{7AE95768-BEB5-4643-9121-0F637412C39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98.xml><?xml version="1.0" encoding="utf-8"?>
<ds:datastoreItem xmlns:ds="http://schemas.openxmlformats.org/officeDocument/2006/customXml" ds:itemID="{8B5DC046-9B71-4691-856B-6D5D1E1155EC}">
  <ds:schemaRefs>
    <ds:schemaRef ds:uri="http://www.w3.org/2001/XMLSchema"/>
    <ds:schemaRef ds:uri="http://schemas.microsoft.com/2003/10/Serialization/Arrays"/>
    <ds:schemaRef ds:uri="http://schemas.datacontract.org/2004/07/Tools.Commands"/>
  </ds:schemaRefs>
</ds:datastoreItem>
</file>

<file path=customXml/itemProps99.xml><?xml version="1.0" encoding="utf-8"?>
<ds:datastoreItem xmlns:ds="http://schemas.openxmlformats.org/officeDocument/2006/customXml" ds:itemID="{B2403EA4-A4E5-4102-AC31-47212FE9FFC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00.xml><?xml version="1.0" encoding="utf-8"?>
<ds:datastoreItem xmlns:ds="http://schemas.openxmlformats.org/officeDocument/2006/customXml" ds:itemID="{99C13113-E6BB-467A-8DCD-33A080B6CE8E}">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01.xml><?xml version="1.0" encoding="utf-8"?>
<ds:datastoreItem xmlns:ds="http://schemas.openxmlformats.org/officeDocument/2006/customXml" ds:itemID="{32CAF8E4-ED33-4BBB-8DF0-92BC0448C264}">
  <ds:schemaRefs>
    <ds:schemaRef ds:uri="http://www.w3.org/2001/XMLSchema"/>
    <ds:schemaRef ds:uri="http://schemas.microsoft.com/2003/10/Serialization/Arrays"/>
    <ds:schemaRef ds:uri="http://schemas.datacontract.org/2004/07/Tools.Commands"/>
  </ds:schemaRefs>
</ds:datastoreItem>
</file>

<file path=customXml/itemProps102.xml><?xml version="1.0" encoding="utf-8"?>
<ds:datastoreItem xmlns:ds="http://schemas.openxmlformats.org/officeDocument/2006/customXml" ds:itemID="{EE716EF5-512D-449C-87DB-B238E821F570}">
  <ds:schemaRefs>
    <ds:schemaRef ds:uri="http://www.w3.org/2001/XMLSchema"/>
    <ds:schemaRef ds:uri="http://schemas.microsoft.com/2003/10/Serialization/Arrays"/>
    <ds:schemaRef ds:uri="http://schemas.datacontract.org/2004/07/Tools.Commands"/>
  </ds:schemaRefs>
</ds:datastoreItem>
</file>

<file path=customXml/itemProps103.xml><?xml version="1.0" encoding="utf-8"?>
<ds:datastoreItem xmlns:ds="http://schemas.openxmlformats.org/officeDocument/2006/customXml" ds:itemID="{20CA9FF6-98B2-44DB-A2E3-37E74527BDE5}">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04.xml><?xml version="1.0" encoding="utf-8"?>
<ds:datastoreItem xmlns:ds="http://schemas.openxmlformats.org/officeDocument/2006/customXml" ds:itemID="{D3F38658-DD52-4831-B331-9CBD712FE93E}">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05.xml><?xml version="1.0" encoding="utf-8"?>
<ds:datastoreItem xmlns:ds="http://schemas.openxmlformats.org/officeDocument/2006/customXml" ds:itemID="{FDF4F340-74E7-45A3-A1E4-7C50DFC0BEC8}">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06.xml><?xml version="1.0" encoding="utf-8"?>
<ds:datastoreItem xmlns:ds="http://schemas.openxmlformats.org/officeDocument/2006/customXml" ds:itemID="{D43413A1-2742-4CBA-8A53-76C1759B0287}">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07.xml><?xml version="1.0" encoding="utf-8"?>
<ds:datastoreItem xmlns:ds="http://schemas.openxmlformats.org/officeDocument/2006/customXml" ds:itemID="{5FFD071C-486A-4CCC-84B0-938AA9679148}">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08.xml><?xml version="1.0" encoding="utf-8"?>
<ds:datastoreItem xmlns:ds="http://schemas.openxmlformats.org/officeDocument/2006/customXml" ds:itemID="{A5716BEC-9B15-485E-AE70-FBB505562172}">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09.xml><?xml version="1.0" encoding="utf-8"?>
<ds:datastoreItem xmlns:ds="http://schemas.openxmlformats.org/officeDocument/2006/customXml" ds:itemID="{A4971718-C1F8-4A87-B6C1-C0027F62C336}">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10.xml><?xml version="1.0" encoding="utf-8"?>
<ds:datastoreItem xmlns:ds="http://schemas.openxmlformats.org/officeDocument/2006/customXml" ds:itemID="{1B618622-50B4-4965-8A27-6BECBBD7AF05}">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11.xml><?xml version="1.0" encoding="utf-8"?>
<ds:datastoreItem xmlns:ds="http://schemas.openxmlformats.org/officeDocument/2006/customXml" ds:itemID="{528ECE60-CF52-49AF-958D-4345D6032875}">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12.xml><?xml version="1.0" encoding="utf-8"?>
<ds:datastoreItem xmlns:ds="http://schemas.openxmlformats.org/officeDocument/2006/customXml" ds:itemID="{CC0BDD01-40CE-403E-B3DB-8A3880FC6352}">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13.xml><?xml version="1.0" encoding="utf-8"?>
<ds:datastoreItem xmlns:ds="http://schemas.openxmlformats.org/officeDocument/2006/customXml" ds:itemID="{830F3DCC-766D-4F3C-9266-00FD5694F29E}">
  <ds:schemaRefs>
    <ds:schemaRef ds:uri="http://www.w3.org/2001/XMLSchema"/>
    <ds:schemaRef ds:uri="http://schemas.microsoft.com/2003/10/Serialization/Arrays"/>
    <ds:schemaRef ds:uri="http://schemas.datacontract.org/2004/07/Tools.Commands"/>
  </ds:schemaRefs>
</ds:datastoreItem>
</file>

<file path=customXml/itemProps114.xml><?xml version="1.0" encoding="utf-8"?>
<ds:datastoreItem xmlns:ds="http://schemas.openxmlformats.org/officeDocument/2006/customXml" ds:itemID="{F70786E3-D1F1-4020-8823-AB038DAE5AB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15.xml><?xml version="1.0" encoding="utf-8"?>
<ds:datastoreItem xmlns:ds="http://schemas.openxmlformats.org/officeDocument/2006/customXml" ds:itemID="{06CD85CF-E61B-47F0-B7BD-E60E20A2752E}">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16.xml><?xml version="1.0" encoding="utf-8"?>
<ds:datastoreItem xmlns:ds="http://schemas.openxmlformats.org/officeDocument/2006/customXml" ds:itemID="{F8B75E66-8E7F-431E-88B3-95403E8E7811}">
  <ds:schemaRefs>
    <ds:schemaRef ds:uri="http://www.w3.org/2001/XMLSchema"/>
    <ds:schemaRef ds:uri="http://schemas.microsoft.com/2003/10/Serialization/Arrays"/>
    <ds:schemaRef ds:uri="http://schemas.datacontract.org/2004/07/Tools.Commands"/>
  </ds:schemaRefs>
</ds:datastoreItem>
</file>

<file path=customXml/itemProps117.xml><?xml version="1.0" encoding="utf-8"?>
<ds:datastoreItem xmlns:ds="http://schemas.openxmlformats.org/officeDocument/2006/customXml" ds:itemID="{2E1404EE-E921-4A59-91B7-66A322689F39}">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18.xml><?xml version="1.0" encoding="utf-8"?>
<ds:datastoreItem xmlns:ds="http://schemas.openxmlformats.org/officeDocument/2006/customXml" ds:itemID="{2276643B-B88F-4F61-A2F2-89B9368BEF46}">
  <ds:schemaRefs>
    <ds:schemaRef ds:uri="http://www.w3.org/2001/XMLSchema"/>
    <ds:schemaRef ds:uri="http://schemas.microsoft.com/2003/10/Serialization/Arrays"/>
    <ds:schemaRef ds:uri="http://schemas.datacontract.org/2004/07/Tools.Commands"/>
  </ds:schemaRefs>
</ds:datastoreItem>
</file>

<file path=customXml/itemProps119.xml><?xml version="1.0" encoding="utf-8"?>
<ds:datastoreItem xmlns:ds="http://schemas.openxmlformats.org/officeDocument/2006/customXml" ds:itemID="{9CE5E8F0-C72F-49D3-9B03-0C9FB920F08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0.xml><?xml version="1.0" encoding="utf-8"?>
<ds:datastoreItem xmlns:ds="http://schemas.openxmlformats.org/officeDocument/2006/customXml" ds:itemID="{EA2E24DA-DE25-4C37-BBD0-E7A416BE8F74}">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1.xml><?xml version="1.0" encoding="utf-8"?>
<ds:datastoreItem xmlns:ds="http://schemas.openxmlformats.org/officeDocument/2006/customXml" ds:itemID="{BF8ECF5B-F02A-453B-BFD7-681032BDE6C9}">
  <ds:schemaRefs>
    <ds:schemaRef ds:uri="http://www.w3.org/2001/XMLSchema"/>
    <ds:schemaRef ds:uri="http://schemas.microsoft.com/2003/10/Serialization/Arrays"/>
    <ds:schemaRef ds:uri="http://schemas.datacontract.org/2004/07/Tools.Commands"/>
  </ds:schemaRefs>
</ds:datastoreItem>
</file>

<file path=customXml/itemProps122.xml><?xml version="1.0" encoding="utf-8"?>
<ds:datastoreItem xmlns:ds="http://schemas.openxmlformats.org/officeDocument/2006/customXml" ds:itemID="{D3E6F95C-9376-4056-81AA-AB8E161B292F}">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3.xml><?xml version="1.0" encoding="utf-8"?>
<ds:datastoreItem xmlns:ds="http://schemas.openxmlformats.org/officeDocument/2006/customXml" ds:itemID="{B21A4EC9-6CFF-46FB-B24B-01C255E64FBE}">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4.xml><?xml version="1.0" encoding="utf-8"?>
<ds:datastoreItem xmlns:ds="http://schemas.openxmlformats.org/officeDocument/2006/customXml" ds:itemID="{89015562-16DC-4A62-9DA5-4017941F08E2}">
  <ds:schemaRefs>
    <ds:schemaRef ds:uri="http://www.w3.org/2001/XMLSchema"/>
    <ds:schemaRef ds:uri="http://schemas.microsoft.com/2003/10/Serialization/Arrays"/>
    <ds:schemaRef ds:uri="http://schemas.datacontract.org/2004/07/Tools.Commands"/>
  </ds:schemaRefs>
</ds:datastoreItem>
</file>

<file path=customXml/itemProps125.xml><?xml version="1.0" encoding="utf-8"?>
<ds:datastoreItem xmlns:ds="http://schemas.openxmlformats.org/officeDocument/2006/customXml" ds:itemID="{E8FC1B94-B70A-4E62-9141-4CD2E7C04E55}">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26.xml><?xml version="1.0" encoding="utf-8"?>
<ds:datastoreItem xmlns:ds="http://schemas.openxmlformats.org/officeDocument/2006/customXml" ds:itemID="{5F85DF96-703A-472D-A840-BF93F32063B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7.xml><?xml version="1.0" encoding="utf-8"?>
<ds:datastoreItem xmlns:ds="http://schemas.openxmlformats.org/officeDocument/2006/customXml" ds:itemID="{3254245B-659D-476E-B9B5-930B16BC3CD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28.xml><?xml version="1.0" encoding="utf-8"?>
<ds:datastoreItem xmlns:ds="http://schemas.openxmlformats.org/officeDocument/2006/customXml" ds:itemID="{8B4F57E3-D62A-4AE5-B4B5-2B1D66DA9EE1}">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29.xml><?xml version="1.0" encoding="utf-8"?>
<ds:datastoreItem xmlns:ds="http://schemas.openxmlformats.org/officeDocument/2006/customXml" ds:itemID="{E5BF6196-539B-4A86-95BC-C1D502223D2B}">
  <ds:schemaRefs>
    <ds:schemaRef ds:uri="http://www.w3.org/2001/XMLSchema"/>
    <ds:schemaRef ds:uri="http://schemas.microsoft.com/2003/10/Serialization/Arrays"/>
    <ds:schemaRef ds:uri="http://schemas.datacontract.org/2004/07/Tools.Commands"/>
  </ds:schemaRefs>
</ds:datastoreItem>
</file>

<file path=customXml/itemProps130.xml><?xml version="1.0" encoding="utf-8"?>
<ds:datastoreItem xmlns:ds="http://schemas.openxmlformats.org/officeDocument/2006/customXml" ds:itemID="{133C2406-81A2-41BD-AC2F-77057A0A7889}">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31.xml><?xml version="1.0" encoding="utf-8"?>
<ds:datastoreItem xmlns:ds="http://schemas.openxmlformats.org/officeDocument/2006/customXml" ds:itemID="{4B9650C4-6EDB-4C3C-82BE-63D0C04D46E3}">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32.xml><?xml version="1.0" encoding="utf-8"?>
<ds:datastoreItem xmlns:ds="http://schemas.openxmlformats.org/officeDocument/2006/customXml" ds:itemID="{D39544CD-4C2E-4FE5-B3F0-FC52B0F82712}">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33.xml><?xml version="1.0" encoding="utf-8"?>
<ds:datastoreItem xmlns:ds="http://schemas.openxmlformats.org/officeDocument/2006/customXml" ds:itemID="{612C39C6-30B8-4C48-8862-9DB80B357929}">
  <ds:schemaRefs>
    <ds:schemaRef ds:uri="http://www.w3.org/2001/XMLSchema"/>
    <ds:schemaRef ds:uri="http://schemas.microsoft.com/2003/10/Serialization/Arrays"/>
    <ds:schemaRef ds:uri="http://schemas.datacontract.org/2004/07/Tools.Commands"/>
  </ds:schemaRefs>
</ds:datastoreItem>
</file>

<file path=customXml/itemProps134.xml><?xml version="1.0" encoding="utf-8"?>
<ds:datastoreItem xmlns:ds="http://schemas.openxmlformats.org/officeDocument/2006/customXml" ds:itemID="{16F90AA1-D355-42BE-897F-16435530C9F5}">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35.xml><?xml version="1.0" encoding="utf-8"?>
<ds:datastoreItem xmlns:ds="http://schemas.openxmlformats.org/officeDocument/2006/customXml" ds:itemID="{67812F1A-CA5A-4A5C-AB03-829031FF9028}">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36.xml><?xml version="1.0" encoding="utf-8"?>
<ds:datastoreItem xmlns:ds="http://schemas.openxmlformats.org/officeDocument/2006/customXml" ds:itemID="{54E5DF1E-4CBF-44EB-B3ED-9C2AACA1EBC0}">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37.xml><?xml version="1.0" encoding="utf-8"?>
<ds:datastoreItem xmlns:ds="http://schemas.openxmlformats.org/officeDocument/2006/customXml" ds:itemID="{DDBD34B2-A473-4935-BA0D-3F657DB3888A}">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38.xml><?xml version="1.0" encoding="utf-8"?>
<ds:datastoreItem xmlns:ds="http://schemas.openxmlformats.org/officeDocument/2006/customXml" ds:itemID="{40310EAE-ACB2-49C0-8681-72E1F8D508EB}">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39.xml><?xml version="1.0" encoding="utf-8"?>
<ds:datastoreItem xmlns:ds="http://schemas.openxmlformats.org/officeDocument/2006/customXml" ds:itemID="{36EEC612-B0C3-43D2-B8B6-3281F01AB47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40.xml><?xml version="1.0" encoding="utf-8"?>
<ds:datastoreItem xmlns:ds="http://schemas.openxmlformats.org/officeDocument/2006/customXml" ds:itemID="{73ADED1E-D12A-4E51-BBD2-F7E27B4C828C}">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41.xml><?xml version="1.0" encoding="utf-8"?>
<ds:datastoreItem xmlns:ds="http://schemas.openxmlformats.org/officeDocument/2006/customXml" ds:itemID="{9B9D2E34-3FEF-4498-A9AC-EBD84B0124DA}">
  <ds:schemaRefs>
    <ds:schemaRef ds:uri="http://www.w3.org/2001/XMLSchema"/>
    <ds:schemaRef ds:uri="http://schemas.microsoft.com/2003/10/Serialization/Arrays"/>
    <ds:schemaRef ds:uri="http://schemas.datacontract.org/2004/07/Tools.Commands"/>
  </ds:schemaRefs>
</ds:datastoreItem>
</file>

<file path=customXml/itemProps142.xml><?xml version="1.0" encoding="utf-8"?>
<ds:datastoreItem xmlns:ds="http://schemas.openxmlformats.org/officeDocument/2006/customXml" ds:itemID="{97898F73-C10D-4FB1-8F60-809C7E34FC96}">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43.xml><?xml version="1.0" encoding="utf-8"?>
<ds:datastoreItem xmlns:ds="http://schemas.openxmlformats.org/officeDocument/2006/customXml" ds:itemID="{2595F3E1-C7ED-441C-8629-A9AD5E8A1AE8}">
  <ds:schemaRefs>
    <ds:schemaRef ds:uri="http://www.w3.org/2001/XMLSchema"/>
    <ds:schemaRef ds:uri="http://schemas.microsoft.com/2003/10/Serialization/Arrays"/>
    <ds:schemaRef ds:uri="http://schemas.datacontract.org/2004/07/Tools.Commands"/>
  </ds:schemaRefs>
</ds:datastoreItem>
</file>

<file path=customXml/itemProps144.xml><?xml version="1.0" encoding="utf-8"?>
<ds:datastoreItem xmlns:ds="http://schemas.openxmlformats.org/officeDocument/2006/customXml" ds:itemID="{03285785-CE97-4EE6-A30C-E34007103F0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45.xml><?xml version="1.0" encoding="utf-8"?>
<ds:datastoreItem xmlns:ds="http://schemas.openxmlformats.org/officeDocument/2006/customXml" ds:itemID="{90B8C641-B3C6-4C84-88C7-7887B4AD5E1B}">
  <ds:schemaRefs>
    <ds:schemaRef ds:uri="http://www.w3.org/2001/XMLSchema"/>
    <ds:schemaRef ds:uri="http://schemas.microsoft.com/2003/10/Serialization/Arrays"/>
    <ds:schemaRef ds:uri="http://schemas.datacontract.org/2004/07/Tools.Commands"/>
  </ds:schemaRefs>
</ds:datastoreItem>
</file>

<file path=customXml/itemProps146.xml><?xml version="1.0" encoding="utf-8"?>
<ds:datastoreItem xmlns:ds="http://schemas.openxmlformats.org/officeDocument/2006/customXml" ds:itemID="{85359896-B30D-451C-863D-3F83313279B3}">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47.xml><?xml version="1.0" encoding="utf-8"?>
<ds:datastoreItem xmlns:ds="http://schemas.openxmlformats.org/officeDocument/2006/customXml" ds:itemID="{20D374A5-7513-429B-A412-FC1E8C9A7495}">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48.xml><?xml version="1.0" encoding="utf-8"?>
<ds:datastoreItem xmlns:ds="http://schemas.openxmlformats.org/officeDocument/2006/customXml" ds:itemID="{8FD5941B-7CC2-4071-8B31-96F3ED84457F}">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49.xml><?xml version="1.0" encoding="utf-8"?>
<ds:datastoreItem xmlns:ds="http://schemas.openxmlformats.org/officeDocument/2006/customXml" ds:itemID="{58D697DA-0987-456C-A60A-5F2B5DC25880}">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50.xml><?xml version="1.0" encoding="utf-8"?>
<ds:datastoreItem xmlns:ds="http://schemas.openxmlformats.org/officeDocument/2006/customXml" ds:itemID="{2533DFFA-96B0-46C6-BE71-BECED3CAD7E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51.xml><?xml version="1.0" encoding="utf-8"?>
<ds:datastoreItem xmlns:ds="http://schemas.openxmlformats.org/officeDocument/2006/customXml" ds:itemID="{FC3A473D-0CFA-481D-A77B-80F6C390929D}">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52.xml><?xml version="1.0" encoding="utf-8"?>
<ds:datastoreItem xmlns:ds="http://schemas.openxmlformats.org/officeDocument/2006/customXml" ds:itemID="{722E78BD-BB72-46E5-ACA1-347E0C18E31B}">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53.xml><?xml version="1.0" encoding="utf-8"?>
<ds:datastoreItem xmlns:ds="http://schemas.openxmlformats.org/officeDocument/2006/customXml" ds:itemID="{7D782EFB-EE85-49DC-BB9D-DB35764DD770}">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54.xml><?xml version="1.0" encoding="utf-8"?>
<ds:datastoreItem xmlns:ds="http://schemas.openxmlformats.org/officeDocument/2006/customXml" ds:itemID="{E55402EE-FF69-4BE1-A7EC-008A7BE7D43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55.xml><?xml version="1.0" encoding="utf-8"?>
<ds:datastoreItem xmlns:ds="http://schemas.openxmlformats.org/officeDocument/2006/customXml" ds:itemID="{DC533E04-8420-4829-A74C-32DB03ED37CA}">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56.xml><?xml version="1.0" encoding="utf-8"?>
<ds:datastoreItem xmlns:ds="http://schemas.openxmlformats.org/officeDocument/2006/customXml" ds:itemID="{8E7CD260-45A7-41EF-815D-4F84847E4F7E}">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57.xml><?xml version="1.0" encoding="utf-8"?>
<ds:datastoreItem xmlns:ds="http://schemas.openxmlformats.org/officeDocument/2006/customXml" ds:itemID="{43CC0E65-C028-4A77-983D-E2A8B646A662}">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58.xml><?xml version="1.0" encoding="utf-8"?>
<ds:datastoreItem xmlns:ds="http://schemas.openxmlformats.org/officeDocument/2006/customXml" ds:itemID="{29175F80-F1F1-4EC1-90F7-51E0F590637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59.xml><?xml version="1.0" encoding="utf-8"?>
<ds:datastoreItem xmlns:ds="http://schemas.openxmlformats.org/officeDocument/2006/customXml" ds:itemID="{C388F796-E561-4CD1-B675-302296C468C2}">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60.xml><?xml version="1.0" encoding="utf-8"?>
<ds:datastoreItem xmlns:ds="http://schemas.openxmlformats.org/officeDocument/2006/customXml" ds:itemID="{EE2D0EC2-E2D4-4D3A-9746-3F7A0E005C29}">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61.xml><?xml version="1.0" encoding="utf-8"?>
<ds:datastoreItem xmlns:ds="http://schemas.openxmlformats.org/officeDocument/2006/customXml" ds:itemID="{4584B81A-D12E-4981-9B1B-FFAFE9B8F008}">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62.xml><?xml version="1.0" encoding="utf-8"?>
<ds:datastoreItem xmlns:ds="http://schemas.openxmlformats.org/officeDocument/2006/customXml" ds:itemID="{CFBB96D7-DCCD-443C-824D-0855465B6734}">
  <ds:schemaRefs>
    <ds:schemaRef ds:uri="http://www.w3.org/2001/XMLSchema"/>
    <ds:schemaRef ds:uri="http://schemas.microsoft.com/2003/10/Serialization/Arrays"/>
    <ds:schemaRef ds:uri="http://schemas.datacontract.org/2004/07/Tools.Commands"/>
  </ds:schemaRefs>
</ds:datastoreItem>
</file>

<file path=customXml/itemProps163.xml><?xml version="1.0" encoding="utf-8"?>
<ds:datastoreItem xmlns:ds="http://schemas.openxmlformats.org/officeDocument/2006/customXml" ds:itemID="{0B456363-4B1E-4708-96F3-31BA5912E34E}">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64.xml><?xml version="1.0" encoding="utf-8"?>
<ds:datastoreItem xmlns:ds="http://schemas.openxmlformats.org/officeDocument/2006/customXml" ds:itemID="{D0735A1E-7BEF-4124-9848-7D05B04DFE6F}">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65.xml><?xml version="1.0" encoding="utf-8"?>
<ds:datastoreItem xmlns:ds="http://schemas.openxmlformats.org/officeDocument/2006/customXml" ds:itemID="{1DFEDAA9-FA91-477B-B27D-4244867296BA}">
  <ds:schemaRefs>
    <ds:schemaRef ds:uri="http://www.w3.org/2001/XMLSchema"/>
    <ds:schemaRef ds:uri="http://schemas.microsoft.com/2003/10/Serialization/Arrays"/>
    <ds:schemaRef ds:uri="http://schemas.datacontract.org/2004/07/Tools.Commands"/>
  </ds:schemaRefs>
</ds:datastoreItem>
</file>

<file path=customXml/itemProps166.xml><?xml version="1.0" encoding="utf-8"?>
<ds:datastoreItem xmlns:ds="http://schemas.openxmlformats.org/officeDocument/2006/customXml" ds:itemID="{0C1BB2D6-F0C5-4BA7-ACDB-776DF484CFF0}">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67.xml><?xml version="1.0" encoding="utf-8"?>
<ds:datastoreItem xmlns:ds="http://schemas.openxmlformats.org/officeDocument/2006/customXml" ds:itemID="{802AEE19-25C0-45B8-BBAF-0866C394FDED}">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68.xml><?xml version="1.0" encoding="utf-8"?>
<ds:datastoreItem xmlns:ds="http://schemas.openxmlformats.org/officeDocument/2006/customXml" ds:itemID="{0CFBE999-1703-49A7-9EFD-41AF51D72D8C}">
  <ds:schemaRefs>
    <ds:schemaRef ds:uri="http://www.w3.org/2001/XMLSchema"/>
    <ds:schemaRef ds:uri="http://schemas.microsoft.com/2003/10/Serialization/Arrays"/>
    <ds:schemaRef ds:uri="http://schemas.datacontract.org/2004/07/Tools.Commands"/>
  </ds:schemaRefs>
</ds:datastoreItem>
</file>

<file path=customXml/itemProps169.xml><?xml version="1.0" encoding="utf-8"?>
<ds:datastoreItem xmlns:ds="http://schemas.openxmlformats.org/officeDocument/2006/customXml" ds:itemID="{E77D8668-F77E-4272-A42C-8F73CA8F251B}">
  <ds:schemaRefs>
    <ds:schemaRef ds:uri="http://www.w3.org/2001/XMLSchema"/>
    <ds:schemaRef ds:uri="http://schemas.microsoft.com/2003/10/Serialization/Arrays"/>
    <ds:schemaRef ds:uri="http://schemas.datacontract.org/2004/07/Tools.Commands"/>
  </ds:schemaRefs>
</ds:datastoreItem>
</file>

<file path=customXml/itemProps170.xml><?xml version="1.0" encoding="utf-8"?>
<ds:datastoreItem xmlns:ds="http://schemas.openxmlformats.org/officeDocument/2006/customXml" ds:itemID="{732236C5-7C21-40C4-A219-69C78BC0DC2E}">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71.xml><?xml version="1.0" encoding="utf-8"?>
<ds:datastoreItem xmlns:ds="http://schemas.openxmlformats.org/officeDocument/2006/customXml" ds:itemID="{3C367D21-E387-4BAC-9D7A-F3CBCE5B5C31}">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72.xml><?xml version="1.0" encoding="utf-8"?>
<ds:datastoreItem xmlns:ds="http://schemas.openxmlformats.org/officeDocument/2006/customXml" ds:itemID="{F99B5162-3AC3-45B8-ABE8-F87E54C94E1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73.xml><?xml version="1.0" encoding="utf-8"?>
<ds:datastoreItem xmlns:ds="http://schemas.openxmlformats.org/officeDocument/2006/customXml" ds:itemID="{74BF7D79-B3C5-4FEF-B5FB-4B16A7FE36B4}">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74.xml><?xml version="1.0" encoding="utf-8"?>
<ds:datastoreItem xmlns:ds="http://schemas.openxmlformats.org/officeDocument/2006/customXml" ds:itemID="{3347ACF2-A11D-4545-AA41-9F3619C92773}">
  <ds:schemaRefs>
    <ds:schemaRef ds:uri="http://www.w3.org/2001/XMLSchema"/>
    <ds:schemaRef ds:uri="http://schemas.microsoft.com/2003/10/Serialization/Arrays"/>
    <ds:schemaRef ds:uri="http://schemas.datacontract.org/2004/07/Tools.Commands"/>
  </ds:schemaRefs>
</ds:datastoreItem>
</file>

<file path=customXml/itemProps175.xml><?xml version="1.0" encoding="utf-8"?>
<ds:datastoreItem xmlns:ds="http://schemas.openxmlformats.org/officeDocument/2006/customXml" ds:itemID="{78064E09-D0A1-47FE-8B4C-52DBC9BF7D3A}">
  <ds:schemaRefs>
    <ds:schemaRef ds:uri="http://www.w3.org/2001/XMLSchema"/>
    <ds:schemaRef ds:uri="http://schemas.microsoft.com/2003/10/Serialization/Arrays"/>
    <ds:schemaRef ds:uri="http://schemas.datacontract.org/2004/07/Tools.Commands"/>
  </ds:schemaRefs>
</ds:datastoreItem>
</file>

<file path=customXml/itemProps176.xml><?xml version="1.0" encoding="utf-8"?>
<ds:datastoreItem xmlns:ds="http://schemas.openxmlformats.org/officeDocument/2006/customXml" ds:itemID="{61BA6E1E-8B54-4023-97DC-71A017DA0082}">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77.xml><?xml version="1.0" encoding="utf-8"?>
<ds:datastoreItem xmlns:ds="http://schemas.openxmlformats.org/officeDocument/2006/customXml" ds:itemID="{9B03A6E0-8C2E-4AAA-B944-61D6832D9ACB}">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78.xml><?xml version="1.0" encoding="utf-8"?>
<ds:datastoreItem xmlns:ds="http://schemas.openxmlformats.org/officeDocument/2006/customXml" ds:itemID="{73358602-7459-474A-9C04-7DD5DF016575}">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79.xml><?xml version="1.0" encoding="utf-8"?>
<ds:datastoreItem xmlns:ds="http://schemas.openxmlformats.org/officeDocument/2006/customXml" ds:itemID="{837BCCF2-7F24-4FEE-8AF1-8A4271AC180C}">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80.xml><?xml version="1.0" encoding="utf-8"?>
<ds:datastoreItem xmlns:ds="http://schemas.openxmlformats.org/officeDocument/2006/customXml" ds:itemID="{4C4A8119-A55D-43B5-AC11-8C8BFDA97E81}">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81.xml><?xml version="1.0" encoding="utf-8"?>
<ds:datastoreItem xmlns:ds="http://schemas.openxmlformats.org/officeDocument/2006/customXml" ds:itemID="{902BFE1D-267F-432A-B5E0-9D81528D5574}">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82.xml><?xml version="1.0" encoding="utf-8"?>
<ds:datastoreItem xmlns:ds="http://schemas.openxmlformats.org/officeDocument/2006/customXml" ds:itemID="{625AD243-C9F6-477A-8207-E4BA3C8AB809}">
  <ds:schemaRefs>
    <ds:schemaRef ds:uri="http://www.w3.org/2001/XMLSchema"/>
    <ds:schemaRef ds:uri="http://schemas.microsoft.com/2003/10/Serialization/Arrays"/>
    <ds:schemaRef ds:uri="http://schemas.datacontract.org/2004/07/Tools.Commands"/>
  </ds:schemaRefs>
</ds:datastoreItem>
</file>

<file path=customXml/itemProps183.xml><?xml version="1.0" encoding="utf-8"?>
<ds:datastoreItem xmlns:ds="http://schemas.openxmlformats.org/officeDocument/2006/customXml" ds:itemID="{8F309953-AE3D-4E9B-8D3E-7C4DEBEA0DB7}">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84.xml><?xml version="1.0" encoding="utf-8"?>
<ds:datastoreItem xmlns:ds="http://schemas.openxmlformats.org/officeDocument/2006/customXml" ds:itemID="{3849251D-FE9D-4009-B280-7B96C5305D46}">
  <ds:schemaRefs>
    <ds:schemaRef ds:uri="http://www.w3.org/2001/XMLSchema"/>
    <ds:schemaRef ds:uri="http://schemas.microsoft.com/2003/10/Serialization/Arrays"/>
    <ds:schemaRef ds:uri="http://schemas.datacontract.org/2004/07/Tools.Commands"/>
  </ds:schemaRefs>
</ds:datastoreItem>
</file>

<file path=customXml/itemProps185.xml><?xml version="1.0" encoding="utf-8"?>
<ds:datastoreItem xmlns:ds="http://schemas.openxmlformats.org/officeDocument/2006/customXml" ds:itemID="{571F0606-BCDF-434C-ABF1-ED5C4A0A2BDE}">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86.xml><?xml version="1.0" encoding="utf-8"?>
<ds:datastoreItem xmlns:ds="http://schemas.openxmlformats.org/officeDocument/2006/customXml" ds:itemID="{E2E4D585-D890-4D1D-9F22-E89BCDD9F9FB}">
  <ds:schemaRefs>
    <ds:schemaRef ds:uri="http://www.w3.org/2001/XMLSchema"/>
    <ds:schemaRef ds:uri="http://schemas.microsoft.com/2003/10/Serialization/Arrays"/>
    <ds:schemaRef ds:uri="http://schemas.datacontract.org/2004/07/Tools.Commands"/>
  </ds:schemaRefs>
</ds:datastoreItem>
</file>

<file path=customXml/itemProps187.xml><?xml version="1.0" encoding="utf-8"?>
<ds:datastoreItem xmlns:ds="http://schemas.openxmlformats.org/officeDocument/2006/customXml" ds:itemID="{D0CA3CD6-E432-437A-854F-328EE27FBBE2}">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88.xml><?xml version="1.0" encoding="utf-8"?>
<ds:datastoreItem xmlns:ds="http://schemas.openxmlformats.org/officeDocument/2006/customXml" ds:itemID="{B9CE4B68-390B-4D4A-8361-CEBD122C5AB9}">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89.xml><?xml version="1.0" encoding="utf-8"?>
<ds:datastoreItem xmlns:ds="http://schemas.openxmlformats.org/officeDocument/2006/customXml" ds:itemID="{9CEAF9F8-7A2B-4188-BD1D-741F13E140AF}">
  <ds:schemaRefs>
    <ds:schemaRef ds:uri="http://www.w3.org/2001/XMLSchema"/>
    <ds:schemaRef ds:uri="http://schemas.microsoft.com/2003/10/Serialization/Arrays"/>
    <ds:schemaRef ds:uri="http://schemas.datacontract.org/2004/07/WiPi.OutputGeneration.OutputDataHandling"/>
    <ds:schemaRef ds:uri="http://schemas.datacontract.org/2004/07/WiPi.OutputGeneration"/>
  </ds:schemaRefs>
</ds:datastoreItem>
</file>

<file path=customXml/itemProps190.xml><?xml version="1.0" encoding="utf-8"?>
<ds:datastoreItem xmlns:ds="http://schemas.openxmlformats.org/officeDocument/2006/customXml" ds:itemID="{717E2B75-65F4-4C5A-94A4-4E0FF4D53F61}">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91.xml><?xml version="1.0" encoding="utf-8"?>
<ds:datastoreItem xmlns:ds="http://schemas.openxmlformats.org/officeDocument/2006/customXml" ds:itemID="{82DD8F06-B80D-48CF-AB37-2CBE36E48761}">
  <ds:schemaRefs>
    <ds:schemaRef ds:uri="http://www.w3.org/2001/XMLSchema"/>
    <ds:schemaRef ds:uri="http://schemas.microsoft.com/2003/10/Serialization/Arrays"/>
    <ds:schemaRef ds:uri="http://schemas.datacontract.org/2004/07/WiPi.OutputGenerator"/>
    <ds:schemaRef ds:uri="http://schemas.datacontract.org/2004/07/Tools.Commands"/>
  </ds:schemaRefs>
</ds:datastoreItem>
</file>

<file path=customXml/itemProps192.xml><?xml version="1.0" encoding="utf-8"?>
<ds:datastoreItem xmlns:ds="http://schemas.openxmlformats.org/officeDocument/2006/customXml" ds:itemID="{5B5A184E-EB96-41F7-A056-F22A92A37795}">
  <ds:schemaRefs>
    <ds:schemaRef ds:uri="http://www.w3.org/2001/XMLSchema"/>
    <ds:schemaRef ds:uri="http://schemas.microsoft.com/2003/10/Serialization/Arrays"/>
    <ds:schemaRef ds:uri="http://schemas.datacontract.org/2004/07/Tools.Commands"/>
  </ds:schemaRefs>
</ds:datastoreItem>
</file>

<file path=customXml/itemProps193.xml><?xml version="1.0" encoding="utf-8"?>
<ds:datastoreItem xmlns:ds="http://schemas.openxmlformats.org/officeDocument/2006/customXml" ds:itemID="{9A899BCB-EA3B-441D-A774-8634A79185E1}"/>
</file>

<file path=customXml/itemProps194.xml><?xml version="1.0" encoding="utf-8"?>
<ds:datastoreItem xmlns:ds="http://schemas.openxmlformats.org/officeDocument/2006/customXml" ds:itemID="{91CFA129-6AA1-4E81-8043-CBE40F49C4DD}"/>
</file>

<file path=customXml/itemProps195.xml><?xml version="1.0" encoding="utf-8"?>
<ds:datastoreItem xmlns:ds="http://schemas.openxmlformats.org/officeDocument/2006/customXml" ds:itemID="{B54B5871-F646-4734-B14C-4D26DFFB1829}"/>
</file>

<file path=docProps/app.xml><?xml version="1.0" encoding="utf-8"?>
<Properties xmlns="http://schemas.openxmlformats.org/officeDocument/2006/extended-properties" xmlns:vt="http://schemas.openxmlformats.org/officeDocument/2006/docPropsVTypes">
  <Template/>
  <TotalTime>79</TotalTime>
  <Words>3828</Words>
  <Application>Microsoft Office PowerPoint</Application>
  <PresentationFormat>Grand écran</PresentationFormat>
  <Paragraphs>654</Paragraphs>
  <Slides>35</Slides>
  <Notes>27</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35</vt:i4>
      </vt:variant>
    </vt:vector>
  </HeadingPairs>
  <TitlesOfParts>
    <vt:vector size="49" baseType="lpstr">
      <vt:lpstr>Aptos</vt:lpstr>
      <vt:lpstr>Arial</vt:lpstr>
      <vt:lpstr>Arial Black</vt:lpstr>
      <vt:lpstr>Barlow</vt:lpstr>
      <vt:lpstr>Barlow Semi Condensed ExtraBold</vt:lpstr>
      <vt:lpstr>Calibri</vt:lpstr>
      <vt:lpstr>Courier New</vt:lpstr>
      <vt:lpstr>Dreaming Outloud Pro</vt:lpstr>
      <vt:lpstr>HelveticaNeueLT Std Lt Cn</vt:lpstr>
      <vt:lpstr>Inter</vt:lpstr>
      <vt:lpstr>Tenorite</vt:lpstr>
      <vt:lpstr>Wingdings 2</vt:lpstr>
      <vt:lpstr>Thème Ipsosbva</vt:lpstr>
      <vt:lpstr>Diapositive think-cell</vt:lpstr>
      <vt:lpstr>La mobilité européenne des apprentis</vt:lpstr>
      <vt:lpstr>Une enquête réalisée avec la contribution de : </vt:lpstr>
      <vt:lpstr>Méthodologie</vt:lpstr>
      <vt:lpstr>Principaux enseignements</vt:lpstr>
      <vt:lpstr>Éléments d’introduction : Notoriété, connaissance, et mise en pratique de l’apprentissage </vt:lpstr>
      <vt:lpstr>L’apprentissage : une formation très largement connue des Français. Près de huit Français sur dix déclarent bien voir ce qu’est une formation en apprentissage</vt:lpstr>
      <vt:lpstr>Une forte notoriété qui s’explique notamment par la part importante de Français étant directement concernés par le sujet.</vt:lpstr>
      <vt:lpstr>Côté entreprises, la familiarité avec le sujet est également très élevée. Près des trois quarts des entreprises disent employer ou avoir déjà employé des apprentis</vt:lpstr>
      <vt:lpstr>L’image de cette filière est excellente aussi bien chez les dirigeants d’entreprise que dans le grand public.</vt:lpstr>
      <vt:lpstr>Les entreprises voient avant tout l’apprentissage comme un moyen de former directement de potentiels futurs salariés.</vt:lpstr>
      <vt:lpstr>REGARDS croisés SUR LA Mobilité internationale des apprentis</vt:lpstr>
      <vt:lpstr>La connaissance de la formation à l’étranger dans le cadre de l’apprentissage est légèrement majoritaire.</vt:lpstr>
      <vt:lpstr>Plus précisément, près de la moitié des entreprises savent que les apprentis peuvent bénéficier d’Erasmus +, le financement par les OPCO étant mieux connu.</vt:lpstr>
      <vt:lpstr>L’apprentissage à l’étranger : un cursus qui a du sens aux yeux des Français et des employeurs, que ce soit avant le bac ou durant les études supérieures.</vt:lpstr>
      <vt:lpstr>Les entreprises perçoivent avant tout la mobilité internationale des apprentis comme un moyen de renforcer leurs compétences internes, tandis que les Français y voient davantage un levier de développement international.</vt:lpstr>
      <vt:lpstr>Les Français comme les dirigeants voient avant tout la mobilité internationale comme une opportunité de montée en compétences et de développement personnel pour les apprentis.</vt:lpstr>
      <vt:lpstr>Entreprises et Français s'accordent massivement sur les bénéfices et la légitimité de la mobilité internationale des apprentis.</vt:lpstr>
      <vt:lpstr>Néanmoins, trois entreprises sur quatre perçoivent encore des incompatibilités entre leurs modes de fonctionnement et leurs contraintes d’une part, et ce type de contrats d’autre part.</vt:lpstr>
      <vt:lpstr>FOCUS SUR LES ENTREPRISES : Intérêt pour le sujet ET CONDITIONS DE MISE EN OEUVRE</vt:lpstr>
      <vt:lpstr>Près de sept entreprises sur dix seraient prêtes à permettre à un apprenti travaillant chez elles d’effectuer une mobilité internationale. L’intérêt est particulièrement vif dans les grandes entreprises.</vt:lpstr>
      <vt:lpstr>Les trois quarts des chefs d’entreprise seraient prêts à accueillir quelque mois un jeune en formation professionnelle venant d’un autre pays européen. Là encore, les grandes entreprises se montrent plus disposés à sauter le pas.</vt:lpstr>
      <vt:lpstr>La prise en charge du coût et des démarches sont les mesures les plus susceptibles d’inciter les entreprises à accepter le départ d’un apprenti à l’étranger.</vt:lpstr>
      <vt:lpstr>Près de quatre entreprises sur dix estiment qu’elles n’accepteraient pas qu’un apprenti s’absente plus d’un mois dans le cadre de cette mobilité internationale</vt:lpstr>
      <vt:lpstr>Si le financement de deux à quatre semaines pose problème à une minorité d’entreprises, plus de la moitié ne pourraient en revanche pas financer plus de trois mois de mobilité internationale.</vt:lpstr>
      <vt:lpstr>Dans l’éventualité d’une mobilité internationale d’un apprenti, les entreprises préfèreraient suspendre son contrat et reporter son encadrement et sa rémunération vers la structure d’accueil à l’étranger. Les grandes entreprises expriment une position inverse.</vt:lpstr>
      <vt:lpstr>FOCUS sur les Français : LES ACTIONS à mettre en œuvre selon les Français</vt:lpstr>
      <vt:lpstr>Les Français estiment quant à eux que le développement de la mobilité internationale des apprentis passe d’abord par un meilleur accompagnement dans la recherche d’une entreprise d’accueil </vt:lpstr>
      <vt:lpstr>Près de neuf Français sur dix estiment que la mobilité internationale pourrait améliorer l’attractivité de l’apprentissage pour les jeunes</vt:lpstr>
      <vt:lpstr>Huit français sur dix soutiennent l’idée que les pouvoirs publics soutiennent davantage la mobilité internationale des apprentis</vt:lpstr>
      <vt:lpstr>Annexes </vt:lpstr>
      <vt:lpstr>NOS ENGAGEMENTS</vt:lpstr>
      <vt:lpstr>FIABILITÉ DES RÉSULTATS - FRANÇAIS </vt:lpstr>
      <vt:lpstr>FIABILITÉ DES RÉSULTATS - ENTREPRISES </vt:lpstr>
      <vt:lpstr>Fiche technique</vt:lpstr>
      <vt:lpstr>Fiche technique</vt:lpstr>
    </vt:vector>
  </TitlesOfParts>
  <Company>XPAGE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Post-test de la campagne Prévention de la bronchiolite</dc:title>
  <dc:creator>Valerie LE GALL</dc:creator>
  <cp:lastModifiedBy>Mathieu Gallard</cp:lastModifiedBy>
  <cp:revision>386</cp:revision>
  <cp:lastPrinted>2026-10-09T15:03:00Z</cp:lastPrinted>
  <dcterms:created xsi:type="dcterms:W3CDTF">2025-08-20T08:23:22Z</dcterms:created>
  <dcterms:modified xsi:type="dcterms:W3CDTF">2026-10-13T15:42:37Z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806124-d4ec-4f28-938b-95d24b1a5bf7_Enabled">
    <vt:lpwstr>true</vt:lpwstr>
  </property>
  <property fmtid="{D5CDD505-2E9C-101B-9397-08002B2CF9AE}" pid="3" name="MSIP_Label_69806124-d4ec-4f28-938b-95d24b1a5bf7_SetDate">
    <vt:lpwstr>2025-08-20T08:55:17Z</vt:lpwstr>
  </property>
  <property fmtid="{D5CDD505-2E9C-101B-9397-08002B2CF9AE}" pid="4" name="MSIP_Label_69806124-d4ec-4f28-938b-95d24b1a5bf7_Method">
    <vt:lpwstr>Standard</vt:lpwstr>
  </property>
  <property fmtid="{D5CDD505-2E9C-101B-9397-08002B2CF9AE}" pid="5" name="MSIP_Label_69806124-d4ec-4f28-938b-95d24b1a5bf7_Name">
    <vt:lpwstr>defa4170-0d19-0005-0004-bc88714345d2</vt:lpwstr>
  </property>
  <property fmtid="{D5CDD505-2E9C-101B-9397-08002B2CF9AE}" pid="6" name="MSIP_Label_69806124-d4ec-4f28-938b-95d24b1a5bf7_SiteId">
    <vt:lpwstr>a83a72cc-f120-4748-b45f-997bc69c5c81</vt:lpwstr>
  </property>
  <property fmtid="{D5CDD505-2E9C-101B-9397-08002B2CF9AE}" pid="7" name="MSIP_Label_69806124-d4ec-4f28-938b-95d24b1a5bf7_ActionId">
    <vt:lpwstr>93cf74f5-6337-47ae-bbaf-816aa36c8186</vt:lpwstr>
  </property>
  <property fmtid="{D5CDD505-2E9C-101B-9397-08002B2CF9AE}" pid="8" name="MSIP_Label_69806124-d4ec-4f28-938b-95d24b1a5bf7_ContentBits">
    <vt:lpwstr>0</vt:lpwstr>
  </property>
  <property fmtid="{D5CDD505-2E9C-101B-9397-08002B2CF9AE}" pid="9" name="ContentTypeId">
    <vt:lpwstr>0x0101004D2C0B2195D5B644A67AE6F29A801D87</vt:lpwstr>
  </property>
</Properties>
</file>